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0" r:id="rId3"/>
    <p:sldId id="331" r:id="rId4"/>
    <p:sldId id="334" r:id="rId5"/>
    <p:sldId id="301" r:id="rId6"/>
    <p:sldId id="326" r:id="rId7"/>
    <p:sldId id="333" r:id="rId8"/>
    <p:sldId id="335" r:id="rId9"/>
    <p:sldId id="304" r:id="rId10"/>
    <p:sldId id="310" r:id="rId11"/>
    <p:sldId id="318" r:id="rId12"/>
    <p:sldId id="306" r:id="rId13"/>
    <p:sldId id="316" r:id="rId14"/>
    <p:sldId id="307" r:id="rId15"/>
    <p:sldId id="314" r:id="rId16"/>
    <p:sldId id="312" r:id="rId17"/>
    <p:sldId id="313" r:id="rId18"/>
    <p:sldId id="26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3E8F48-E2D0-4572-8409-C371497929EF}">
          <p14:sldIdLst>
            <p14:sldId id="256"/>
            <p14:sldId id="300"/>
          </p14:sldIdLst>
        </p14:section>
        <p14:section name="Untitled Section" id="{92800D59-C9B7-442B-87DF-3F7E261CC6F1}">
          <p14:sldIdLst>
            <p14:sldId id="331"/>
            <p14:sldId id="334"/>
            <p14:sldId id="301"/>
            <p14:sldId id="326"/>
            <p14:sldId id="333"/>
            <p14:sldId id="335"/>
            <p14:sldId id="304"/>
            <p14:sldId id="310"/>
            <p14:sldId id="318"/>
            <p14:sldId id="306"/>
            <p14:sldId id="316"/>
            <p14:sldId id="307"/>
            <p14:sldId id="314"/>
            <p14:sldId id="312"/>
            <p14:sldId id="31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5050"/>
    <a:srgbClr val="F8FFBD"/>
    <a:srgbClr val="DD0202"/>
    <a:srgbClr val="1D4F30"/>
    <a:srgbClr val="164F16"/>
    <a:srgbClr val="005B00"/>
    <a:srgbClr val="572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48" autoAdjust="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FCF740-BB74-4C55-A75E-093F6B2A8A8B}" type="datetimeFigureOut">
              <a:rPr lang="en-US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51CFC1-2418-4D89-8092-8C8F22A60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3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6F5F9-FDF5-4FC7-A152-EE981C416D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2307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913D5A-A7A2-43C5-B0C9-D10B56D7E213}" type="slidenum">
              <a:rPr lang="en-US" altLang="zh-CN" sz="1200"/>
              <a:pPr eaLnBrk="1" hangingPunct="1"/>
              <a:t>1</a:t>
            </a:fld>
            <a:endParaRPr lang="en-US" altLang="zh-CN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4705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8562B8-BA7E-4D1D-9A1F-D6BCE734D87A}" type="slidenum">
              <a:rPr lang="en-US" altLang="zh-CN" sz="1200"/>
              <a:pPr eaLnBrk="1" hangingPunct="1"/>
              <a:t>10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9344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822A67-01F9-4139-8FAA-34ECD8443997}" type="slidenum">
              <a:rPr lang="en-US" altLang="zh-CN" sz="1200"/>
              <a:pPr eaLnBrk="1" hangingPunct="1"/>
              <a:t>11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6283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648ED91-47BF-4A36-907A-3F89ACBFA531}" type="slidenum">
              <a:rPr lang="en-US" altLang="zh-CN" sz="1200"/>
              <a:pPr eaLnBrk="1" hangingPunct="1"/>
              <a:t>12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71732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F5F9-FDF5-4FC7-A152-EE981C416D37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91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F5F9-FDF5-4FC7-A152-EE981C416D37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224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186263-C032-4FEE-832A-E11A38F23BCF}" type="slidenum">
              <a:rPr lang="en-US" altLang="zh-CN" sz="1200"/>
              <a:pPr eaLnBrk="1" hangingPunct="1"/>
              <a:t>15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099923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F1C476F-8638-4684-A449-164219965A0E}" type="slidenum">
              <a:rPr lang="en-US" altLang="zh-CN" sz="1200"/>
              <a:pPr eaLnBrk="1" hangingPunct="1"/>
              <a:t>16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46609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1F7A97-518C-4E57-B919-943E4BC9E262}" type="slidenum">
              <a:rPr lang="en-US" altLang="zh-CN" sz="1200"/>
              <a:pPr eaLnBrk="1" hangingPunct="1"/>
              <a:t>17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09380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F61B97C-E1DC-4C90-AB2B-841BC63E95B7}" type="slidenum">
              <a:rPr lang="en-US" altLang="zh-CN" sz="1200"/>
              <a:pPr eaLnBrk="1" hangingPunct="1"/>
              <a:t>18</a:t>
            </a:fld>
            <a:endParaRPr lang="en-US" altLang="zh-CN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485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660FD8-38C4-4699-8347-0385A4F15D6C}" type="slidenum">
              <a:rPr lang="en-US" altLang="zh-CN" sz="1200"/>
              <a:pPr eaLnBrk="1" hangingPunct="1"/>
              <a:t>2</a:t>
            </a:fld>
            <a:endParaRPr lang="en-US" altLang="zh-CN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304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D4EB67F-82A3-42B5-AAB2-F69FC1956E6E}" type="slidenum">
              <a:rPr lang="en-US" altLang="zh-CN" sz="1200"/>
              <a:pPr eaLnBrk="1" hangingPunct="1"/>
              <a:t>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14834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F5F9-FDF5-4FC7-A152-EE981C416D37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17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51F97F-7A87-4807-8C9F-C4F91A179973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33702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F87A01-2149-4B7F-82E0-32740037DA24}" type="slidenum">
              <a:rPr lang="en-US" altLang="zh-CN" sz="1200"/>
              <a:pPr eaLnBrk="1" hangingPunct="1"/>
              <a:t>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6538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B982AC7-6561-4064-824E-3DE96A883EED}" type="slidenum">
              <a:rPr lang="en-US" altLang="zh-CN" sz="1200"/>
              <a:pPr eaLnBrk="1" hangingPunct="1"/>
              <a:t>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82435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188564-B0D0-43CE-ACCB-D2A043B9054B}" type="slidenum">
              <a:rPr lang="en-US" altLang="zh-CN" sz="1200"/>
              <a:pPr eaLnBrk="1" hangingPunct="1"/>
              <a:t>8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693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763521-EBD8-42AF-8D2B-548205BB29AD}" type="slidenum">
              <a:rPr lang="en-US" altLang="zh-CN" sz="1200"/>
              <a:pPr eaLnBrk="1" hangingPunct="1"/>
              <a:t>9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21033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837C-E2BF-4216-9178-18907B5B30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32411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6461B-E47F-4F37-82E5-7B7A0C37A5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8661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1C966-E77E-48CA-98BD-D75ECD9818D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2620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0F023-6A2D-414D-9AD3-F80F1671EA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8194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6DA85-9825-4A78-B644-C7DBB1A794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9127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CC82-5907-41CD-8657-7708AFCDA2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85252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88E9C-6D66-4BA7-9E14-1CC0BA89CE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20412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9AA00-93F3-4EC4-AF3D-87ED3CD50AA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94509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51E5D-7AEC-422B-9E4F-FF93C01413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28977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F0E4-D23C-4F46-96C7-75A8347E2E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37244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3EEA-7919-4AB0-90B8-F638CFE1CAA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10948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55B66C5-E3D8-4A02-8D7D-8EC0FF64E8E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7"/>
          <p:cNvSpPr txBox="1">
            <a:spLocks noChangeArrowheads="1"/>
          </p:cNvSpPr>
          <p:nvPr/>
        </p:nvSpPr>
        <p:spPr bwMode="auto">
          <a:xfrm>
            <a:off x="1905000" y="914400"/>
            <a:ext cx="7010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800" b="1">
                <a:solidFill>
                  <a:srgbClr val="244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or None? The Dilemma of Handling WiFi Broadcast Traffic in Smartphone Suspend Mode</a:t>
            </a:r>
          </a:p>
        </p:txBody>
      </p:sp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533400" y="3725863"/>
            <a:ext cx="838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tx2"/>
                </a:solidFill>
                <a:ea typeface="隶书" pitchFamily="49" charset="-122"/>
              </a:rPr>
              <a:t>Ge Peng</a:t>
            </a:r>
            <a:r>
              <a:rPr lang="en-US" altLang="zh-CN" sz="2600" dirty="0">
                <a:solidFill>
                  <a:schemeClr val="tx2"/>
                </a:solidFill>
                <a:ea typeface="隶书" pitchFamily="49" charset="-122"/>
              </a:rPr>
              <a:t>, Gang Zhou, David T. Nguyen, Xin Qi</a:t>
            </a:r>
          </a:p>
          <a:p>
            <a:pPr algn="ctr" eaLnBrk="1" hangingPunct="1"/>
            <a:endParaRPr lang="en-US" altLang="zh-CN" sz="2200" b="1" dirty="0">
              <a:solidFill>
                <a:schemeClr val="tx2"/>
              </a:solidFill>
              <a:ea typeface="隶书" pitchFamily="49" charset="-122"/>
            </a:endParaRPr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7719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143000"/>
            <a:ext cx="12954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76400" y="1112838"/>
            <a:ext cx="0" cy="1600200"/>
          </a:xfrm>
          <a:prstGeom prst="line">
            <a:avLst/>
          </a:prstGeom>
          <a:ln w="38100" cmpd="sng">
            <a:solidFill>
              <a:srgbClr val="1D4F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6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The Dilemma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ea typeface="宋体" panose="02010600030101010101" pitchFamily="2" charset="-122"/>
              </a:rPr>
              <a:t>How to deal with </a:t>
            </a:r>
            <a:r>
              <a:rPr lang="en-US" sz="3000" dirty="0" err="1" smtClean="0">
                <a:ea typeface="宋体" panose="02010600030101010101" pitchFamily="2" charset="-122"/>
              </a:rPr>
              <a:t>WiFi</a:t>
            </a:r>
            <a:r>
              <a:rPr lang="en-US" sz="3000" dirty="0" smtClean="0">
                <a:ea typeface="宋体" panose="02010600030101010101" pitchFamily="2" charset="-122"/>
              </a:rPr>
              <a:t> broadcast traffic during smartphone suspend mode?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 smtClean="0">
                <a:ea typeface="宋体" panose="02010600030101010101" pitchFamily="2" charset="-122"/>
              </a:rPr>
              <a:t>“</a:t>
            </a:r>
            <a:r>
              <a:rPr lang="en-US" sz="2400" dirty="0" smtClean="0">
                <a:ea typeface="宋体" panose="02010600030101010101" pitchFamily="2" charset="-122"/>
              </a:rPr>
              <a:t>receive-all</a:t>
            </a:r>
            <a:r>
              <a:rPr lang="en-US" altLang="en-US" sz="2400" dirty="0" smtClean="0">
                <a:ea typeface="宋体" panose="02010600030101010101" pitchFamily="2" charset="-122"/>
              </a:rPr>
              <a:t>”</a:t>
            </a:r>
            <a:r>
              <a:rPr lang="en-US" sz="2400" dirty="0" smtClean="0">
                <a:ea typeface="宋体" panose="02010600030101010101" pitchFamily="2" charset="-122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suffers higher power consumption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 smtClean="0">
                <a:ea typeface="宋体" panose="02010600030101010101" pitchFamily="2" charset="-122"/>
              </a:rPr>
              <a:t>“</a:t>
            </a:r>
            <a:r>
              <a:rPr lang="en-US" sz="2400" dirty="0" smtClean="0">
                <a:ea typeface="宋体" panose="02010600030101010101" pitchFamily="2" charset="-122"/>
              </a:rPr>
              <a:t>receive-none</a:t>
            </a:r>
            <a:r>
              <a:rPr lang="en-US" altLang="en-US" sz="2400" dirty="0" smtClean="0">
                <a:ea typeface="宋体" panose="02010600030101010101" pitchFamily="2" charset="-122"/>
              </a:rPr>
              <a:t>”</a:t>
            </a:r>
            <a:r>
              <a:rPr lang="en-US" sz="2400" dirty="0" smtClean="0">
                <a:ea typeface="宋体" panose="02010600030101010101" pitchFamily="2" charset="-122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sacrifices functionality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E5267712-E4A2-4A1D-9650-07B53E367FC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33600" y="4343400"/>
            <a:ext cx="4191000" cy="6096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宋体" charset="0"/>
              </a:rPr>
              <a:t>Binary Choice: All or None?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56" y="2418290"/>
            <a:ext cx="1451552" cy="965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000" y="2399849"/>
            <a:ext cx="2561012" cy="707886"/>
          </a:xfrm>
          <a:prstGeom prst="rect">
            <a:avLst/>
          </a:prstGeom>
          <a:solidFill>
            <a:srgbClr val="F8FFBD"/>
          </a:solidFill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Useful</a:t>
            </a:r>
            <a:r>
              <a:rPr lang="en-US" sz="2000" b="1" dirty="0" smtClean="0"/>
              <a:t> broadcast </a:t>
            </a:r>
            <a:r>
              <a:rPr lang="en-US" sz="2000" b="1" dirty="0"/>
              <a:t>frames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2397291"/>
            <a:ext cx="2540393" cy="707886"/>
          </a:xfrm>
          <a:prstGeom prst="rect">
            <a:avLst/>
          </a:prstGeom>
          <a:solidFill>
            <a:srgbClr val="F8FFBD"/>
          </a:solidFill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Useless</a:t>
            </a:r>
            <a:r>
              <a:rPr lang="en-US" sz="2000" b="1" dirty="0" smtClean="0"/>
              <a:t> broadcast </a:t>
            </a:r>
            <a:r>
              <a:rPr lang="en-US" sz="2000" b="1" dirty="0"/>
              <a:t>frames </a:t>
            </a: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6388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Software Broadcast Filter (SBF)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7104652E-0BA5-47D7-891C-BADFF6B1BA52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" name="Rectangle 1"/>
          <p:cNvSpPr/>
          <p:nvPr/>
        </p:nvSpPr>
        <p:spPr>
          <a:xfrm>
            <a:off x="1495426" y="2397291"/>
            <a:ext cx="1752600" cy="707886"/>
          </a:xfrm>
          <a:prstGeom prst="rect">
            <a:avLst/>
          </a:prstGeom>
          <a:solidFill>
            <a:srgbClr val="F8FFBD"/>
          </a:solidFill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broadcast frames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05178"/>
            <a:ext cx="3018529" cy="1514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3"/>
          <a:stretch/>
        </p:blipFill>
        <p:spPr>
          <a:xfrm>
            <a:off x="5228328" y="2244891"/>
            <a:ext cx="2057400" cy="23008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238625" y="3395313"/>
            <a:ext cx="838200" cy="2973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52728" y="2133600"/>
            <a:ext cx="2413198" cy="2412135"/>
            <a:chOff x="4267200" y="3848378"/>
            <a:chExt cx="2413198" cy="24121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050713"/>
              <a:ext cx="2413198" cy="2209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335386" y="3848378"/>
              <a:ext cx="833710" cy="852487"/>
            </a:xfrm>
            <a:prstGeom prst="rect">
              <a:avLst/>
            </a:prstGeom>
          </p:spPr>
        </p:pic>
      </p:grpSp>
      <p:sp>
        <p:nvSpPr>
          <p:cNvPr id="15" name="Right Arrow 14"/>
          <p:cNvSpPr/>
          <p:nvPr/>
        </p:nvSpPr>
        <p:spPr>
          <a:xfrm>
            <a:off x="4152900" y="1888087"/>
            <a:ext cx="838200" cy="2973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99628" y="3566476"/>
            <a:ext cx="838200" cy="2973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64184"/>
            <a:ext cx="1219200" cy="1203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4" y="1595244"/>
            <a:ext cx="1305926" cy="87437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752600" y="4991358"/>
            <a:ext cx="4572000" cy="1109131"/>
          </a:xfrm>
          <a:prstGeom prst="wedgeRoundRectCallout">
            <a:avLst>
              <a:gd name="adj1" fmla="val -35579"/>
              <a:gd name="adj2" fmla="val -1250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defTabSz="457200">
              <a:spcBef>
                <a:spcPct val="20000"/>
              </a:spcBef>
            </a:pPr>
            <a:r>
              <a:rPr lang="en-US" sz="2000" dirty="0"/>
              <a:t>UDP broadcast frames with a UDP port not listened on by any </a:t>
            </a:r>
            <a:r>
              <a:rPr lang="en-US" sz="2000" dirty="0" smtClean="0"/>
              <a:t>process on the smartphone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31" y="2534384"/>
            <a:ext cx="1365169" cy="82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0278 0.154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7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00174 -0.1011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50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" grpId="0" animBg="1"/>
      <p:bldP spid="5" grpId="0" animBg="1"/>
      <p:bldP spid="15" grpId="0" animBg="1"/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Software Broadcast Filter (SBF)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A42E67E-5F9A-463C-9D0F-99084A468A4B}" type="slidenum">
              <a:rPr lang="en-US" altLang="zh-CN"/>
              <a:pPr/>
              <a:t>12</a:t>
            </a:fld>
            <a:endParaRPr lang="en-US" altLang="zh-CN"/>
          </a:p>
        </p:txBody>
      </p:sp>
      <p:pic>
        <p:nvPicPr>
          <p:cNvPr id="17411" name="Picture 4" descr="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>
          <a:xfrm>
            <a:off x="1447800" y="3733800"/>
            <a:ext cx="762000" cy="762000"/>
          </a:xfrm>
          <a:prstGeom prst="mathMultiply">
            <a:avLst>
              <a:gd name="adj1" fmla="val 10814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95600" y="2438400"/>
            <a:ext cx="5410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SBF Energy Efficiency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114800"/>
          </a:xfrm>
        </p:spPr>
        <p:txBody>
          <a:bodyPr/>
          <a:lstStyle/>
          <a:p>
            <a:r>
              <a:rPr lang="en-US" dirty="0" smtClean="0">
                <a:ea typeface="宋体" panose="02010600030101010101" pitchFamily="2" charset="-122"/>
              </a:rPr>
              <a:t>Energy Modeling</a:t>
            </a:r>
          </a:p>
          <a:p>
            <a:r>
              <a:rPr lang="en-US" dirty="0" smtClean="0">
                <a:ea typeface="宋体" panose="02010600030101010101" pitchFamily="2" charset="-122"/>
              </a:rPr>
              <a:t>Trace driven simulation</a:t>
            </a:r>
          </a:p>
          <a:p>
            <a:r>
              <a:rPr lang="en-US" dirty="0" smtClean="0">
                <a:ea typeface="宋体" panose="02010600030101010101" pitchFamily="2" charset="-122"/>
              </a:rPr>
              <a:t>Compare energy consumption of SBF</a:t>
            </a:r>
            <a:r>
              <a:rPr 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dirty="0" smtClean="0">
                <a:ea typeface="宋体" panose="02010600030101010101" pitchFamily="2" charset="-122"/>
              </a:rPr>
              <a:t>to</a:t>
            </a:r>
          </a:p>
          <a:p>
            <a:pPr lvl="1"/>
            <a:r>
              <a:rPr lang="en-US" altLang="en-US" sz="2400" dirty="0" smtClean="0">
                <a:ea typeface="宋体" panose="02010600030101010101" pitchFamily="2" charset="-122"/>
              </a:rPr>
              <a:t>“</a:t>
            </a:r>
            <a:r>
              <a:rPr lang="en-US" sz="2400" dirty="0" smtClean="0">
                <a:ea typeface="宋体" panose="02010600030101010101" pitchFamily="2" charset="-122"/>
              </a:rPr>
              <a:t>receive-all</a:t>
            </a:r>
            <a:r>
              <a:rPr lang="en-US" altLang="en-US" sz="2400" dirty="0" smtClean="0">
                <a:ea typeface="宋体" panose="02010600030101010101" pitchFamily="2" charset="-122"/>
              </a:rPr>
              <a:t>”</a:t>
            </a:r>
            <a:r>
              <a:rPr lang="en-US" sz="2400" dirty="0" smtClean="0">
                <a:ea typeface="宋体" panose="02010600030101010101" pitchFamily="2" charset="-122"/>
              </a:rPr>
              <a:t> method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 oracle lower bound</a:t>
            </a:r>
          </a:p>
          <a:p>
            <a:pPr lvl="2"/>
            <a:r>
              <a:rPr lang="en-US" sz="2000" dirty="0" smtClean="0">
                <a:ea typeface="宋体" panose="02010600030101010101" pitchFamily="2" charset="-122"/>
              </a:rPr>
              <a:t>assume that SBF has the information of future frame arrival time. </a:t>
            </a:r>
          </a:p>
          <a:p>
            <a:pPr lvl="2"/>
            <a:r>
              <a:rPr lang="en-US" sz="2000" dirty="0" smtClean="0">
                <a:ea typeface="宋体" panose="02010600030101010101" pitchFamily="2" charset="-122"/>
              </a:rPr>
              <a:t>So, it can decide not to go back to suspend when the overhead is bigger than benefit.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FD19B23D-EA71-4F38-8D63-0FB2EFC1BB9F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05349" y="1406880"/>
            <a:ext cx="5066851" cy="4191000"/>
            <a:chOff x="1066800" y="1406880"/>
            <a:chExt cx="5066851" cy="4191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10370" r="28332" b="8149"/>
            <a:stretch/>
          </p:blipFill>
          <p:spPr>
            <a:xfrm>
              <a:off x="1066800" y="1406880"/>
              <a:ext cx="4800600" cy="4191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67" t="10370" r="20832" b="67408"/>
            <a:stretch/>
          </p:blipFill>
          <p:spPr>
            <a:xfrm>
              <a:off x="4986168" y="1406880"/>
              <a:ext cx="914400" cy="1143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5" t="10370" r="18333" b="8149"/>
            <a:stretch/>
          </p:blipFill>
          <p:spPr>
            <a:xfrm>
              <a:off x="5867400" y="1406880"/>
              <a:ext cx="266251" cy="41910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91200" y="5105400"/>
              <a:ext cx="342451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SBF Energy Efficiency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BE17A83-5DD9-4A26-974B-1874460F51E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982149" y="2895600"/>
            <a:ext cx="31618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left:      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receive-all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”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middle: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SBF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right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  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oracle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lower bound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3719067" y="1174695"/>
            <a:ext cx="1386333" cy="609600"/>
          </a:xfrm>
          <a:prstGeom prst="wedgeRoundRectCallout">
            <a:avLst>
              <a:gd name="adj1" fmla="val -63120"/>
              <a:gd name="adj2" fmla="val 43387"/>
              <a:gd name="adj3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SBF energy saving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535933" y="2390598"/>
            <a:ext cx="1752600" cy="609600"/>
          </a:xfrm>
          <a:prstGeom prst="wedgeRoundRectCallout">
            <a:avLst>
              <a:gd name="adj1" fmla="val -45252"/>
              <a:gd name="adj2" fmla="val -106621"/>
              <a:gd name="adj3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Oracle  energy saving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55549" y="4194659"/>
            <a:ext cx="990600" cy="15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8787"/>
            <a:ext cx="7239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SBF Delay Overhead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285E95E-0F9A-42C9-B82B-36D5FE299BF4}" type="slidenum">
              <a:rPr lang="en-US" altLang="zh-CN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zh-CN" sz="1200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71800" y="2895600"/>
            <a:ext cx="47244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098549" y="1371600"/>
            <a:ext cx="6019800" cy="1371600"/>
          </a:xfr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dk1"/>
                </a:solidFill>
                <a:ea typeface="宋体" charset="0"/>
              </a:rPr>
              <a:t>To measure the local processing delay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dk1"/>
                </a:solidFill>
                <a:ea typeface="宋体" charset="0"/>
              </a:rPr>
              <a:t>Implement the work flow of SBF on Nexus One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dk1"/>
                </a:solidFill>
                <a:ea typeface="宋体" charset="0"/>
              </a:rPr>
              <a:t>Create 100 UDP sockets on the smartphone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smtClean="0">
                <a:solidFill>
                  <a:schemeClr val="dk1"/>
                </a:solidFill>
                <a:ea typeface="宋体" charset="0"/>
              </a:rPr>
              <a:t>Send 1000 UDP broadcast frames to the local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79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SBF Delay Overhead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C0CF4E0A-1EE1-4FF9-BFE0-13554D68C260}" type="slidenum">
              <a:rPr lang="en-US" altLang="zh-CN"/>
              <a:pPr/>
              <a:t>16</a:t>
            </a:fld>
            <a:endParaRPr lang="en-US" altLang="zh-CN"/>
          </a:p>
        </p:txBody>
      </p:sp>
      <p:pic>
        <p:nvPicPr>
          <p:cNvPr id="23555" name="Picture 4" descr="Screen shot 2015-03-19 at 8.47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29858" r="8542"/>
          <a:stretch>
            <a:fillRect/>
          </a:stretch>
        </p:blipFill>
        <p:spPr bwMode="auto">
          <a:xfrm>
            <a:off x="685800" y="2438400"/>
            <a:ext cx="76835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>
            <a:spLocks noChangeArrowheads="1"/>
          </p:cNvSpPr>
          <p:nvPr/>
        </p:nvSpPr>
        <p:spPr bwMode="auto">
          <a:xfrm>
            <a:off x="3048000" y="4724400"/>
            <a:ext cx="4267200" cy="1463675"/>
          </a:xfrm>
          <a:prstGeom prst="wedgeRoundRectCallout">
            <a:avLst>
              <a:gd name="adj1" fmla="val -24181"/>
              <a:gd name="adj2" fmla="val -112241"/>
              <a:gd name="adj3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2000" b="1">
              <a:solidFill>
                <a:srgbClr val="DD020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sz="2000" b="1">
                <a:solidFill>
                  <a:srgbClr val="DD0202"/>
                </a:solidFill>
                <a:latin typeface="Calibri" panose="020F0502020204030204" pitchFamily="34" charset="0"/>
              </a:rPr>
              <a:t>SBF introduces an increase of 1.07% in local processing delay.</a:t>
            </a:r>
          </a:p>
          <a:p>
            <a:pPr algn="ctr" eaLnBrk="1" hangingPunct="1"/>
            <a:endParaRPr lang="en-US" sz="2000" b="1">
              <a:solidFill>
                <a:srgbClr val="DD020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Conclusion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191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ea typeface="宋体" panose="02010600030101010101" pitchFamily="2" charset="-122"/>
              </a:rPr>
              <a:t>Reveal the dilemma of handling </a:t>
            </a:r>
            <a:r>
              <a:rPr lang="en-US" sz="3000" dirty="0" err="1" smtClean="0">
                <a:ea typeface="宋体" panose="02010600030101010101" pitchFamily="2" charset="-122"/>
              </a:rPr>
              <a:t>WiFi</a:t>
            </a:r>
            <a:r>
              <a:rPr lang="en-US" sz="3000" dirty="0" smtClean="0">
                <a:ea typeface="宋体" panose="02010600030101010101" pitchFamily="2" charset="-122"/>
              </a:rPr>
              <a:t> broadcast traffic during smartphone suspend mode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ea typeface="宋体" panose="02010600030101010101" pitchFamily="2" charset="-122"/>
              </a:rPr>
              <a:t>“</a:t>
            </a:r>
            <a:r>
              <a:rPr lang="en-US" sz="2400" dirty="0" smtClean="0">
                <a:ea typeface="宋体" panose="02010600030101010101" pitchFamily="2" charset="-122"/>
              </a:rPr>
              <a:t>receive-all</a:t>
            </a:r>
            <a:r>
              <a:rPr lang="en-US" altLang="en-US" sz="2400" dirty="0" smtClean="0">
                <a:ea typeface="宋体" panose="02010600030101010101" pitchFamily="2" charset="-122"/>
              </a:rPr>
              <a:t>”:</a:t>
            </a:r>
            <a:r>
              <a:rPr lang="en-US" sz="2400" dirty="0" smtClean="0"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ea typeface="宋体" panose="02010600030101010101" pitchFamily="2" charset="-122"/>
              </a:rPr>
              <a:t>suffers high power consumption</a:t>
            </a:r>
            <a:endParaRPr lang="en-US" sz="2400" dirty="0" smtClean="0">
              <a:ea typeface="宋体" panose="02010600030101010101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ea typeface="宋体" panose="02010600030101010101" pitchFamily="2" charset="-122"/>
              </a:rPr>
              <a:t>“</a:t>
            </a:r>
            <a:r>
              <a:rPr lang="en-US" sz="2400" dirty="0" smtClean="0">
                <a:ea typeface="宋体" panose="02010600030101010101" pitchFamily="2" charset="-122"/>
              </a:rPr>
              <a:t>receive-none</a:t>
            </a:r>
            <a:r>
              <a:rPr lang="en-US" altLang="en-US" sz="2400" dirty="0" smtClean="0">
                <a:ea typeface="宋体" panose="02010600030101010101" pitchFamily="2" charset="-122"/>
              </a:rPr>
              <a:t>”:</a:t>
            </a:r>
            <a:r>
              <a:rPr lang="en-US" sz="2400" dirty="0" smtClean="0">
                <a:ea typeface="宋体" panose="02010600030101010101" pitchFamily="2" charset="-122"/>
              </a:rPr>
              <a:t> sacrifices functionality</a:t>
            </a:r>
          </a:p>
          <a:p>
            <a:pPr lvl="1">
              <a:lnSpc>
                <a:spcPct val="80000"/>
              </a:lnSpc>
            </a:pPr>
            <a:endParaRPr lang="en-US" sz="2200" dirty="0" smtClean="0"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宋体" panose="02010600030101010101" pitchFamily="2" charset="-122"/>
              </a:rPr>
              <a:t>Propose Software Broadcast Filter (SBF) to address the dilemma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宋体" panose="02010600030101010101" pitchFamily="2" charset="-122"/>
              </a:rPr>
              <a:t>SBF only blocks useless broadcast frames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宋体" panose="02010600030101010101" pitchFamily="2" charset="-122"/>
              </a:rPr>
              <a:t>SBF reduces power consumption by up to 52.3% with an increase of only 1.07% in local processing delay</a:t>
            </a:r>
          </a:p>
          <a:p>
            <a:pPr>
              <a:lnSpc>
                <a:spcPct val="80000"/>
              </a:lnSpc>
            </a:pPr>
            <a:endParaRPr lang="en-US" sz="3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671E8CC0-13FB-4E2E-8654-952570379920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4"/>
          <p:cNvSpPr>
            <a:spLocks noChangeArrowheads="1"/>
          </p:cNvSpPr>
          <p:nvPr/>
        </p:nvSpPr>
        <p:spPr bwMode="auto">
          <a:xfrm>
            <a:off x="2819400" y="2971800"/>
            <a:ext cx="2362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3400">
                <a:solidFill>
                  <a:srgbClr val="244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3200">
                <a:solidFill>
                  <a:srgbClr val="244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2133600" y="1905000"/>
            <a:ext cx="411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244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4400" b="1">
              <a:solidFill>
                <a:srgbClr val="2449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1" descr="ques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1905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26670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5605" name="Picture 10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12954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79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152400" y="2230438"/>
            <a:ext cx="44196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indent="-2222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Active</a:t>
            </a:r>
            <a:endParaRPr lang="en-US" altLang="zh-CN" sz="28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endParaRPr lang="en-US" altLang="zh-CN" sz="25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80000"/>
            </a:pPr>
            <a:endParaRPr lang="en-US" altLang="zh-CN" sz="25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Power </a:t>
            </a:r>
            <a:r>
              <a:rPr lang="en-US" altLang="zh-CN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consumption: high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5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华文楷体" charset="-122"/>
                <a:cs typeface="Arial" panose="020B0604020202020204" pitchFamily="34" charset="0"/>
              </a:rPr>
              <a:t>Smartphone power modes</a:t>
            </a:r>
            <a:endParaRPr lang="en-US" dirty="0" smtClean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36AD65-D50A-42A7-998D-0B332C2E8975}" type="slidenum">
              <a:rPr lang="en-US" altLang="zh-CN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730750" y="2230438"/>
            <a:ext cx="44196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3500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Suspend</a:t>
            </a:r>
            <a:endParaRPr lang="en-US" altLang="zh-CN" sz="28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endParaRPr lang="en-US" altLang="zh-CN" sz="25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endParaRPr lang="en-US" altLang="zh-CN" sz="25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71500" lvl="1" indent="-222250"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Power </a:t>
            </a:r>
            <a:r>
              <a:rPr lang="en-US" altLang="zh-CN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consumption: low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5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5" name="Picture 3" descr="slee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905000"/>
            <a:ext cx="20589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awak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4"/>
          <a:stretch>
            <a:fillRect/>
          </a:stretch>
        </p:blipFill>
        <p:spPr bwMode="auto">
          <a:xfrm>
            <a:off x="2514600" y="1981200"/>
            <a:ext cx="1905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48200" y="2209800"/>
            <a:ext cx="0" cy="24384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rved Up Arrow 1"/>
          <p:cNvSpPr/>
          <p:nvPr/>
        </p:nvSpPr>
        <p:spPr>
          <a:xfrm>
            <a:off x="3657600" y="4455796"/>
            <a:ext cx="1828800" cy="522604"/>
          </a:xfrm>
          <a:prstGeom prst="curvedUpArrow">
            <a:avLst>
              <a:gd name="adj1" fmla="val 22965"/>
              <a:gd name="adj2" fmla="val 63718"/>
              <a:gd name="adj3" fmla="val 230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953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switch to suspend mode to save energy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8" b="17359"/>
          <a:stretch/>
        </p:blipFill>
        <p:spPr>
          <a:xfrm>
            <a:off x="4806951" y="2739775"/>
            <a:ext cx="2303803" cy="1042414"/>
          </a:xfrm>
          <a:prstGeom prst="rect">
            <a:avLst/>
          </a:prstGeom>
        </p:spPr>
      </p:pic>
    </p:spTree>
  </p:cSld>
  <p:clrMapOvr>
    <a:masterClrMapping/>
  </p:clrMapOvr>
  <p:transition advTm="89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Callout 26"/>
          <p:cNvSpPr/>
          <p:nvPr/>
        </p:nvSpPr>
        <p:spPr>
          <a:xfrm>
            <a:off x="977869" y="3505200"/>
            <a:ext cx="3603475" cy="3216275"/>
          </a:xfrm>
          <a:prstGeom prst="rightArrowCallout">
            <a:avLst>
              <a:gd name="adj1" fmla="val 5600"/>
              <a:gd name="adj2" fmla="val 7941"/>
              <a:gd name="adj3" fmla="val 9949"/>
              <a:gd name="adj4" fmla="val 85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华文楷体" charset="-122"/>
              </a:rPr>
              <a:t>Suspend mode is interrupted</a:t>
            </a:r>
            <a:endParaRPr lang="en-US" dirty="0" smtClean="0">
              <a:ea typeface="宋体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What are the interrupts? 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pressing the power button 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application </a:t>
            </a:r>
            <a:r>
              <a:rPr lang="en-US" sz="2400" dirty="0">
                <a:ea typeface="宋体" panose="02010600030101010101" pitchFamily="2" charset="-122"/>
              </a:rPr>
              <a:t>background </a:t>
            </a:r>
            <a:r>
              <a:rPr lang="en-US" sz="2400" dirty="0" smtClean="0">
                <a:ea typeface="宋体" panose="02010600030101010101" pitchFamily="2" charset="-122"/>
              </a:rPr>
              <a:t>synchronization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68B4CB4-063C-4058-AB56-B01C478B4B26}" type="slidenum">
              <a:rPr lang="en-US" altLang="zh-CN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90922" y="4488361"/>
            <a:ext cx="4245125" cy="1237055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2" name="Rounded Rectangle 4"/>
          <p:cNvSpPr/>
          <p:nvPr/>
        </p:nvSpPr>
        <p:spPr>
          <a:xfrm>
            <a:off x="4605803" y="4524592"/>
            <a:ext cx="4215364" cy="11645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kern="1200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30270" y="3671940"/>
            <a:ext cx="2743199" cy="704088"/>
            <a:chOff x="1030789" y="1545115"/>
            <a:chExt cx="4297752" cy="514368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1030789" y="1545115"/>
              <a:ext cx="4297752" cy="51436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b="1" dirty="0" err="1" smtClean="0"/>
                <a:t>WiFi</a:t>
              </a:r>
              <a:r>
                <a:rPr lang="en-US" b="1" dirty="0" smtClean="0"/>
                <a:t> broadcast frames</a:t>
              </a:r>
              <a:endParaRPr lang="en-US" b="1" dirty="0"/>
            </a:p>
          </p:txBody>
        </p:sp>
        <p:sp>
          <p:nvSpPr>
            <p:cNvPr id="15" name="Rounded Rectangle 4"/>
            <p:cNvSpPr/>
            <p:nvPr/>
          </p:nvSpPr>
          <p:spPr>
            <a:xfrm>
              <a:off x="1045854" y="1560180"/>
              <a:ext cx="4267622" cy="484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0954" y="4708579"/>
            <a:ext cx="2732515" cy="701621"/>
            <a:chOff x="1030789" y="1545115"/>
            <a:chExt cx="4297752" cy="51436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1030789" y="1545115"/>
              <a:ext cx="4297752" cy="51436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/>
                <a:t>switch to high power active mode</a:t>
              </a:r>
              <a:endParaRPr lang="en-US" b="1" dirty="0"/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1045854" y="1560180"/>
              <a:ext cx="4267622" cy="484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55288" y="5775379"/>
            <a:ext cx="2708565" cy="701621"/>
            <a:chOff x="1030789" y="1545115"/>
            <a:chExt cx="4297752" cy="514368"/>
          </a:xfrm>
          <a:scene3d>
            <a:camera prst="orthographicFront"/>
            <a:lightRig rig="flat" dir="t"/>
          </a:scene3d>
        </p:grpSpPr>
        <p:sp>
          <p:nvSpPr>
            <p:cNvPr id="23" name="Rounded Rectangle 22"/>
            <p:cNvSpPr/>
            <p:nvPr/>
          </p:nvSpPr>
          <p:spPr>
            <a:xfrm>
              <a:off x="1030789" y="1545115"/>
              <a:ext cx="4297752" cy="51436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/>
                <a:t>Power consumption increases</a:t>
              </a:r>
              <a:endParaRPr lang="en-US" b="1" dirty="0"/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1045854" y="1560180"/>
              <a:ext cx="4267622" cy="484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>
            <a:off x="2349469" y="4419600"/>
            <a:ext cx="228600" cy="24742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349469" y="5465641"/>
            <a:ext cx="228600" cy="24742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5469" y="4762947"/>
            <a:ext cx="4356131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How big is the energy impact?</a:t>
            </a:r>
          </a:p>
          <a:p>
            <a:pPr marL="342900" lvl="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How to </a:t>
            </a:r>
            <a:r>
              <a:rPr lang="en-US" b="1" dirty="0"/>
              <a:t>deal with </a:t>
            </a:r>
            <a:r>
              <a:rPr lang="en-US" b="1" dirty="0" smtClean="0"/>
              <a:t>them efficiently?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2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华文楷体" charset="-122"/>
              </a:rPr>
              <a:t>Handling </a:t>
            </a:r>
            <a:r>
              <a:rPr lang="en-US" b="1" dirty="0" err="1">
                <a:ea typeface="华文楷体" charset="-122"/>
              </a:rPr>
              <a:t>WiFi</a:t>
            </a:r>
            <a:r>
              <a:rPr lang="en-US" b="1" dirty="0">
                <a:ea typeface="华文楷体" charset="-122"/>
              </a:rPr>
              <a:t> broadcast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F023-6A2D-414D-9AD3-F80F1671EAC6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5276" r="51020" b="1270"/>
          <a:stretch/>
        </p:blipFill>
        <p:spPr>
          <a:xfrm>
            <a:off x="685802" y="2039932"/>
            <a:ext cx="1239020" cy="2514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64605"/>
            <a:ext cx="1418429" cy="2567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65458"/>
            <a:ext cx="1569795" cy="2706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r="24492"/>
          <a:stretch/>
        </p:blipFill>
        <p:spPr>
          <a:xfrm>
            <a:off x="4800601" y="1964603"/>
            <a:ext cx="1358622" cy="2576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640" y="474970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HTC Hero                      </a:t>
            </a:r>
            <a:endParaRPr lang="en-US" sz="20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3214" y="474970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Nexus One</a:t>
            </a:r>
            <a:endParaRPr lang="en-US" sz="20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214" y="4724307"/>
            <a:ext cx="18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Galaxy Nexus</a:t>
            </a:r>
            <a:endParaRPr lang="en-US" sz="20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240" y="4701447"/>
            <a:ext cx="187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Galaxy S4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9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382000" cy="125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>
                <a:ea typeface="华文楷体" charset="-122"/>
              </a:rPr>
              <a:t>“</a:t>
            </a:r>
            <a:r>
              <a:rPr lang="en-US" b="1" dirty="0" smtClean="0">
                <a:ea typeface="华文楷体" charset="-122"/>
              </a:rPr>
              <a:t>receive-all</a:t>
            </a:r>
            <a:r>
              <a:rPr lang="en-US" altLang="en-US" b="1" dirty="0" smtClean="0">
                <a:ea typeface="华文楷体" charset="-122"/>
              </a:rPr>
              <a:t>”</a:t>
            </a:r>
            <a:endParaRPr lang="en-US" b="1" dirty="0" smtClean="0">
              <a:ea typeface="华文楷体" charset="-122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r>
              <a:rPr lang="en-US" sz="3000" dirty="0" smtClean="0">
                <a:ea typeface="宋体" panose="02010600030101010101" pitchFamily="2" charset="-122"/>
              </a:rPr>
              <a:t>HTC Hero and Nexus One: “</a:t>
            </a:r>
            <a:r>
              <a:rPr lang="en-US" sz="3000" dirty="0" smtClean="0">
                <a:solidFill>
                  <a:srgbClr val="FF0000"/>
                </a:solidFill>
                <a:ea typeface="宋体" panose="02010600030101010101" pitchFamily="2" charset="-122"/>
              </a:rPr>
              <a:t>receive-all</a:t>
            </a:r>
            <a:r>
              <a:rPr lang="en-US" sz="3000" dirty="0" smtClean="0">
                <a:ea typeface="宋体" panose="02010600030101010101" pitchFamily="2" charset="-122"/>
              </a:rPr>
              <a:t>”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Receive all UDP broadcast frames </a:t>
            </a:r>
            <a:r>
              <a:rPr lang="en-US" altLang="zh-CN" sz="2400" dirty="0" smtClean="0">
                <a:ea typeface="宋体" panose="02010600030101010101" pitchFamily="2" charset="-122"/>
              </a:rPr>
              <a:t>during </a:t>
            </a:r>
            <a:r>
              <a:rPr lang="en-US" sz="2400" dirty="0" smtClean="0">
                <a:ea typeface="宋体" panose="02010600030101010101" pitchFamily="2" charset="-122"/>
              </a:rPr>
              <a:t>suspend mode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Trigger a wake lock of 1 second for every data frame received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FF0E7C3C-0F45-4887-B5E7-C6805135C505}" type="slidenum">
              <a:rPr lang="en-US" altLang="zh-CN"/>
              <a:pPr/>
              <a:t>5</a:t>
            </a:fld>
            <a:endParaRPr lang="en-US" altLang="zh-CN" dirty="0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886200" y="64579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resume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6850063" y="5976938"/>
            <a:ext cx="0" cy="609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6324600" y="645795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suspend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4343400" y="5943600"/>
            <a:ext cx="0" cy="609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ounded Rectangular Callout 2"/>
          <p:cNvSpPr/>
          <p:nvPr/>
        </p:nvSpPr>
        <p:spPr>
          <a:xfrm>
            <a:off x="5715000" y="3078162"/>
            <a:ext cx="3276600" cy="1006475"/>
          </a:xfrm>
          <a:prstGeom prst="wedgeRoundRectCallout">
            <a:avLst>
              <a:gd name="adj1" fmla="val -65580"/>
              <a:gd name="adj2" fmla="val -1128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MAC layer broadcast frames with UDP payload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24384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915400" cy="1333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ea typeface="华文楷体" charset="-122"/>
              </a:rPr>
              <a:t>Power Impact of </a:t>
            </a:r>
            <a:r>
              <a:rPr lang="en-US" altLang="en-US" b="1" smtClean="0">
                <a:ea typeface="华文楷体" charset="-122"/>
              </a:rPr>
              <a:t>“</a:t>
            </a:r>
            <a:r>
              <a:rPr lang="en-US" b="1" smtClean="0">
                <a:ea typeface="华文楷体" charset="-122"/>
              </a:rPr>
              <a:t>receive-all</a:t>
            </a:r>
            <a:r>
              <a:rPr lang="en-US" altLang="en-US" b="1" smtClean="0">
                <a:ea typeface="华文楷体" charset="-122"/>
              </a:rPr>
              <a:t>”</a:t>
            </a:r>
            <a:endParaRPr lang="en-US" b="1" smtClean="0">
              <a:ea typeface="华文楷体" charset="-122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4D704C11-3F73-42C2-B3B2-36F29B4369AD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" y="5791200"/>
            <a:ext cx="8077200" cy="461963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“</a:t>
            </a:r>
            <a:r>
              <a:rPr lang="en-US" b="1" dirty="0" smtClean="0">
                <a:solidFill>
                  <a:srgbClr val="DD0202"/>
                </a:solidFill>
                <a:latin typeface="Calibri" panose="020F0502020204030204" pitchFamily="34" charset="0"/>
              </a:rPr>
              <a:t>receive-all</a:t>
            </a:r>
            <a:r>
              <a:rPr lang="en-US" alt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”</a:t>
            </a:r>
            <a:r>
              <a:rPr 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 method suffers higher power consumption.</a:t>
            </a:r>
          </a:p>
        </p:txBody>
      </p:sp>
      <p:pic>
        <p:nvPicPr>
          <p:cNvPr id="8196" name="Picture 9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343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2913" y="1784350"/>
            <a:ext cx="1676400" cy="484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6513" y="2116138"/>
            <a:ext cx="1676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4630738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362200" y="4325938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TextBox 23"/>
          <p:cNvSpPr txBox="1">
            <a:spLocks noChangeArrowheads="1"/>
          </p:cNvSpPr>
          <p:nvPr/>
        </p:nvSpPr>
        <p:spPr bwMode="auto">
          <a:xfrm>
            <a:off x="2514600" y="5181600"/>
            <a:ext cx="39624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1400" b="1"/>
              <a:t>Number of UDP broadcast frames/s</a:t>
            </a:r>
          </a:p>
        </p:txBody>
      </p:sp>
      <p:sp>
        <p:nvSpPr>
          <p:cNvPr id="8202" name="TextBox 27"/>
          <p:cNvSpPr txBox="1">
            <a:spLocks noChangeArrowheads="1"/>
          </p:cNvSpPr>
          <p:nvPr/>
        </p:nvSpPr>
        <p:spPr bwMode="auto">
          <a:xfrm rot="-5400000">
            <a:off x="1104901" y="3313112"/>
            <a:ext cx="20574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1400" b="1"/>
              <a:t>Power (mW)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4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ea typeface="华文楷体" charset="-122"/>
              </a:rPr>
              <a:t>“</a:t>
            </a:r>
            <a:r>
              <a:rPr lang="en-US" b="1" smtClean="0">
                <a:ea typeface="华文楷体" charset="-122"/>
              </a:rPr>
              <a:t>receive-none</a:t>
            </a:r>
            <a:r>
              <a:rPr lang="en-US" altLang="en-US" b="1" smtClean="0">
                <a:ea typeface="华文楷体" charset="-122"/>
              </a:rPr>
              <a:t>”</a:t>
            </a:r>
            <a:endParaRPr lang="en-US" smtClean="0">
              <a:ea typeface="宋体" panose="02010600030101010101" pitchFamily="2" charset="-122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ea typeface="宋体" panose="02010600030101010101" pitchFamily="2" charset="-122"/>
              </a:rPr>
              <a:t>Galaxy Nexus and Galaxy </a:t>
            </a:r>
            <a:r>
              <a:rPr lang="en-US" sz="3000" dirty="0">
                <a:ea typeface="宋体" panose="02010600030101010101" pitchFamily="2" charset="-122"/>
              </a:rPr>
              <a:t>S4: “</a:t>
            </a:r>
            <a:r>
              <a:rPr lang="en-US" sz="3000" dirty="0" smtClean="0">
                <a:solidFill>
                  <a:srgbClr val="FF0000"/>
                </a:solidFill>
                <a:ea typeface="宋体" panose="02010600030101010101" pitchFamily="2" charset="-122"/>
              </a:rPr>
              <a:t>receive-none</a:t>
            </a:r>
            <a:r>
              <a:rPr lang="en-US" sz="3000" dirty="0" smtClean="0">
                <a:ea typeface="宋体" panose="02010600030101010101" pitchFamily="2" charset="-122"/>
              </a:rPr>
              <a:t>”</a:t>
            </a:r>
            <a:endParaRPr lang="en-US" sz="300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Block all UDP broadcast frames with a hardware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D725A0-7AEF-43DD-9E3D-C54210BB969D}" type="slidenum">
              <a:rPr lang="en-US" altLang="zh-CN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zh-CN" sz="1200" dirty="0">
              <a:solidFill>
                <a:srgbClr val="898989"/>
              </a:solidFill>
            </a:endParaRPr>
          </a:p>
        </p:txBody>
      </p:sp>
      <p:pic>
        <p:nvPicPr>
          <p:cNvPr id="11" name="Picture 9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603500"/>
            <a:ext cx="434816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509838" y="6321425"/>
            <a:ext cx="39624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1400" b="1" dirty="0"/>
              <a:t>Number of UDP broadcast frames/s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 rot="16200000">
            <a:off x="1174750" y="4214812"/>
            <a:ext cx="20574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1400" b="1"/>
              <a:t>Power (mW)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86000" y="5562600"/>
            <a:ext cx="44196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CCFFCC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2438" y="3082636"/>
            <a:ext cx="1676400" cy="346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ea typeface="华文楷体" charset="-122"/>
              </a:rPr>
              <a:t>Problem of </a:t>
            </a:r>
            <a:r>
              <a:rPr lang="en-US" altLang="en-US" b="1" dirty="0" smtClean="0">
                <a:ea typeface="华文楷体" charset="-122"/>
              </a:rPr>
              <a:t>“</a:t>
            </a:r>
            <a:r>
              <a:rPr lang="en-US" b="1" dirty="0" smtClean="0">
                <a:ea typeface="华文楷体" charset="-122"/>
              </a:rPr>
              <a:t>receive-none</a:t>
            </a:r>
            <a:r>
              <a:rPr lang="en-US" altLang="en-US" b="1" dirty="0" smtClean="0">
                <a:ea typeface="华文楷体" charset="-122"/>
              </a:rPr>
              <a:t>”</a:t>
            </a:r>
            <a:endParaRPr lang="en-US" b="1" dirty="0" smtClean="0">
              <a:ea typeface="华文楷体" charset="-122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4343400"/>
          </a:xfrm>
        </p:spPr>
        <p:txBody>
          <a:bodyPr/>
          <a:lstStyle/>
          <a:p>
            <a:r>
              <a:rPr lang="en-US" sz="3000" dirty="0" smtClean="0">
                <a:ea typeface="宋体" panose="02010600030101010101" pitchFamily="2" charset="-122"/>
              </a:rPr>
              <a:t>The </a:t>
            </a:r>
            <a:r>
              <a:rPr lang="en-US" altLang="en-US" sz="3000" dirty="0" smtClean="0">
                <a:ea typeface="宋体" panose="02010600030101010101" pitchFamily="2" charset="-122"/>
              </a:rPr>
              <a:t>“</a:t>
            </a:r>
            <a:r>
              <a:rPr lang="en-US" sz="3000" dirty="0" smtClean="0">
                <a:ea typeface="宋体" panose="02010600030101010101" pitchFamily="2" charset="-122"/>
              </a:rPr>
              <a:t>receive-none</a:t>
            </a:r>
            <a:r>
              <a:rPr lang="en-US" altLang="en-US" sz="3000" dirty="0" smtClean="0">
                <a:ea typeface="宋体" panose="02010600030101010101" pitchFamily="2" charset="-122"/>
              </a:rPr>
              <a:t>”</a:t>
            </a:r>
            <a:r>
              <a:rPr lang="en-US" sz="3000" dirty="0" smtClean="0">
                <a:ea typeface="宋体" panose="02010600030101010101" pitchFamily="2" charset="-122"/>
              </a:rPr>
              <a:t> method </a:t>
            </a:r>
            <a:r>
              <a:rPr lang="en-US" sz="3000" dirty="0" smtClean="0">
                <a:solidFill>
                  <a:srgbClr val="FF0000"/>
                </a:solidFill>
                <a:ea typeface="宋体" panose="02010600030101010101" pitchFamily="2" charset="-122"/>
              </a:rPr>
              <a:t>blindly</a:t>
            </a:r>
            <a:r>
              <a:rPr lang="en-US" sz="3000" dirty="0" smtClean="0">
                <a:ea typeface="宋体" panose="02010600030101010101" pitchFamily="2" charset="-122"/>
              </a:rPr>
              <a:t> blocks </a:t>
            </a:r>
            <a:r>
              <a:rPr lang="en-US" sz="3000" dirty="0" smtClean="0">
                <a:solidFill>
                  <a:srgbClr val="FF0000"/>
                </a:solidFill>
                <a:ea typeface="宋体" panose="02010600030101010101" pitchFamily="2" charset="-122"/>
              </a:rPr>
              <a:t>all </a:t>
            </a:r>
            <a:r>
              <a:rPr lang="en-US" sz="3000" dirty="0" smtClean="0">
                <a:ea typeface="宋体" panose="02010600030101010101" pitchFamily="2" charset="-122"/>
              </a:rPr>
              <a:t>UDP broadcast frames during smartphone suspend mode</a:t>
            </a:r>
          </a:p>
          <a:p>
            <a:pPr lvl="1"/>
            <a:r>
              <a:rPr lang="en-US" sz="2400" dirty="0" smtClean="0">
                <a:ea typeface="宋体" panose="02010600030101010101" pitchFamily="2" charset="-122"/>
              </a:rPr>
              <a:t>Applications cannot receive broadcast frames.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0706FABE-11E2-47F8-8695-87621CE19C2D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9800" y="4114800"/>
            <a:ext cx="4191000" cy="6096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宋体" charset="0"/>
              </a:rPr>
              <a:t>What are missed?</a:t>
            </a:r>
          </a:p>
        </p:txBody>
      </p:sp>
    </p:spTree>
    <p:extLst>
      <p:ext uri="{BB962C8B-B14F-4D97-AF65-F5344CB8AC3E}">
        <p14:creationId xmlns:p14="http://schemas.microsoft.com/office/powerpoint/2010/main" val="28794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ea typeface="华文楷体" charset="-122"/>
              </a:rPr>
              <a:t>Broadcast traffic in real world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1342504D-6BF6-49A2-8867-BC179C2110AD}" type="slidenum">
              <a:rPr lang="en-US" altLang="zh-CN"/>
              <a:pPr/>
              <a:t>9</a:t>
            </a:fld>
            <a:endParaRPr lang="en-US" altLang="zh-CN"/>
          </a:p>
        </p:txBody>
      </p:sp>
      <p:pic>
        <p:nvPicPr>
          <p:cNvPr id="27652" name="Picture 8" descr="Screen shot 2015-03-19 at 9.2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4368800"/>
            <a:ext cx="43434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83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宋体" charset="0"/>
                <a:cs typeface="宋体" charset="0"/>
              </a:rPr>
              <a:t>4 traces </a:t>
            </a:r>
            <a:r>
              <a:rPr lang="en-US" sz="2400" dirty="0" smtClean="0">
                <a:latin typeface="+mn-lt"/>
                <a:ea typeface="宋体" charset="0"/>
                <a:cs typeface="宋体" charset="0"/>
              </a:rPr>
              <a:t>are collected </a:t>
            </a:r>
            <a:r>
              <a:rPr lang="en-US" sz="2400" dirty="0">
                <a:latin typeface="+mn-lt"/>
                <a:ea typeface="宋体" charset="0"/>
                <a:cs typeface="宋体" charset="0"/>
              </a:rPr>
              <a:t>in a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college department</a:t>
            </a:r>
            <a:r>
              <a:rPr lang="en-US" sz="2400" dirty="0" smtClean="0">
                <a:latin typeface="+mn-lt"/>
                <a:ea typeface="宋体" charset="0"/>
                <a:cs typeface="宋体" charset="0"/>
              </a:rPr>
              <a:t>, a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college 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library</a:t>
            </a:r>
            <a:r>
              <a:rPr lang="en-US" sz="2400" dirty="0">
                <a:latin typeface="+mn-lt"/>
                <a:ea typeface="宋体" charset="0"/>
                <a:cs typeface="宋体" charset="0"/>
              </a:rPr>
              <a:t>,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+mn-lt"/>
                <a:ea typeface="宋体" charset="0"/>
                <a:cs typeface="宋体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 classroom 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building</a:t>
            </a:r>
            <a:r>
              <a:rPr lang="en-US" sz="2400" dirty="0">
                <a:latin typeface="+mn-lt"/>
                <a:ea typeface="宋体" charset="0"/>
                <a:cs typeface="宋体" charset="0"/>
              </a:rPr>
              <a:t>, and an off-campus 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宋体" charset="0"/>
                <a:cs typeface="宋体" charset="0"/>
              </a:rPr>
              <a:t>Starbucks</a:t>
            </a:r>
            <a:r>
              <a:rPr lang="en-US" sz="2400" dirty="0">
                <a:latin typeface="+mn-lt"/>
                <a:ea typeface="宋体" charset="0"/>
                <a:cs typeface="宋体" charset="0"/>
              </a:rPr>
              <a:t> </a:t>
            </a:r>
            <a:r>
              <a:rPr lang="en-US" sz="2400" dirty="0" smtClean="0">
                <a:latin typeface="+mn-lt"/>
                <a:ea typeface="宋体" charset="0"/>
                <a:cs typeface="宋体" charset="0"/>
              </a:rPr>
              <a:t>store, respectively. </a:t>
            </a:r>
            <a:endParaRPr lang="en-US" sz="2400" dirty="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5710237"/>
            <a:ext cx="7772400" cy="461963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“</a:t>
            </a:r>
            <a:r>
              <a:rPr 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receive none</a:t>
            </a:r>
            <a:r>
              <a:rPr lang="en-US" alt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”</a:t>
            </a:r>
            <a:r>
              <a:rPr lang="en-US" b="1" dirty="0">
                <a:solidFill>
                  <a:srgbClr val="DD0202"/>
                </a:solidFill>
                <a:latin typeface="Calibri" panose="020F0502020204030204" pitchFamily="34" charset="0"/>
              </a:rPr>
              <a:t> method sacrifices functionality.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46" y="5391513"/>
            <a:ext cx="762000" cy="131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07" y="5710237"/>
            <a:ext cx="1040385" cy="77628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24200" y="5941217"/>
            <a:ext cx="1524000" cy="3421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219" y="564106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 anyone here?</a:t>
            </a:r>
            <a:endParaRPr lang="en-US" b="1" dirty="0"/>
          </a:p>
        </p:txBody>
      </p:sp>
      <p:sp>
        <p:nvSpPr>
          <p:cNvPr id="15" name="Multiply 14"/>
          <p:cNvSpPr/>
          <p:nvPr/>
        </p:nvSpPr>
        <p:spPr>
          <a:xfrm>
            <a:off x="3505200" y="5799729"/>
            <a:ext cx="762000" cy="762000"/>
          </a:xfrm>
          <a:prstGeom prst="mathMultiply">
            <a:avLst>
              <a:gd name="adj1" fmla="val 10814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5" grpId="0" animBg="1"/>
      <p:bldP spid="5" grpId="1" animBg="1"/>
      <p:bldP spid="5" grpId="2" animBg="1"/>
      <p:bldP spid="6" grpId="0"/>
      <p:bldP spid="6" grpId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39189</TotalTime>
  <Words>566</Words>
  <Application>Microsoft Office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华文楷体</vt:lpstr>
      <vt:lpstr>宋体</vt:lpstr>
      <vt:lpstr>隶书</vt:lpstr>
      <vt:lpstr>Arial</vt:lpstr>
      <vt:lpstr>Calibri</vt:lpstr>
      <vt:lpstr>Times New Roman</vt:lpstr>
      <vt:lpstr>Wingdings</vt:lpstr>
      <vt:lpstr>Office Theme</vt:lpstr>
      <vt:lpstr>PowerPoint Presentation</vt:lpstr>
      <vt:lpstr>Smartphone power modes</vt:lpstr>
      <vt:lpstr>Suspend mode is interrupted</vt:lpstr>
      <vt:lpstr>Handling WiFi broadcast traffic</vt:lpstr>
      <vt:lpstr>“receive-all”</vt:lpstr>
      <vt:lpstr>Power Impact of “receive-all”</vt:lpstr>
      <vt:lpstr>“receive-none”</vt:lpstr>
      <vt:lpstr>Problem of “receive-none”</vt:lpstr>
      <vt:lpstr>Broadcast traffic in real world</vt:lpstr>
      <vt:lpstr>The Dilemma</vt:lpstr>
      <vt:lpstr>Software Broadcast Filter (SBF)</vt:lpstr>
      <vt:lpstr>Software Broadcast Filter (SBF)</vt:lpstr>
      <vt:lpstr>SBF Energy Efficiency</vt:lpstr>
      <vt:lpstr>SBF Energy Efficiency</vt:lpstr>
      <vt:lpstr>SBF Delay Overhead</vt:lpstr>
      <vt:lpstr>SBF Delay Overhead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liudp</dc:creator>
  <cp:lastModifiedBy>Ge Peng</cp:lastModifiedBy>
  <cp:revision>4573</cp:revision>
  <cp:lastPrinted>1601-01-01T00:00:00Z</cp:lastPrinted>
  <dcterms:created xsi:type="dcterms:W3CDTF">1601-01-01T00:00:00Z</dcterms:created>
  <dcterms:modified xsi:type="dcterms:W3CDTF">2015-04-29T20:47:14Z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