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00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61" r:id="rId19"/>
    <p:sldId id="356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ng Zhou" initials="GZ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73" autoAdjust="0"/>
    <p:restoredTop sz="84623" autoAdjust="0"/>
  </p:normalViewPr>
  <p:slideViewPr>
    <p:cSldViewPr>
      <p:cViewPr varScale="1">
        <p:scale>
          <a:sx n="52" d="100"/>
          <a:sy n="52" d="100"/>
        </p:scale>
        <p:origin x="57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0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0709C-B4B5-473C-9DAB-E6CA456D256F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A5C84-FF04-4549-8B20-9B9372640D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985E1-6F87-4B0D-A879-D2861383F3AB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marL="228600" indent="-228600">
              <a:buAutoNum type="arabicPeriod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will be given 25 minutes for your paper presentation, including 5 minutes for Q&amp;A.</a:t>
            </a:r>
          </a:p>
          <a:p>
            <a:pPr marL="228600" indent="-228600">
              <a:buAutoNum type="arabicPeriod"/>
            </a:pP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Tuesday, 31 May 2017 | 14:00 – 16:00 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Session 5A: Wireless Networks and Protocols</a:t>
            </a:r>
            <a:b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Room: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Silverbox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Ballroom 1-2, Level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 Throughput Reader Scheduling Algorithm for Large RFID Systems in Smart Environments (Paper 15)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Shigeng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Zhang,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Danming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Jiang, Qing Zou,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Jianxin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Wang (Central South University, China), Xuan Liu (Hunan University, China)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EliMO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Eliminating Channel Feedback from MIMO (Paper 60)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Yongsen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Ma, Gang Zhou (College of William and Mary, USA), Shan Lin (Stone Brook University, USA)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Transmit Only: An Ultra Low Overhead MAC Protocol for Dense Wireless Systems (Paper 68)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Yanyong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Zhang (Rutgers University, USA), Bernhard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Firner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Nvidia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USA), Richard Howard, Richard Martin, Narayan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Mandayam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(Rutgers University, USA), Junichiro Fukuyama (Penn State University, USA),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Chenren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Xu (Peking University, China)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STOOP: Stochastically-Dominant Access Point Selection in Enterprise WLANs (Paper 71)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 Bai, Mehmet Can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Vuran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Demet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Batur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Steve Goddard (University of Nebraska - Lincoln, USA)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132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sz="1200" i="1" dirty="0" err="1" smtClean="0"/>
              <a:t>H</a:t>
            </a:r>
            <a:r>
              <a:rPr lang="en-US" sz="1200" i="1" baseline="-5999" dirty="0" err="1" smtClean="0"/>
              <a:t>d</a:t>
            </a:r>
            <a:r>
              <a:rPr lang="en-US" sz="1200" i="1" dirty="0" smtClean="0"/>
              <a:t> =((H</a:t>
            </a:r>
            <a:r>
              <a:rPr lang="en-US" sz="1200" i="1" baseline="-5999" dirty="0" smtClean="0"/>
              <a:t>u</a:t>
            </a:r>
            <a:r>
              <a:rPr lang="en-US" sz="1200" i="1" baseline="31999" dirty="0" smtClean="0"/>
              <a:t>*</a:t>
            </a:r>
            <a:r>
              <a:rPr lang="en-US" sz="1200" i="1" dirty="0" smtClean="0"/>
              <a:t>H</a:t>
            </a:r>
            <a:r>
              <a:rPr lang="en-US" sz="1200" i="1" baseline="-5999" dirty="0" smtClean="0"/>
              <a:t>u</a:t>
            </a:r>
            <a:r>
              <a:rPr lang="en-US" sz="1200" i="1" dirty="0" smtClean="0"/>
              <a:t>)</a:t>
            </a:r>
            <a:r>
              <a:rPr lang="en-US" sz="1200" i="1" baseline="31999" dirty="0" smtClean="0"/>
              <a:t>-1</a:t>
            </a:r>
            <a:r>
              <a:rPr lang="en-US" sz="1200" i="1" dirty="0" smtClean="0"/>
              <a:t>H</a:t>
            </a:r>
            <a:r>
              <a:rPr lang="en-US" sz="1200" i="1" baseline="-5999" dirty="0" smtClean="0"/>
              <a:t>u</a:t>
            </a:r>
            <a:r>
              <a:rPr lang="en-US" sz="1200" i="1" baseline="31999" dirty="0" smtClean="0"/>
              <a:t>*</a:t>
            </a:r>
            <a:r>
              <a:rPr lang="en-US" sz="1200" i="1" dirty="0" smtClean="0"/>
              <a:t>)(</a:t>
            </a:r>
            <a:r>
              <a:rPr lang="en-US" sz="1200" i="1" dirty="0" err="1" smtClean="0"/>
              <a:t>H</a:t>
            </a:r>
            <a:r>
              <a:rPr lang="en-US" sz="1200" i="1" baseline="-5999" dirty="0" err="1" smtClean="0"/>
              <a:t>u</a:t>
            </a:r>
            <a:r>
              <a:rPr lang="en-US" sz="1200" i="1" dirty="0" err="1" smtClean="0"/>
              <a:t>H</a:t>
            </a:r>
            <a:r>
              <a:rPr lang="en-US" sz="1200" i="1" baseline="-5999" dirty="0" err="1" smtClean="0"/>
              <a:t>d</a:t>
            </a:r>
            <a:r>
              <a:rPr lang="en-US" sz="1200" i="1" dirty="0" smtClean="0"/>
              <a:t>)</a:t>
            </a:r>
          </a:p>
          <a:p>
            <a:pPr marL="228600" indent="-228600">
              <a:buAutoNum type="arabicPeriod"/>
            </a:pPr>
            <a:endParaRPr lang="en-US" sz="1200" i="1" dirty="0" smtClean="0"/>
          </a:p>
          <a:p>
            <a:pPr marL="228600" indent="-228600">
              <a:buAutoNum type="arabicPeriod"/>
            </a:pPr>
            <a:r>
              <a:rPr lang="en-US" sz="1200" i="1" dirty="0" smtClean="0"/>
              <a:t>(H</a:t>
            </a:r>
            <a:r>
              <a:rPr lang="en-US" sz="1200" i="1" baseline="-5999" dirty="0" smtClean="0"/>
              <a:t>u</a:t>
            </a:r>
            <a:r>
              <a:rPr lang="en-US" sz="1200" i="1" dirty="0" smtClean="0"/>
              <a:t>)</a:t>
            </a:r>
            <a:r>
              <a:rPr lang="en-US" sz="1200" i="1" baseline="31999" dirty="0" smtClean="0"/>
              <a:t>+ </a:t>
            </a:r>
            <a:r>
              <a:rPr lang="en-US" sz="1200" i="1" dirty="0" smtClean="0"/>
              <a:t>is pseudo inverse. </a:t>
            </a:r>
            <a:r>
              <a:rPr lang="en-US" sz="1200" i="1" baseline="0" dirty="0" smtClean="0"/>
              <a:t> </a:t>
            </a:r>
            <a:endParaRPr lang="en-US" sz="1200" i="1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5C84-FF04-4549-8B20-9B9372640DB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80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802.11n has two modes:</a:t>
            </a:r>
          </a:p>
          <a:p>
            <a:pPr marL="0" indent="0">
              <a:buNone/>
            </a:pPr>
            <a:r>
              <a:rPr lang="en-US" dirty="0" smtClean="0"/>
              <a:t>--- Mixed</a:t>
            </a:r>
            <a:r>
              <a:rPr lang="en-US" baseline="0" dirty="0" smtClean="0"/>
              <a:t> mode is compatible with 801.11 a/g.</a:t>
            </a:r>
          </a:p>
          <a:p>
            <a:pPr marL="0" indent="0">
              <a:buNone/>
            </a:pPr>
            <a:r>
              <a:rPr lang="en-US" baseline="0" dirty="0" smtClean="0"/>
              <a:t>--- Greenfield mode only has 802.11 n </a:t>
            </a:r>
            <a:r>
              <a:rPr lang="en-US" baseline="0" dirty="0" err="1" smtClean="0"/>
              <a:t>hearder</a:t>
            </a:r>
            <a:r>
              <a:rPr lang="en-US" baseline="0" dirty="0" smtClean="0"/>
              <a:t>.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2. Each FTR or </a:t>
            </a:r>
            <a:r>
              <a:rPr lang="en-US" baseline="0" dirty="0" err="1" smtClean="0"/>
              <a:t>FTFi</a:t>
            </a:r>
            <a:r>
              <a:rPr lang="en-US" baseline="0" dirty="0" smtClean="0"/>
              <a:t> is 4us.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5C84-FF04-4549-8B20-9B9372640DB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90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The AP has 3 external antennas, and the STA has 3 internal antennas spaced 2.4 inches apart.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The AP uses Zero-Force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BeamForming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(ZFBF)  as the transmit beamforming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5C84-FF04-4549-8B20-9B9372640DB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72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 smtClean="0"/>
              <a:t>t_control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</a:p>
          <a:p>
            <a:pPr marL="0" indent="0">
              <a:buNone/>
            </a:pPr>
            <a:r>
              <a:rPr lang="en-US" baseline="0" dirty="0" smtClean="0"/>
              <a:t>--- In slide 10, everything that is NOT data is counted as </a:t>
            </a:r>
            <a:r>
              <a:rPr lang="en-US" baseline="0" dirty="0" err="1" smtClean="0"/>
              <a:t>t_control</a:t>
            </a:r>
            <a:r>
              <a:rPr lang="en-US" baseline="0" dirty="0" smtClean="0"/>
              <a:t>. </a:t>
            </a:r>
          </a:p>
          <a:p>
            <a:pPr marL="0" indent="0">
              <a:buNone/>
            </a:pPr>
            <a:r>
              <a:rPr lang="en-US" baseline="0" dirty="0" smtClean="0"/>
              <a:t>--- The whole ACK packet is counted as </a:t>
            </a:r>
            <a:r>
              <a:rPr lang="en-US" baseline="0" dirty="0" err="1" smtClean="0"/>
              <a:t>t_control</a:t>
            </a:r>
            <a:r>
              <a:rPr lang="en-US" baseline="0" dirty="0" smtClean="0"/>
              <a:t>. </a:t>
            </a:r>
          </a:p>
          <a:p>
            <a:pPr marL="0" indent="0">
              <a:buNone/>
            </a:pPr>
            <a:r>
              <a:rPr lang="en-US" baseline="0" dirty="0" smtClean="0"/>
              <a:t>--- In slide 12, the whole NDP packet is counted as </a:t>
            </a:r>
            <a:r>
              <a:rPr lang="en-US" baseline="0" dirty="0" err="1" smtClean="0"/>
              <a:t>t_control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5C84-FF04-4549-8B20-9B9372640DB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4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5C84-FF04-4549-8B20-9B9372640DB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2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Packet size is 1500 byes.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Only energy of STA.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Only energy for transmission and reception, no idle</a:t>
            </a:r>
            <a:r>
              <a:rPr lang="en-US" baseline="0" dirty="0" smtClean="0"/>
              <a:t> listening.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5C84-FF04-4549-8B20-9B9372640DB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4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693738" y="1219200"/>
            <a:ext cx="7778750" cy="0"/>
          </a:xfrm>
          <a:prstGeom prst="line">
            <a:avLst/>
          </a:prstGeom>
          <a:noFill/>
          <a:ln w="63500" cmpd="thinThick">
            <a:solidFill>
              <a:srgbClr val="FBBA03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5" tIns="45718" rIns="91435" bIns="4571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560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1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1" y="3886200"/>
            <a:ext cx="6400800" cy="1752600"/>
          </a:xfrm>
        </p:spPr>
        <p:txBody>
          <a:bodyPr bIns="46035"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7413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6E394-87B0-44BE-81AA-BFFE7A3B1D98}" type="slidenum">
              <a:rPr lang="en-US" altLang="en-US">
                <a:solidFill>
                  <a:srgbClr val="00CC99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5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5029200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1B17F-8FE3-4F7E-8464-5DD82E4C0AC6}" type="slidenum">
              <a:rPr lang="en-US" altLang="en-US">
                <a:solidFill>
                  <a:srgbClr val="00CC9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32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C8D2D-91DC-487E-B009-38A989AEA315}" type="slidenum">
              <a:rPr lang="en-US" altLang="en-US">
                <a:solidFill>
                  <a:srgbClr val="00CC9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1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0" tIns="46035" rIns="92070" bIns="460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0" tIns="46035" rIns="92070" bIns="36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855044" name="Line 4"/>
          <p:cNvSpPr>
            <a:spLocks noChangeShapeType="1"/>
          </p:cNvSpPr>
          <p:nvPr userDrawn="1"/>
        </p:nvSpPr>
        <p:spPr bwMode="auto">
          <a:xfrm>
            <a:off x="693738" y="1066800"/>
            <a:ext cx="7778750" cy="0"/>
          </a:xfrm>
          <a:prstGeom prst="line">
            <a:avLst/>
          </a:prstGeom>
          <a:noFill/>
          <a:ln w="63500" cmpd="thinThick">
            <a:solidFill>
              <a:srgbClr val="FBBA03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5" tIns="45718" rIns="91435" bIns="4571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550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553200"/>
            <a:ext cx="381000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chemeClr val="accent1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E5D0FC-0B58-4420-9800-5302661388A0}" type="slidenum">
              <a:rPr lang="en-US" altLang="en-US" smtClean="0">
                <a:solidFill>
                  <a:srgbClr val="00CC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sp>
        <p:nvSpPr>
          <p:cNvPr id="855046" name="Line 6"/>
          <p:cNvSpPr>
            <a:spLocks noChangeShapeType="1"/>
          </p:cNvSpPr>
          <p:nvPr userDrawn="1"/>
        </p:nvSpPr>
        <p:spPr bwMode="auto">
          <a:xfrm>
            <a:off x="693738" y="6462713"/>
            <a:ext cx="777875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lIns="91435" tIns="45718" rIns="91435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55047" name="Rectangle 7"/>
          <p:cNvSpPr>
            <a:spLocks noChangeArrowheads="1"/>
          </p:cNvSpPr>
          <p:nvPr userDrawn="1"/>
        </p:nvSpPr>
        <p:spPr bwMode="auto">
          <a:xfrm>
            <a:off x="7524328" y="6568244"/>
            <a:ext cx="933872" cy="17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342880" indent="-342880" algn="ctr" eaLnBrk="0" fontAlgn="base" hangingPunct="0">
              <a:lnSpc>
                <a:spcPct val="125000"/>
              </a:lnSpc>
              <a:spcBef>
                <a:spcPct val="63000"/>
              </a:spcBef>
              <a:spcAft>
                <a:spcPct val="0"/>
              </a:spcAft>
              <a:defRPr/>
            </a:pPr>
            <a:r>
              <a:rPr lang="en-US" altLang="zh-CN" sz="900" dirty="0">
                <a:solidFill>
                  <a:srgbClr val="00CC99"/>
                </a:solidFill>
                <a:cs typeface="Arial" charset="0"/>
              </a:rPr>
              <a:t>William &amp; Mary</a:t>
            </a:r>
          </a:p>
        </p:txBody>
      </p:sp>
      <p:pic>
        <p:nvPicPr>
          <p:cNvPr id="15368" name="Picture 27" descr="Seal of the College of William and Mary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336" y="6470650"/>
            <a:ext cx="3810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189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5pPr>
      <a:lvl6pPr marL="457173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6pPr>
      <a:lvl7pPr marL="914348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7pPr>
      <a:lvl8pPr marL="1371521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8pPr>
      <a:lvl9pPr marL="1828696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  <a:ea typeface="SimSun" pitchFamily="2" charset="-122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7"/>
        </a:buBlip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Ø"/>
        <a:defRPr sz="2100">
          <a:solidFill>
            <a:schemeClr val="accent2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Char char="•"/>
        <a:defRPr sz="1900">
          <a:solidFill>
            <a:schemeClr val="tx1"/>
          </a:solidFill>
          <a:latin typeface="+mn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Times New Roman" pitchFamily="18" charset="0"/>
        <a:buChar char="─"/>
        <a:defRPr sz="1900">
          <a:solidFill>
            <a:schemeClr val="tx1"/>
          </a:solidFill>
          <a:latin typeface="+mn-lt"/>
          <a:ea typeface="+mn-e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</a:defRPr>
      </a:lvl5pPr>
      <a:lvl6pPr marL="2514456" indent="-228587" algn="l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</a:defRPr>
      </a:lvl6pPr>
      <a:lvl7pPr marL="2971630" indent="-228587" algn="l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</a:defRPr>
      </a:lvl7pPr>
      <a:lvl8pPr marL="3428804" indent="-228587" algn="l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</a:defRPr>
      </a:lvl8pPr>
      <a:lvl9pPr marL="3885978" indent="-228587" algn="l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8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1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6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9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4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7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91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5229200"/>
            <a:ext cx="3549352" cy="360039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000" b="1" kern="1200" dirty="0">
                <a:solidFill>
                  <a:srgbClr val="333333"/>
                </a:solidFill>
                <a:latin typeface="Calibri" panose="020F0502020204030204" pitchFamily="34" charset="0"/>
              </a:rPr>
              <a:t>May 2017</a:t>
            </a:r>
          </a:p>
        </p:txBody>
      </p:sp>
      <p:pic>
        <p:nvPicPr>
          <p:cNvPr id="17411" name="Picture 6" descr="college-of-william-and-mar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960" y="3603848"/>
            <a:ext cx="3429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3400" y="1268760"/>
            <a:ext cx="80772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ctr"/>
          <a:lstStyle/>
          <a:p>
            <a:pPr algn="ctr">
              <a:defRPr/>
            </a:pPr>
            <a:r>
              <a:rPr lang="en-US" sz="4500" b="1" kern="0" dirty="0" err="1">
                <a:solidFill>
                  <a:srgbClr val="FF0000"/>
                </a:solidFill>
              </a:rPr>
              <a:t>EliMO</a:t>
            </a:r>
            <a:r>
              <a:rPr lang="en-US" sz="4500" b="1" kern="0" dirty="0">
                <a:solidFill>
                  <a:srgbClr val="FF0000"/>
                </a:solidFill>
              </a:rPr>
              <a:t>: Eliminating Channel Feedback from </a:t>
            </a:r>
            <a:r>
              <a:rPr lang="en-US" sz="4500" b="1" kern="0" dirty="0" smtClean="0">
                <a:solidFill>
                  <a:srgbClr val="FF0000"/>
                </a:solidFill>
              </a:rPr>
              <a:t>MIMO</a:t>
            </a:r>
            <a:endParaRPr lang="en-US" sz="4500" b="1" kern="0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6021288"/>
            <a:ext cx="828092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700" b="1" dirty="0" err="1">
                <a:solidFill>
                  <a:srgbClr val="333333"/>
                </a:solidFill>
                <a:latin typeface="Calibri" panose="020F0502020204030204" pitchFamily="34" charset="0"/>
              </a:rPr>
              <a:t>Yongsen</a:t>
            </a:r>
            <a:r>
              <a:rPr lang="en-US" sz="1700" b="1" dirty="0">
                <a:solidFill>
                  <a:srgbClr val="333333"/>
                </a:solidFill>
                <a:latin typeface="Calibri" panose="020F0502020204030204" pitchFamily="34" charset="0"/>
              </a:rPr>
              <a:t> </a:t>
            </a:r>
            <a:r>
              <a:rPr lang="en-US" sz="1700" b="1" dirty="0" smtClean="0">
                <a:solidFill>
                  <a:srgbClr val="333333"/>
                </a:solidFill>
                <a:latin typeface="Calibri" panose="020F0502020204030204" pitchFamily="34" charset="0"/>
              </a:rPr>
              <a:t>Ma, </a:t>
            </a:r>
            <a:r>
              <a:rPr lang="en-US" sz="1700" b="1" u="sng" dirty="0" smtClean="0">
                <a:solidFill>
                  <a:srgbClr val="333333"/>
                </a:solidFill>
                <a:latin typeface="Calibri" panose="020F0502020204030204" pitchFamily="34" charset="0"/>
              </a:rPr>
              <a:t>Gang Zhou </a:t>
            </a:r>
            <a:r>
              <a:rPr lang="en-US" sz="1700" b="1" dirty="0" smtClean="0">
                <a:solidFill>
                  <a:srgbClr val="333333"/>
                </a:solidFill>
                <a:latin typeface="Calibri" panose="020F0502020204030204" pitchFamily="34" charset="0"/>
              </a:rPr>
              <a:t>(William &amp; Mary), </a:t>
            </a:r>
            <a:r>
              <a:rPr lang="en-US" sz="1700" b="1" dirty="0">
                <a:solidFill>
                  <a:srgbClr val="333333"/>
                </a:solidFill>
                <a:latin typeface="Calibri" panose="020F0502020204030204" pitchFamily="34" charset="0"/>
              </a:rPr>
              <a:t>and Shan </a:t>
            </a:r>
            <a:r>
              <a:rPr lang="en-US" sz="1700" b="1" dirty="0" smtClean="0">
                <a:solidFill>
                  <a:srgbClr val="333333"/>
                </a:solidFill>
                <a:latin typeface="Calibri" panose="020F0502020204030204" pitchFamily="34" charset="0"/>
              </a:rPr>
              <a:t>Lin (Stony Brook University)</a:t>
            </a:r>
            <a:endParaRPr lang="en-US" sz="1700" b="1" dirty="0">
              <a:solidFill>
                <a:srgbClr val="333333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3573016"/>
            <a:ext cx="32099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44664"/>
      </p:ext>
    </p:extLst>
  </p:cSld>
  <p:clrMapOvr>
    <a:masterClrMapping/>
  </p:clrMapOvr>
  <p:transition advTm="48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Packet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481336"/>
          </a:xfrm>
        </p:spPr>
        <p:txBody>
          <a:bodyPr/>
          <a:lstStyle/>
          <a:p>
            <a:r>
              <a:rPr lang="en-US" dirty="0"/>
              <a:t>Implementing two-way CSI estimation in 802.11n/ac</a:t>
            </a:r>
          </a:p>
          <a:p>
            <a:pPr lvl="1"/>
            <a:r>
              <a:rPr lang="en-US" dirty="0"/>
              <a:t>FTF: Feedback Training Field, received signals of LTF</a:t>
            </a:r>
          </a:p>
          <a:p>
            <a:pPr lvl="1"/>
            <a:r>
              <a:rPr lang="en-US" dirty="0"/>
              <a:t>FTR: Feedback Training </a:t>
            </a:r>
            <a:r>
              <a:rPr lang="en-US" dirty="0" smtClean="0"/>
              <a:t>Request/Response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10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5" name="frame_ac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3568" y="4725144"/>
            <a:ext cx="8136904" cy="88106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frame_n_mixed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7967" y="2835966"/>
            <a:ext cx="7670457" cy="88106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Box 6"/>
          <p:cNvSpPr txBox="1"/>
          <p:nvPr/>
        </p:nvSpPr>
        <p:spPr>
          <a:xfrm>
            <a:off x="2726321" y="3985513"/>
            <a:ext cx="3645879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spc="0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802.11</a:t>
            </a:r>
            <a:r>
              <a:rPr lang="en-US" altLang="zh-CN" dirty="0" smtClean="0"/>
              <a:t>n</a:t>
            </a:r>
            <a:r>
              <a:rPr lang="zh-CN" altLang="en-US" dirty="0" smtClean="0"/>
              <a:t> </a:t>
            </a:r>
            <a:r>
              <a:rPr lang="en-US" altLang="zh-CN" dirty="0" smtClean="0"/>
              <a:t>mixed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</a:t>
            </a:r>
            <a:r>
              <a:rPr lang="zh-CN" altLang="en-US" dirty="0" smtClean="0"/>
              <a:t> </a:t>
            </a:r>
            <a:r>
              <a:rPr lang="en-US" altLang="zh-CN" dirty="0" smtClean="0"/>
              <a:t>packet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5805264"/>
            <a:ext cx="2074121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spc="0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802.11</a:t>
            </a:r>
            <a:r>
              <a:rPr lang="en-US" altLang="zh-CN" dirty="0" smtClean="0"/>
              <a:t>ac</a:t>
            </a:r>
            <a:r>
              <a:rPr lang="zh-CN" altLang="en-US" dirty="0" smtClean="0"/>
              <a:t> </a:t>
            </a:r>
            <a:r>
              <a:rPr lang="en-US" altLang="zh-CN" dirty="0" smtClean="0"/>
              <a:t>packet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763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MAC </a:t>
            </a:r>
            <a:r>
              <a:rPr lang="en-US" dirty="0">
                <a:solidFill>
                  <a:srgbClr val="0033CC"/>
                </a:solidFill>
              </a:rPr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05064"/>
            <a:ext cx="7772400" cy="2160240"/>
          </a:xfrm>
        </p:spPr>
        <p:txBody>
          <a:bodyPr/>
          <a:lstStyle/>
          <a:p>
            <a:r>
              <a:rPr lang="en-US" dirty="0"/>
              <a:t>AP sends LTF and FTR to STA</a:t>
            </a:r>
          </a:p>
          <a:p>
            <a:r>
              <a:rPr lang="en-US" dirty="0" smtClean="0"/>
              <a:t>STA </a:t>
            </a:r>
            <a:r>
              <a:rPr lang="en-US" dirty="0"/>
              <a:t>puts received </a:t>
            </a:r>
            <a:r>
              <a:rPr lang="en-US" dirty="0" smtClean="0"/>
              <a:t>LTF, amplify it, and put it in </a:t>
            </a:r>
            <a:r>
              <a:rPr lang="en-US" dirty="0"/>
              <a:t>FTF</a:t>
            </a:r>
          </a:p>
          <a:p>
            <a:r>
              <a:rPr lang="en-US" dirty="0"/>
              <a:t>STA sends LTF, FTR, and FTF to AP</a:t>
            </a:r>
          </a:p>
          <a:p>
            <a:r>
              <a:rPr lang="en-US" dirty="0" smtClean="0"/>
              <a:t>AP computes </a:t>
            </a:r>
            <a:r>
              <a:rPr lang="en-US" dirty="0"/>
              <a:t>downlink CSI </a:t>
            </a:r>
            <a:r>
              <a:rPr lang="en-US" sz="2400" i="1" dirty="0" err="1" smtClean="0"/>
              <a:t>H</a:t>
            </a:r>
            <a:r>
              <a:rPr lang="en-US" sz="2400" i="1" baseline="-5999" dirty="0" err="1" smtClean="0"/>
              <a:t>d</a:t>
            </a:r>
            <a:r>
              <a:rPr lang="en-US" dirty="0" smtClean="0"/>
              <a:t>, which is used for sending th</a:t>
            </a:r>
            <a:r>
              <a:rPr lang="en-US" dirty="0" smtClean="0"/>
              <a:t>e next </a:t>
            </a:r>
            <a:r>
              <a:rPr lang="en-US" dirty="0" smtClean="0"/>
              <a:t>data </a:t>
            </a:r>
            <a:r>
              <a:rPr lang="en-US" dirty="0" smtClean="0"/>
              <a:t>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11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1471360"/>
            <a:ext cx="7772399" cy="238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Dealing with Stale CSI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17032"/>
            <a:ext cx="7990656" cy="2736304"/>
          </a:xfrm>
        </p:spPr>
        <p:txBody>
          <a:bodyPr/>
          <a:lstStyle/>
          <a:p>
            <a:r>
              <a:rPr lang="en-US" dirty="0"/>
              <a:t>Downlink CSI could be stale: Δt1 + Δt2 is too large</a:t>
            </a:r>
          </a:p>
          <a:p>
            <a:r>
              <a:rPr lang="en-US" dirty="0"/>
              <a:t>AP sends NDP (w/ FTR) to </a:t>
            </a:r>
            <a:r>
              <a:rPr lang="en-US" dirty="0" smtClean="0"/>
              <a:t>request STA to measure downlink CSI, when 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either</a:t>
            </a:r>
            <a:r>
              <a:rPr lang="en-US" dirty="0"/>
              <a:t> similarity of two recent CSI measurements is smaller than </a:t>
            </a:r>
            <a:r>
              <a:rPr lang="en-US" dirty="0" smtClean="0"/>
              <a:t>0.98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the time from the previous ACK (Δt2) is larger than </a:t>
            </a:r>
            <a:r>
              <a:rPr lang="en-US" dirty="0" smtClean="0"/>
              <a:t>100ms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12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553263"/>
            <a:ext cx="7799743" cy="187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>
                <a:solidFill>
                  <a:srgbClr val="89847F"/>
                </a:solidFill>
              </a:defRPr>
            </a:pPr>
            <a:r>
              <a:rPr lang="en-US" dirty="0"/>
              <a:t>Introduction</a:t>
            </a:r>
            <a:endParaRPr lang="en-US" dirty="0">
              <a:solidFill>
                <a:srgbClr val="89847F"/>
              </a:solidFill>
            </a:endParaRPr>
          </a:p>
          <a:p>
            <a:r>
              <a:rPr lang="en-US" dirty="0" err="1">
                <a:solidFill>
                  <a:srgbClr val="89847F"/>
                </a:solidFill>
              </a:rPr>
              <a:t>EliMO</a:t>
            </a:r>
            <a:r>
              <a:rPr lang="en-US" dirty="0">
                <a:solidFill>
                  <a:srgbClr val="89847F"/>
                </a:solidFill>
              </a:rPr>
              <a:t> Two-way CSI Estimation</a:t>
            </a:r>
          </a:p>
          <a:p>
            <a:r>
              <a:rPr lang="en-US" dirty="0" err="1">
                <a:solidFill>
                  <a:srgbClr val="89847F"/>
                </a:solidFill>
              </a:rPr>
              <a:t>EliMO</a:t>
            </a:r>
            <a:r>
              <a:rPr lang="en-US" dirty="0">
                <a:solidFill>
                  <a:srgbClr val="89847F"/>
                </a:solidFill>
              </a:rPr>
              <a:t> Protocol Design</a:t>
            </a:r>
          </a:p>
          <a:p>
            <a:r>
              <a:rPr lang="en-US" dirty="0"/>
              <a:t>Evaluation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13</a:t>
            </a:fld>
            <a:endParaRPr lang="en-US" altLang="en-US" dirty="0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33CC"/>
                </a:solidFill>
              </a:rPr>
              <a:t>Evaluation</a:t>
            </a:r>
            <a:r>
              <a:rPr lang="zh-CN" altLang="en-US" dirty="0">
                <a:solidFill>
                  <a:srgbClr val="0033CC"/>
                </a:solidFill>
              </a:rPr>
              <a:t> </a:t>
            </a:r>
            <a:r>
              <a:rPr lang="en-US" altLang="zh-CN" dirty="0">
                <a:solidFill>
                  <a:srgbClr val="0033CC"/>
                </a:solidFill>
              </a:rPr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&amp; STA are laptops with Intel </a:t>
            </a:r>
            <a:r>
              <a:rPr lang="en-US" dirty="0" err="1"/>
              <a:t>WiFi</a:t>
            </a:r>
            <a:r>
              <a:rPr lang="en-US" dirty="0"/>
              <a:t> Link 5300 installed</a:t>
            </a:r>
          </a:p>
          <a:p>
            <a:pPr lvl="1"/>
            <a:r>
              <a:rPr lang="en-US" dirty="0" smtClean="0"/>
              <a:t>The power signal of </a:t>
            </a:r>
            <a:r>
              <a:rPr lang="en-US" dirty="0" err="1" smtClean="0"/>
              <a:t>WiFi</a:t>
            </a:r>
            <a:r>
              <a:rPr lang="en-US" dirty="0" smtClean="0"/>
              <a:t> chipset can not be programed to “amplify and transmit” in slide 7. So we use trace-driven simulation. </a:t>
            </a:r>
          </a:p>
          <a:p>
            <a:r>
              <a:rPr lang="en-US" dirty="0" smtClean="0"/>
              <a:t>Downlink/uplink </a:t>
            </a:r>
            <a:r>
              <a:rPr lang="en-US" dirty="0"/>
              <a:t>CSI </a:t>
            </a:r>
            <a:r>
              <a:rPr lang="en-US" dirty="0" smtClean="0"/>
              <a:t>traces (</a:t>
            </a:r>
            <a:r>
              <a:rPr lang="en-US" sz="2400" i="1" dirty="0" err="1" smtClean="0"/>
              <a:t>H</a:t>
            </a:r>
            <a:r>
              <a:rPr lang="en-US" sz="2400" i="1" baseline="-5999" dirty="0" err="1" smtClean="0"/>
              <a:t>d</a:t>
            </a:r>
            <a:r>
              <a:rPr lang="en-US" sz="2000" i="1" dirty="0" smtClean="0"/>
              <a:t> &amp; H</a:t>
            </a:r>
            <a:r>
              <a:rPr lang="en-US" sz="2000" i="1" baseline="-5999" dirty="0" smtClean="0"/>
              <a:t>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Frequency: 5GHz; channel width: 20MHz</a:t>
            </a:r>
          </a:p>
          <a:p>
            <a:pPr lvl="1"/>
            <a:r>
              <a:rPr lang="en-US" dirty="0" smtClean="0"/>
              <a:t>AP</a:t>
            </a:r>
            <a:r>
              <a:rPr lang="en-US" dirty="0"/>
              <a:t>: 3 external antennas; </a:t>
            </a:r>
            <a:endParaRPr lang="en-US" dirty="0" smtClean="0"/>
          </a:p>
          <a:p>
            <a:pPr lvl="1"/>
            <a:r>
              <a:rPr lang="en-US" dirty="0" smtClean="0"/>
              <a:t>STA</a:t>
            </a:r>
            <a:r>
              <a:rPr lang="en-US" dirty="0"/>
              <a:t>: 3 internal antennas</a:t>
            </a:r>
          </a:p>
          <a:p>
            <a:pPr lvl="1"/>
            <a:r>
              <a:rPr lang="en-US" dirty="0" smtClean="0"/>
              <a:t>Transmitting </a:t>
            </a:r>
            <a:r>
              <a:rPr lang="en-US" dirty="0"/>
              <a:t>power: 17/15dBm for the AP/STA</a:t>
            </a:r>
          </a:p>
          <a:p>
            <a:r>
              <a:rPr lang="en-US" dirty="0"/>
              <a:t>Scenarios</a:t>
            </a:r>
          </a:p>
          <a:p>
            <a:pPr lvl="1"/>
            <a:r>
              <a:rPr lang="en-US" dirty="0"/>
              <a:t>Static: both AP and STA are static</a:t>
            </a:r>
          </a:p>
          <a:p>
            <a:pPr lvl="1"/>
            <a:r>
              <a:rPr lang="en-US" dirty="0"/>
              <a:t>Mobile: the STA is </a:t>
            </a:r>
            <a:r>
              <a:rPr lang="en-US" dirty="0" smtClean="0"/>
              <a:t>randomly moving </a:t>
            </a:r>
            <a:r>
              <a:rPr lang="en-US" dirty="0"/>
              <a:t>(~1.2m/s); the AP is static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14</a:t>
            </a:fld>
            <a:endParaRPr lang="en-US" altLang="en-US" dirty="0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4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33CC"/>
                </a:solidFill>
              </a:rPr>
              <a:t>Evaluation:</a:t>
            </a:r>
            <a:r>
              <a:rPr lang="zh-CN" altLang="en-US" dirty="0">
                <a:solidFill>
                  <a:srgbClr val="0033CC"/>
                </a:solidFill>
              </a:rPr>
              <a:t> </a:t>
            </a:r>
            <a:r>
              <a:rPr lang="en-US" altLang="zh-CN" dirty="0">
                <a:solidFill>
                  <a:srgbClr val="0033CC"/>
                </a:solidFill>
              </a:rPr>
              <a:t>SNR &amp;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15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11" name="snr-cdf-mv1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8531" y="1495529"/>
            <a:ext cx="3580211" cy="3759223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extBox 11"/>
          <p:cNvSpPr txBox="1"/>
          <p:nvPr/>
        </p:nvSpPr>
        <p:spPr>
          <a:xfrm>
            <a:off x="685800" y="5518973"/>
            <a:ext cx="777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/>
              <a:t>EliMO</a:t>
            </a:r>
            <a:r>
              <a:rPr lang="en-US" sz="2300" dirty="0"/>
              <a:t> achieves </a:t>
            </a:r>
            <a:r>
              <a:rPr lang="en-US" sz="2300" dirty="0">
                <a:solidFill>
                  <a:srgbClr val="FF0000"/>
                </a:solidFill>
              </a:rPr>
              <a:t>as high SNR </a:t>
            </a:r>
            <a:r>
              <a:rPr lang="en-US" sz="2300" dirty="0"/>
              <a:t>as explicit CSI feedback, with </a:t>
            </a:r>
            <a:r>
              <a:rPr lang="en-US" sz="2300" dirty="0">
                <a:solidFill>
                  <a:srgbClr val="FF0000"/>
                </a:solidFill>
              </a:rPr>
              <a:t>as low overhead</a:t>
            </a:r>
            <a:r>
              <a:rPr lang="en-US" sz="2300" dirty="0"/>
              <a:t> as implicit CSI </a:t>
            </a:r>
            <a:r>
              <a:rPr lang="en-US" sz="2300" dirty="0" smtClean="0"/>
              <a:t>feedback</a:t>
            </a:r>
            <a:endParaRPr lang="en-US" sz="2300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1" y="1525742"/>
            <a:ext cx="3796234" cy="3759223"/>
            <a:chOff x="4572001" y="1525742"/>
            <a:chExt cx="3796234" cy="3759223"/>
          </a:xfrm>
        </p:grpSpPr>
        <p:pic>
          <p:nvPicPr>
            <p:cNvPr id="9" name="overhead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788024" y="1525742"/>
              <a:ext cx="3580211" cy="375922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" name="Rectangle 2"/>
            <p:cNvSpPr/>
            <p:nvPr/>
          </p:nvSpPr>
          <p:spPr>
            <a:xfrm rot="16200000">
              <a:off x="3177427" y="3023374"/>
              <a:ext cx="331236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defRPr i="1"/>
              </a:pPr>
              <a:r>
                <a:rPr lang="en-US" sz="2700" b="1" dirty="0" err="1"/>
                <a:t>t</a:t>
              </a:r>
              <a:r>
                <a:rPr lang="en-US" sz="2700" b="1" baseline="-5999" dirty="0" err="1"/>
                <a:t>control</a:t>
              </a:r>
              <a:r>
                <a:rPr lang="en-US" sz="2700" b="1" dirty="0"/>
                <a:t>/(</a:t>
              </a:r>
              <a:r>
                <a:rPr lang="en-US" sz="2700" b="1" dirty="0" err="1"/>
                <a:t>t</a:t>
              </a:r>
              <a:r>
                <a:rPr lang="en-US" sz="2700" b="1" baseline="-5999" dirty="0" err="1"/>
                <a:t>control</a:t>
              </a:r>
              <a:r>
                <a:rPr lang="en-US" sz="2700" b="1" dirty="0" err="1"/>
                <a:t>+t</a:t>
              </a:r>
              <a:r>
                <a:rPr lang="en-US" sz="2700" b="1" baseline="-5999" dirty="0" err="1"/>
                <a:t>data</a:t>
              </a:r>
              <a:r>
                <a:rPr lang="en-US" sz="2700" b="1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440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Evaluation: Throughput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16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6" name="tpt-avg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5576" y="1484784"/>
            <a:ext cx="4653088" cy="424847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76056" y="1628800"/>
            <a:ext cx="36004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0" tIns="46035" rIns="92070" bIns="36574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4"/>
              </a:buBlip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Ø"/>
              <a:defRPr sz="2100">
                <a:solidFill>
                  <a:schemeClr val="accent2"/>
                </a:solidFill>
                <a:latin typeface="+mn-lt"/>
                <a:ea typeface="+mn-ea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itchFamily="18" charset="0"/>
              <a:buChar char="─"/>
              <a:defRPr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456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30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04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8pPr>
            <a:lvl9pPr marL="3885978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100" kern="0" dirty="0" smtClean="0"/>
              <a:t>When static, </a:t>
            </a:r>
            <a:r>
              <a:rPr lang="en-US" sz="2100" kern="0" dirty="0" err="1" smtClean="0"/>
              <a:t>EliMO‘s</a:t>
            </a:r>
            <a:r>
              <a:rPr lang="en-US" sz="2100" kern="0" dirty="0" smtClean="0"/>
              <a:t> throughput is </a:t>
            </a:r>
            <a:r>
              <a:rPr lang="en-US" sz="2100" kern="0" dirty="0" smtClean="0">
                <a:solidFill>
                  <a:srgbClr val="FF0000"/>
                </a:solidFill>
              </a:rPr>
              <a:t>5X/4X/1.7X </a:t>
            </a:r>
            <a:r>
              <a:rPr lang="en-US" sz="2100" kern="0" dirty="0" smtClean="0"/>
              <a:t>of </a:t>
            </a:r>
            <a:r>
              <a:rPr lang="en-US" sz="2100" kern="0" dirty="0" smtClean="0"/>
              <a:t>“Implicit”, </a:t>
            </a:r>
            <a:r>
              <a:rPr lang="en-US" sz="2100" kern="0" dirty="0" smtClean="0"/>
              <a:t>“Explicit per 1pkt", and “Explicit per 10pkts".</a:t>
            </a:r>
          </a:p>
          <a:p>
            <a:pPr lvl="1"/>
            <a:r>
              <a:rPr lang="en-US" sz="2000" kern="0" dirty="0" smtClean="0"/>
              <a:t>“Explicit </a:t>
            </a:r>
            <a:r>
              <a:rPr lang="en-US" sz="2000" kern="0" dirty="0"/>
              <a:t>per </a:t>
            </a:r>
            <a:r>
              <a:rPr lang="en-US" sz="2000" kern="0" dirty="0" smtClean="0"/>
              <a:t>10pkt” means one explicit CSI feedback for every 10 data packets</a:t>
            </a:r>
          </a:p>
          <a:p>
            <a:r>
              <a:rPr lang="en-US" sz="2100" kern="0" dirty="0" smtClean="0"/>
              <a:t>When mobile, these numbers are </a:t>
            </a:r>
            <a:r>
              <a:rPr lang="en-US" sz="2100" kern="0" dirty="0" smtClean="0">
                <a:solidFill>
                  <a:srgbClr val="FF0000"/>
                </a:solidFill>
              </a:rPr>
              <a:t>3.6X/4.5X/1.4X</a:t>
            </a:r>
            <a:endParaRPr lang="en-US" sz="21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3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Evaluation: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17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7" name="eng-avg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5800" y="1556792"/>
            <a:ext cx="4633094" cy="423021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076056" y="1916832"/>
            <a:ext cx="3528392" cy="3888432"/>
          </a:xfrm>
        </p:spPr>
        <p:txBody>
          <a:bodyPr/>
          <a:lstStyle/>
          <a:p>
            <a:r>
              <a:rPr lang="en-US" sz="2200" dirty="0" smtClean="0"/>
              <a:t>When </a:t>
            </a:r>
            <a:r>
              <a:rPr lang="en-US" sz="2200" dirty="0"/>
              <a:t>static, </a:t>
            </a:r>
            <a:r>
              <a:rPr lang="en-US" sz="2200" dirty="0" err="1"/>
              <a:t>EliMO's</a:t>
            </a:r>
            <a:r>
              <a:rPr lang="en-US" sz="2200" dirty="0"/>
              <a:t> energy consumption is </a:t>
            </a:r>
            <a:r>
              <a:rPr lang="en-US" sz="2200" dirty="0">
                <a:solidFill>
                  <a:srgbClr val="FF0000"/>
                </a:solidFill>
              </a:rPr>
              <a:t>85%/30%/50% </a:t>
            </a:r>
            <a:r>
              <a:rPr lang="en-US" sz="2200" dirty="0"/>
              <a:t>of that of </a:t>
            </a:r>
            <a:r>
              <a:rPr lang="en-US" sz="2200" dirty="0" smtClean="0"/>
              <a:t>“Implicit”, </a:t>
            </a:r>
            <a:r>
              <a:rPr lang="en-US" sz="2200" dirty="0"/>
              <a:t>“Explicit per 1pkt", and “Explicit per 10pkts</a:t>
            </a:r>
            <a:r>
              <a:rPr lang="en-US" sz="2200" dirty="0" smtClean="0"/>
              <a:t>".</a:t>
            </a:r>
          </a:p>
          <a:p>
            <a:endParaRPr lang="en-US" sz="2200" dirty="0"/>
          </a:p>
          <a:p>
            <a:r>
              <a:rPr lang="en-US" sz="2200" dirty="0"/>
              <a:t>When mobile, these numbers are </a:t>
            </a:r>
            <a:r>
              <a:rPr lang="en-US" sz="2200" dirty="0">
                <a:solidFill>
                  <a:srgbClr val="FF0000"/>
                </a:solidFill>
              </a:rPr>
              <a:t>90%/17%/57%</a:t>
            </a:r>
          </a:p>
        </p:txBody>
      </p:sp>
    </p:spTree>
    <p:extLst>
      <p:ext uri="{BB962C8B-B14F-4D97-AF65-F5344CB8AC3E}">
        <p14:creationId xmlns:p14="http://schemas.microsoft.com/office/powerpoint/2010/main" val="28298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Compressed CSI feedback, but still need CSI feedback</a:t>
            </a:r>
          </a:p>
          <a:p>
            <a:pPr lvl="1"/>
            <a:r>
              <a:rPr lang="en-US" dirty="0" smtClean="0"/>
              <a:t>The same CSI for </a:t>
            </a:r>
            <a:r>
              <a:rPr lang="en-US" b="1" dirty="0" smtClean="0"/>
              <a:t>multiple packets, subcarriers, and/or antennae. </a:t>
            </a:r>
            <a:r>
              <a:rPr lang="en-US" dirty="0" smtClean="0"/>
              <a:t>[MobiCom’13]</a:t>
            </a:r>
            <a:endParaRPr lang="en-US" b="1" dirty="0" smtClean="0"/>
          </a:p>
          <a:p>
            <a:pPr lvl="1"/>
            <a:r>
              <a:rPr lang="en-US" b="1" dirty="0" smtClean="0"/>
              <a:t>Less bits </a:t>
            </a:r>
            <a:r>
              <a:rPr lang="en-US" dirty="0" smtClean="0"/>
              <a:t>to represent CSI [MobiCom’13]</a:t>
            </a:r>
          </a:p>
          <a:p>
            <a:pPr lvl="1"/>
            <a:r>
              <a:rPr lang="en-US" b="1" dirty="0" smtClean="0"/>
              <a:t>Less frequent </a:t>
            </a:r>
            <a:r>
              <a:rPr lang="en-US" dirty="0" smtClean="0"/>
              <a:t>CSI feedback [CoNEXT’14]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CSI feedback</a:t>
            </a:r>
          </a:p>
          <a:p>
            <a:pPr lvl="1"/>
            <a:r>
              <a:rPr lang="en-US" dirty="0" smtClean="0"/>
              <a:t>Echo-MIMO [IEEE TOSP’08] is </a:t>
            </a:r>
            <a:r>
              <a:rPr lang="en-US" dirty="0" smtClean="0"/>
              <a:t>similar to us, but not compatible with </a:t>
            </a:r>
            <a:r>
              <a:rPr lang="en-US" dirty="0" err="1" smtClean="0"/>
              <a:t>WiFi</a:t>
            </a:r>
            <a:r>
              <a:rPr lang="en-US" dirty="0" smtClean="0"/>
              <a:t>. </a:t>
            </a:r>
            <a:endParaRPr lang="en-US" dirty="0" smtClean="0"/>
          </a:p>
          <a:p>
            <a:pPr lvl="2"/>
            <a:r>
              <a:rPr lang="en-US" dirty="0" smtClean="0"/>
              <a:t>Narrow-band channels without frequency-selective effects</a:t>
            </a:r>
          </a:p>
          <a:p>
            <a:pPr lvl="2"/>
            <a:r>
              <a:rPr lang="en-US" dirty="0" smtClean="0"/>
              <a:t>Over-the-air </a:t>
            </a:r>
            <a:r>
              <a:rPr lang="en-US" dirty="0" smtClean="0"/>
              <a:t>channels, </a:t>
            </a:r>
            <a:r>
              <a:rPr lang="en-US" dirty="0" smtClean="0"/>
              <a:t>not </a:t>
            </a:r>
            <a:r>
              <a:rPr lang="en-US" dirty="0" smtClean="0"/>
              <a:t>digital baseband channels</a:t>
            </a:r>
          </a:p>
          <a:p>
            <a:pPr lvl="2"/>
            <a:r>
              <a:rPr lang="en-US" dirty="0" smtClean="0"/>
              <a:t>Pure theoretical analysis, not in </a:t>
            </a:r>
            <a:r>
              <a:rPr lang="en-US" dirty="0" smtClean="0"/>
              <a:t>a </a:t>
            </a:r>
            <a:r>
              <a:rPr lang="en-US" dirty="0" err="1" smtClean="0"/>
              <a:t>WiFi</a:t>
            </a:r>
            <a:r>
              <a:rPr lang="en-US" dirty="0" smtClean="0"/>
              <a:t> compatible </a:t>
            </a:r>
            <a:r>
              <a:rPr lang="en-US" dirty="0" smtClean="0"/>
              <a:t>protocol, not tested </a:t>
            </a:r>
            <a:r>
              <a:rPr lang="en-US" dirty="0"/>
              <a:t>with </a:t>
            </a:r>
            <a:r>
              <a:rPr lang="en-US" dirty="0" smtClean="0"/>
              <a:t>real devices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18</a:t>
            </a:fld>
            <a:endParaRPr lang="en-US" altLang="en-US" dirty="0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2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71600"/>
            <a:ext cx="8134672" cy="2849488"/>
          </a:xfrm>
        </p:spPr>
        <p:txBody>
          <a:bodyPr/>
          <a:lstStyle/>
          <a:p>
            <a:r>
              <a:rPr lang="en-US" dirty="0" err="1"/>
              <a:t>EliMO</a:t>
            </a:r>
            <a:r>
              <a:rPr lang="en-US" dirty="0"/>
              <a:t> uses two-way CSI estimation and Feedback Training Field to accurately estimate </a:t>
            </a:r>
            <a:r>
              <a:rPr lang="en-US" dirty="0" smtClean="0"/>
              <a:t>downlink </a:t>
            </a:r>
            <a:r>
              <a:rPr lang="en-US" dirty="0"/>
              <a:t>CSI without explicit CSI feedback</a:t>
            </a:r>
            <a:r>
              <a:rPr lang="en-US" dirty="0" smtClean="0"/>
              <a:t>.</a:t>
            </a:r>
            <a:endParaRPr lang="en-US" sz="1500" dirty="0"/>
          </a:p>
          <a:p>
            <a:r>
              <a:rPr lang="en-US" dirty="0" err="1" smtClean="0"/>
              <a:t>EliMO</a:t>
            </a:r>
            <a:r>
              <a:rPr lang="en-US" dirty="0" smtClean="0"/>
              <a:t> is </a:t>
            </a:r>
            <a:r>
              <a:rPr lang="en-US" dirty="0" err="1" smtClean="0"/>
              <a:t>WiFi</a:t>
            </a:r>
            <a:r>
              <a:rPr lang="en-US" dirty="0" smtClean="0"/>
              <a:t> compatible. </a:t>
            </a:r>
          </a:p>
          <a:p>
            <a:r>
              <a:rPr lang="en-US" dirty="0" err="1" smtClean="0"/>
              <a:t>EliMO</a:t>
            </a:r>
            <a:r>
              <a:rPr lang="en-US" dirty="0" smtClean="0"/>
              <a:t> significantly </a:t>
            </a:r>
            <a:r>
              <a:rPr lang="en-US" dirty="0"/>
              <a:t>reduces </a:t>
            </a:r>
            <a:r>
              <a:rPr lang="en-US" dirty="0" smtClean="0"/>
              <a:t>computation, communication</a:t>
            </a:r>
            <a:r>
              <a:rPr lang="en-US" dirty="0"/>
              <a:t>, and energy overhead for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/>
              <a:t>receivers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19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sp>
        <p:nvSpPr>
          <p:cNvPr id="7" name="WordArt 157"/>
          <p:cNvSpPr>
            <a:spLocks noChangeArrowheads="1" noChangeShapeType="1" noTextEdit="1"/>
          </p:cNvSpPr>
          <p:nvPr/>
        </p:nvSpPr>
        <p:spPr bwMode="auto">
          <a:xfrm>
            <a:off x="5220072" y="4149080"/>
            <a:ext cx="3096344" cy="12961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defTabSz="914400" hangingPunct="1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  <a:ea typeface="SimSun"/>
                <a:cs typeface="+mn-cs"/>
              </a:rPr>
              <a:t>Thank You!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4365104"/>
            <a:ext cx="45342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200" b="1" kern="0" dirty="0">
                <a:solidFill>
                  <a:srgbClr val="3333CC"/>
                </a:solidFill>
              </a:rPr>
              <a:t>This work has been supported by NSF CNS-1253506 (CAREER) and CNS-1553272 (CAREER).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750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MIMO Needs CSI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MIMO beamforming provides high throughput for </a:t>
            </a:r>
            <a:r>
              <a:rPr lang="en-US" dirty="0" err="1"/>
              <a:t>WiFi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achieve high beamforming performance, feedback of Channel State Information (CSI) is needed.</a:t>
            </a:r>
          </a:p>
          <a:p>
            <a:r>
              <a:rPr lang="en-US" dirty="0"/>
              <a:t>Implicit or Explicit CSI Feedback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723" y="2270243"/>
            <a:ext cx="3460241" cy="1944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902" y="2314632"/>
            <a:ext cx="3247379" cy="18998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4345588"/>
            <a:ext cx="2952328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1200" dirty="0" smtClean="0"/>
              <a:t>Image from www.broadbandbuyer.com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sym typeface="Palatin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4345588"/>
            <a:ext cx="2468478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1200" dirty="0" smtClean="0"/>
              <a:t>Image </a:t>
            </a:r>
            <a:r>
              <a:rPr lang="en-US" sz="1200" dirty="0"/>
              <a:t>from www.howtogeek.com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6110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CSI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7" name="MIMO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4500" y="4581128"/>
            <a:ext cx="2841396" cy="2160240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ectangle 9"/>
          <p:cNvSpPr/>
          <p:nvPr/>
        </p:nvSpPr>
        <p:spPr>
          <a:xfrm>
            <a:off x="3707904" y="5059167"/>
            <a:ext cx="504056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b="1" kern="0" dirty="0" err="1">
                <a:solidFill>
                  <a:srgbClr val="000000"/>
                </a:solidFill>
              </a:rPr>
              <a:t>Ȟd</a:t>
            </a:r>
            <a:r>
              <a:rPr lang="en-US" b="1" kern="0" dirty="0">
                <a:solidFill>
                  <a:srgbClr val="000000"/>
                </a:solidFill>
              </a:rPr>
              <a:t> and </a:t>
            </a:r>
            <a:r>
              <a:rPr lang="en-US" b="1" kern="0" dirty="0" err="1">
                <a:solidFill>
                  <a:srgbClr val="000000"/>
                </a:solidFill>
              </a:rPr>
              <a:t>Ȟu</a:t>
            </a:r>
            <a:r>
              <a:rPr lang="en-US" b="1" kern="0" dirty="0">
                <a:solidFill>
                  <a:srgbClr val="000000"/>
                </a:solidFill>
              </a:rPr>
              <a:t>: </a:t>
            </a:r>
            <a:r>
              <a:rPr lang="en-US" b="1" kern="0" dirty="0">
                <a:solidFill>
                  <a:schemeClr val="accent2"/>
                </a:solidFill>
              </a:rPr>
              <a:t>over-the-air</a:t>
            </a:r>
            <a:r>
              <a:rPr lang="en-US" b="1" kern="0" dirty="0"/>
              <a:t> channels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b="1" kern="0" dirty="0" err="1"/>
              <a:t>Hd</a:t>
            </a:r>
            <a:r>
              <a:rPr lang="en-US" b="1" kern="0" dirty="0"/>
              <a:t> and Hu: </a:t>
            </a:r>
            <a:r>
              <a:rPr lang="en-US" b="1" kern="0" dirty="0">
                <a:solidFill>
                  <a:schemeClr val="accent2"/>
                </a:solidFill>
              </a:rPr>
              <a:t>baseband-to-baseband</a:t>
            </a:r>
            <a:r>
              <a:rPr lang="en-US" b="1" kern="0" dirty="0"/>
              <a:t> channels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b="1" kern="0" dirty="0">
                <a:solidFill>
                  <a:srgbClr val="000000"/>
                </a:solidFill>
              </a:rPr>
              <a:t>At, </a:t>
            </a:r>
            <a:r>
              <a:rPr lang="en-US" b="1" kern="0" dirty="0" err="1">
                <a:solidFill>
                  <a:srgbClr val="000000"/>
                </a:solidFill>
              </a:rPr>
              <a:t>Ar</a:t>
            </a:r>
            <a:r>
              <a:rPr lang="en-US" b="1" kern="0" dirty="0">
                <a:solidFill>
                  <a:srgbClr val="000000"/>
                </a:solidFill>
              </a:rPr>
              <a:t>, </a:t>
            </a:r>
            <a:r>
              <a:rPr lang="en-US" b="1" kern="0" dirty="0" err="1">
                <a:solidFill>
                  <a:srgbClr val="000000"/>
                </a:solidFill>
              </a:rPr>
              <a:t>Bt</a:t>
            </a:r>
            <a:r>
              <a:rPr lang="en-US" b="1" kern="0" dirty="0">
                <a:solidFill>
                  <a:srgbClr val="000000"/>
                </a:solidFill>
              </a:rPr>
              <a:t>, </a:t>
            </a:r>
            <a:r>
              <a:rPr lang="en-US" b="1" kern="0" dirty="0" smtClean="0">
                <a:solidFill>
                  <a:srgbClr val="000000"/>
                </a:solidFill>
              </a:rPr>
              <a:t>&amp; </a:t>
            </a:r>
            <a:r>
              <a:rPr lang="en-US" b="1" kern="0" dirty="0">
                <a:solidFill>
                  <a:srgbClr val="000000"/>
                </a:solidFill>
              </a:rPr>
              <a:t>Br: digital baseband </a:t>
            </a:r>
            <a:r>
              <a:rPr lang="en-US" b="1" kern="0" dirty="0" smtClean="0">
                <a:solidFill>
                  <a:srgbClr val="000000"/>
                </a:solidFill>
              </a:rPr>
              <a:t>channels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1268760"/>
            <a:ext cx="7772400" cy="968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0" tIns="46035" rIns="92070" bIns="36574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3"/>
              </a:buBlip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Ø"/>
              <a:defRPr sz="2100">
                <a:solidFill>
                  <a:schemeClr val="accent2"/>
                </a:solidFill>
                <a:latin typeface="+mn-lt"/>
                <a:ea typeface="+mn-ea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itchFamily="18" charset="0"/>
              <a:buChar char="─"/>
              <a:defRPr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456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30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04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8pPr>
            <a:lvl9pPr marL="3885978" indent="-228587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 smtClean="0"/>
              <a:t>AP measures ACK’s LTF from STA to get uplink CSI</a:t>
            </a:r>
          </a:p>
          <a:p>
            <a:r>
              <a:rPr lang="en-US" sz="2200" kern="0" dirty="0" smtClean="0"/>
              <a:t>AP uses the </a:t>
            </a:r>
            <a:r>
              <a:rPr lang="en-US" sz="2200" kern="0" dirty="0" smtClean="0">
                <a:solidFill>
                  <a:srgbClr val="FF0000"/>
                </a:solidFill>
              </a:rPr>
              <a:t>transpose</a:t>
            </a:r>
            <a:r>
              <a:rPr lang="en-US" sz="2200" kern="0" dirty="0" smtClean="0"/>
              <a:t> of uplink CSI as downlink CSI</a:t>
            </a:r>
            <a:endParaRPr lang="en-US" sz="2200" kern="0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3880526"/>
            <a:ext cx="7772400" cy="844618"/>
          </a:xfrm>
        </p:spPr>
        <p:txBody>
          <a:bodyPr/>
          <a:lstStyle/>
          <a:p>
            <a:r>
              <a:rPr lang="en-US" sz="2200" dirty="0" smtClean="0"/>
              <a:t>Downlink </a:t>
            </a:r>
            <a:r>
              <a:rPr lang="en-US" sz="2200" dirty="0"/>
              <a:t>CSI </a:t>
            </a:r>
            <a:r>
              <a:rPr lang="en-US" sz="2200" dirty="0" smtClean="0"/>
              <a:t>(</a:t>
            </a:r>
            <a:r>
              <a:rPr lang="en-US" sz="2200" i="1" dirty="0" err="1" smtClean="0"/>
              <a:t>H</a:t>
            </a:r>
            <a:r>
              <a:rPr lang="en-US" sz="2200" i="1" baseline="-5999" dirty="0" err="1" smtClean="0"/>
              <a:t>d</a:t>
            </a:r>
            <a:r>
              <a:rPr lang="en-US" sz="2200" dirty="0" smtClean="0"/>
              <a:t>) and </a:t>
            </a:r>
            <a:r>
              <a:rPr lang="en-US" sz="2200" dirty="0"/>
              <a:t>uplink CSI </a:t>
            </a:r>
            <a:r>
              <a:rPr lang="en-US" sz="2200" dirty="0" smtClean="0"/>
              <a:t>(</a:t>
            </a:r>
            <a:r>
              <a:rPr lang="en-US" sz="2200" i="1" dirty="0" smtClean="0"/>
              <a:t>H</a:t>
            </a:r>
            <a:r>
              <a:rPr lang="en-US" sz="2200" i="1" baseline="-5999" dirty="0" smtClean="0"/>
              <a:t>u</a:t>
            </a:r>
            <a:r>
              <a:rPr lang="en-US" sz="2200" dirty="0" smtClean="0"/>
              <a:t>) are </a:t>
            </a:r>
            <a:r>
              <a:rPr lang="en-US" sz="2200" dirty="0">
                <a:solidFill>
                  <a:srgbClr val="FF0000"/>
                </a:solidFill>
              </a:rPr>
              <a:t>not reciprocal</a:t>
            </a:r>
            <a:r>
              <a:rPr lang="en-US" sz="2200" dirty="0"/>
              <a:t>, </a:t>
            </a:r>
            <a:r>
              <a:rPr lang="en-US" sz="2200" dirty="0" smtClean="0"/>
              <a:t>leading </a:t>
            </a:r>
            <a:r>
              <a:rPr lang="en-US" sz="2200" dirty="0"/>
              <a:t>to </a:t>
            </a:r>
            <a:r>
              <a:rPr lang="en-US" sz="2200" dirty="0">
                <a:solidFill>
                  <a:srgbClr val="FF0000"/>
                </a:solidFill>
              </a:rPr>
              <a:t>low SNR</a:t>
            </a:r>
            <a:r>
              <a:rPr lang="en-US" sz="2200" dirty="0"/>
              <a:t>. 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40874"/>
            <a:ext cx="7556134" cy="154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Explicit CSI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 measures NDP’s LTF to get downlink CSI</a:t>
            </a:r>
          </a:p>
          <a:p>
            <a:r>
              <a:rPr lang="en-US" dirty="0"/>
              <a:t>STA sends measured downlink CSI to </a:t>
            </a:r>
            <a:r>
              <a:rPr lang="en-US" dirty="0" smtClean="0"/>
              <a:t>AP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sz="700" dirty="0" smtClean="0"/>
          </a:p>
          <a:p>
            <a:r>
              <a:rPr lang="en-US" dirty="0" smtClean="0"/>
              <a:t>Measuring </a:t>
            </a:r>
            <a:r>
              <a:rPr lang="en-US" dirty="0"/>
              <a:t>and transmitting CSI introduce </a:t>
            </a:r>
            <a:r>
              <a:rPr lang="en-US" dirty="0">
                <a:solidFill>
                  <a:srgbClr val="FF0000"/>
                </a:solidFill>
              </a:rPr>
              <a:t>high computation &amp; communication </a:t>
            </a:r>
            <a:r>
              <a:rPr lang="en-US" dirty="0" smtClean="0">
                <a:solidFill>
                  <a:srgbClr val="FF0000"/>
                </a:solidFill>
              </a:rPr>
              <a:t>overhead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660182"/>
            <a:ext cx="7774632" cy="184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2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Eliminating CSI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Can we completely eliminate explicit CSI </a:t>
            </a:r>
            <a:r>
              <a:rPr lang="en-US" dirty="0" smtClean="0">
                <a:solidFill>
                  <a:srgbClr val="FF0000"/>
                </a:solidFill>
              </a:rPr>
              <a:t>feedback?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achieve as high SNR as explicit CSI </a:t>
            </a:r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as low overhead as implicit CSI feedback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ELIMO: </a:t>
            </a:r>
            <a:r>
              <a:rPr lang="en-US" dirty="0"/>
              <a:t>two-way CSI </a:t>
            </a:r>
            <a:r>
              <a:rPr lang="en-US" dirty="0" smtClean="0"/>
              <a:t>estimation for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AP </a:t>
            </a:r>
            <a:r>
              <a:rPr lang="en-US" dirty="0"/>
              <a:t>estimates downlink CSI without explicit CSI </a:t>
            </a:r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STA </a:t>
            </a:r>
            <a:r>
              <a:rPr lang="en-US" dirty="0"/>
              <a:t>does not send CSI to </a:t>
            </a:r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39952" y="2996952"/>
            <a:ext cx="864096" cy="93610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85018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>
                <a:solidFill>
                  <a:srgbClr val="89847F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dirty="0" err="1" smtClean="0"/>
              <a:t>EliMO</a:t>
            </a:r>
            <a:r>
              <a:rPr lang="en-US" dirty="0" smtClean="0"/>
              <a:t> </a:t>
            </a:r>
            <a:r>
              <a:rPr lang="en-US" dirty="0"/>
              <a:t>Two-way CSI Estimation</a:t>
            </a:r>
          </a:p>
          <a:p>
            <a:r>
              <a:rPr lang="en-US" dirty="0" err="1"/>
              <a:t>EliMO</a:t>
            </a:r>
            <a:r>
              <a:rPr lang="en-US" dirty="0"/>
              <a:t> Protocol Design</a:t>
            </a:r>
          </a:p>
          <a:p>
            <a:r>
              <a:rPr lang="en-US" dirty="0"/>
              <a:t>Evaluation</a:t>
            </a:r>
          </a:p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7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Two-way C</a:t>
            </a:r>
            <a:r>
              <a:rPr lang="en-US" altLang="zh-CN" dirty="0">
                <a:solidFill>
                  <a:srgbClr val="0033CC"/>
                </a:solidFill>
              </a:rPr>
              <a:t>SI</a:t>
            </a:r>
            <a:r>
              <a:rPr lang="en-US" dirty="0">
                <a:solidFill>
                  <a:srgbClr val="0033CC"/>
                </a:solidFill>
              </a:rPr>
              <a:t>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61048"/>
            <a:ext cx="7990656" cy="2539752"/>
          </a:xfrm>
        </p:spPr>
        <p:txBody>
          <a:bodyPr/>
          <a:lstStyle/>
          <a:p>
            <a:pPr hangingPunct="1"/>
            <a:r>
              <a:rPr lang="en-US" sz="2000" dirty="0" smtClean="0"/>
              <a:t>Two-way </a:t>
            </a:r>
            <a:r>
              <a:rPr lang="en-US" sz="2000" dirty="0"/>
              <a:t>CSI </a:t>
            </a:r>
            <a:r>
              <a:rPr lang="en-US" sz="2000" i="1" dirty="0" err="1"/>
              <a:t>H</a:t>
            </a:r>
            <a:r>
              <a:rPr lang="en-US" sz="2000" i="1" baseline="-5999" dirty="0" err="1"/>
              <a:t>tw</a:t>
            </a:r>
            <a:r>
              <a:rPr lang="en-US" sz="2000" i="1" baseline="-5999" dirty="0"/>
              <a:t> </a:t>
            </a:r>
            <a:r>
              <a:rPr lang="en-US" sz="2000" dirty="0"/>
              <a:t>Estimation:</a:t>
            </a:r>
          </a:p>
          <a:p>
            <a:pPr marL="0" indent="0" hangingPunct="1">
              <a:buNone/>
            </a:pPr>
            <a:r>
              <a:rPr lang="en-US" sz="2000" i="1" dirty="0"/>
              <a:t>                  </a:t>
            </a:r>
            <a:r>
              <a:rPr lang="en-US" sz="2000" i="1" dirty="0" err="1" smtClean="0"/>
              <a:t>H</a:t>
            </a:r>
            <a:r>
              <a:rPr lang="en-US" sz="2000" i="1" baseline="-5999" dirty="0" err="1" smtClean="0"/>
              <a:t>tw</a:t>
            </a:r>
            <a:r>
              <a:rPr lang="en-US" sz="2000" dirty="0"/>
              <a:t> </a:t>
            </a:r>
            <a:r>
              <a:rPr lang="en-US" sz="2000" dirty="0" smtClean="0"/>
              <a:t>=MMSE(</a:t>
            </a:r>
            <a:r>
              <a:rPr lang="en-US" sz="2000" i="1" dirty="0" err="1" smtClean="0"/>
              <a:t>X,Y</a:t>
            </a:r>
            <a:r>
              <a:rPr lang="en-US" sz="2000" i="1" baseline="-5999" dirty="0" err="1" smtClean="0"/>
              <a:t>f</a:t>
            </a:r>
            <a:r>
              <a:rPr lang="en-US" sz="2000" dirty="0" smtClean="0"/>
              <a:t>)</a:t>
            </a:r>
            <a:endParaRPr lang="en-US" sz="2000" i="1" baseline="-5999" dirty="0"/>
          </a:p>
          <a:p>
            <a:pPr hangingPunct="1"/>
            <a:r>
              <a:rPr lang="en-US" sz="2000" dirty="0"/>
              <a:t>Downlink CSI </a:t>
            </a:r>
            <a:r>
              <a:rPr lang="en-US" sz="2000" i="1" dirty="0" err="1"/>
              <a:t>H</a:t>
            </a:r>
            <a:r>
              <a:rPr lang="en-US" sz="2000" i="1" baseline="-5999" dirty="0" err="1"/>
              <a:t>d</a:t>
            </a:r>
            <a:r>
              <a:rPr lang="en-US" sz="2000" i="1" baseline="-5999" dirty="0"/>
              <a:t> </a:t>
            </a:r>
            <a:r>
              <a:rPr lang="en-US" sz="2000" dirty="0"/>
              <a:t>Estimation:</a:t>
            </a:r>
          </a:p>
          <a:p>
            <a:pPr marL="0" indent="0" hangingPunct="1">
              <a:buNone/>
            </a:pPr>
            <a:r>
              <a:rPr lang="en-US" sz="2000" i="1" dirty="0"/>
              <a:t>                  </a:t>
            </a:r>
            <a:r>
              <a:rPr lang="en-US" sz="2000" i="1" dirty="0" err="1"/>
              <a:t>H</a:t>
            </a:r>
            <a:r>
              <a:rPr lang="en-US" sz="2000" i="1" baseline="-5999" dirty="0" err="1"/>
              <a:t>tw</a:t>
            </a:r>
            <a:r>
              <a:rPr lang="en-US" sz="2000" dirty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H</a:t>
            </a:r>
            <a:r>
              <a:rPr lang="en-US" sz="2000" i="1" baseline="-5999" dirty="0" err="1" smtClean="0"/>
              <a:t>u</a:t>
            </a:r>
            <a:r>
              <a:rPr lang="en-US" sz="2000" i="1" dirty="0" err="1" smtClean="0"/>
              <a:t>H</a:t>
            </a:r>
            <a:r>
              <a:rPr lang="en-US" sz="2000" i="1" baseline="-5999" dirty="0" err="1" smtClean="0"/>
              <a:t>d</a:t>
            </a:r>
            <a:r>
              <a:rPr lang="en-US" sz="2000" i="1" baseline="-5999" dirty="0" smtClean="0"/>
              <a:t>  </a:t>
            </a:r>
            <a:r>
              <a:rPr lang="en-US" sz="2000" baseline="-5999" dirty="0" smtClean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   </a:t>
            </a:r>
            <a:r>
              <a:rPr lang="en-US" sz="2000" i="1" baseline="-5999" dirty="0" smtClean="0">
                <a:sym typeface="Wingdings" panose="05000000000000000000" pitchFamily="2" charset="2"/>
              </a:rPr>
              <a:t>    </a:t>
            </a:r>
            <a:r>
              <a:rPr lang="en-US" sz="2000" i="1" dirty="0" err="1">
                <a:solidFill>
                  <a:srgbClr val="FF0000"/>
                </a:solidFill>
              </a:rPr>
              <a:t>H</a:t>
            </a:r>
            <a:r>
              <a:rPr lang="en-US" sz="2000" i="1" baseline="-5999" dirty="0" err="1">
                <a:solidFill>
                  <a:srgbClr val="FF0000"/>
                </a:solidFill>
              </a:rPr>
              <a:t>d</a:t>
            </a:r>
            <a:r>
              <a:rPr lang="en-US" sz="2000" dirty="0"/>
              <a:t> = </a:t>
            </a:r>
            <a:r>
              <a:rPr lang="en-US" sz="2000" i="1" dirty="0"/>
              <a:t>(H</a:t>
            </a:r>
            <a:r>
              <a:rPr lang="en-US" sz="2000" i="1" baseline="-5999" dirty="0"/>
              <a:t>u</a:t>
            </a:r>
            <a:r>
              <a:rPr lang="en-US" sz="2000" i="1" dirty="0"/>
              <a:t>)</a:t>
            </a:r>
            <a:r>
              <a:rPr lang="en-US" sz="2000" i="1" baseline="31999" dirty="0"/>
              <a:t>+</a:t>
            </a:r>
            <a:r>
              <a:rPr lang="en-US" sz="2000" i="1" dirty="0" err="1" smtClean="0"/>
              <a:t>H</a:t>
            </a:r>
            <a:r>
              <a:rPr lang="en-US" sz="2000" i="1" baseline="-5999" dirty="0" err="1" smtClean="0"/>
              <a:t>tw</a:t>
            </a:r>
            <a:endParaRPr lang="en-US" sz="2000" i="1" baseline="-5999" dirty="0" smtClean="0"/>
          </a:p>
          <a:p>
            <a:pPr hangingPunct="1"/>
            <a:r>
              <a:rPr lang="en-US" sz="2000" dirty="0"/>
              <a:t>Uplink CSI </a:t>
            </a:r>
            <a:r>
              <a:rPr lang="en-US" sz="2000" i="1" dirty="0"/>
              <a:t>H</a:t>
            </a:r>
            <a:r>
              <a:rPr lang="en-US" sz="2000" i="1" baseline="-5999" dirty="0"/>
              <a:t>u </a:t>
            </a:r>
            <a:r>
              <a:rPr lang="en-US" sz="2000" dirty="0"/>
              <a:t>Estimation:</a:t>
            </a:r>
          </a:p>
          <a:p>
            <a:pPr marL="0" indent="0" hangingPunct="1">
              <a:buNone/>
            </a:pPr>
            <a:r>
              <a:rPr lang="en-US" sz="2000" i="1" dirty="0"/>
              <a:t>                  H</a:t>
            </a:r>
            <a:r>
              <a:rPr lang="en-US" sz="2000" i="1" baseline="-5999" dirty="0"/>
              <a:t>u</a:t>
            </a:r>
            <a:r>
              <a:rPr lang="en-US" sz="2000" dirty="0"/>
              <a:t> = MMSE(</a:t>
            </a:r>
            <a:r>
              <a:rPr lang="en-US" sz="2000" i="1" dirty="0" err="1"/>
              <a:t>X,Y</a:t>
            </a:r>
            <a:r>
              <a:rPr lang="en-US" sz="2000" i="1" baseline="-5999" dirty="0" err="1"/>
              <a:t>u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759180"/>
            <a:ext cx="8680520" cy="224588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 bwMode="auto">
          <a:xfrm>
            <a:off x="3347864" y="5013176"/>
            <a:ext cx="360040" cy="288032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33CC"/>
                </a:solidFill>
              </a:rPr>
              <a:t>Block</a:t>
            </a:r>
            <a:r>
              <a:rPr lang="zh-CN" altLang="en-US" dirty="0">
                <a:solidFill>
                  <a:srgbClr val="0033CC"/>
                </a:solidFill>
              </a:rPr>
              <a:t> </a:t>
            </a:r>
            <a:r>
              <a:rPr lang="en-US" altLang="zh-CN" dirty="0">
                <a:solidFill>
                  <a:srgbClr val="0033CC"/>
                </a:solidFill>
              </a:rPr>
              <a:t>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21088"/>
            <a:ext cx="7772400" cy="2179712"/>
          </a:xfrm>
        </p:spPr>
        <p:txBody>
          <a:bodyPr/>
          <a:lstStyle/>
          <a:p>
            <a:r>
              <a:rPr lang="en-US" dirty="0"/>
              <a:t>STA only needs to amplify and send FTF to AP</a:t>
            </a:r>
          </a:p>
          <a:p>
            <a:r>
              <a:rPr lang="en-US" dirty="0"/>
              <a:t>No need for STA to measure downlink CSI: </a:t>
            </a:r>
            <a:r>
              <a:rPr lang="en-US" dirty="0">
                <a:solidFill>
                  <a:srgbClr val="FF0000"/>
                </a:solidFill>
              </a:rPr>
              <a:t>reduced computation</a:t>
            </a:r>
          </a:p>
          <a:p>
            <a:r>
              <a:rPr lang="en-US" dirty="0"/>
              <a:t>No need for STA to send CSI to AP: </a:t>
            </a:r>
            <a:r>
              <a:rPr lang="en-US" dirty="0">
                <a:solidFill>
                  <a:srgbClr val="FF0000"/>
                </a:solidFill>
              </a:rPr>
              <a:t>reduced </a:t>
            </a:r>
            <a:r>
              <a:rPr lang="en-US" dirty="0" smtClean="0">
                <a:solidFill>
                  <a:srgbClr val="FF0000"/>
                </a:solidFill>
              </a:rPr>
              <a:t>communication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rgbClr val="00CC9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273674"/>
            <a:ext cx="7702624" cy="265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Introduction</a:t>
            </a:r>
          </a:p>
          <a:p>
            <a:r>
              <a:rPr lang="en-US" dirty="0" err="1">
                <a:solidFill>
                  <a:schemeClr val="bg2"/>
                </a:solidFill>
              </a:rPr>
              <a:t>EliMO</a:t>
            </a:r>
            <a:r>
              <a:rPr lang="en-US" dirty="0">
                <a:solidFill>
                  <a:schemeClr val="bg2"/>
                </a:solidFill>
              </a:rPr>
              <a:t> Two-way CSI Estimation</a:t>
            </a:r>
          </a:p>
          <a:p>
            <a:r>
              <a:rPr lang="en-US" dirty="0" err="1"/>
              <a:t>EliMO</a:t>
            </a:r>
            <a:r>
              <a:rPr lang="en-US" dirty="0"/>
              <a:t> Protocol Design</a:t>
            </a:r>
          </a:p>
          <a:p>
            <a:r>
              <a:rPr lang="en-US" dirty="0"/>
              <a:t>Evaluation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B6E394-87B0-44BE-81AA-BFFE7A3B1D98}" type="slidenum">
              <a:rPr lang="en-US" altLang="en-US" smtClean="0">
                <a:solidFill>
                  <a:srgbClr val="00CC99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2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IO">
  <a:themeElements>
    <a:clrScheme name="2_SIO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IO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I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6276</TotalTime>
  <Words>1012</Words>
  <Application>Microsoft Office PowerPoint</Application>
  <PresentationFormat>On-screen Show (4:3)</PresentationFormat>
  <Paragraphs>176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Palatino</vt:lpstr>
      <vt:lpstr>SimSun</vt:lpstr>
      <vt:lpstr>SimSun</vt:lpstr>
      <vt:lpstr>Arial</vt:lpstr>
      <vt:lpstr>Calibri</vt:lpstr>
      <vt:lpstr>Impact</vt:lpstr>
      <vt:lpstr>Times New Roman</vt:lpstr>
      <vt:lpstr>Wingdings</vt:lpstr>
      <vt:lpstr>2_SIO</vt:lpstr>
      <vt:lpstr>PowerPoint Presentation</vt:lpstr>
      <vt:lpstr>MIMO Needs CSI Feedback</vt:lpstr>
      <vt:lpstr>Implicit CSI Feedback</vt:lpstr>
      <vt:lpstr>Explicit CSI Feedback</vt:lpstr>
      <vt:lpstr>Eliminating CSI Feedback</vt:lpstr>
      <vt:lpstr>Outline</vt:lpstr>
      <vt:lpstr>Two-way CSI Estimation</vt:lpstr>
      <vt:lpstr>Block Diagram</vt:lpstr>
      <vt:lpstr>Outline</vt:lpstr>
      <vt:lpstr>Packet Format</vt:lpstr>
      <vt:lpstr>MAC Operation</vt:lpstr>
      <vt:lpstr>Dealing with Stale CSI</vt:lpstr>
      <vt:lpstr>Outline</vt:lpstr>
      <vt:lpstr>Evaluation Setup</vt:lpstr>
      <vt:lpstr>Evaluation: SNR &amp; Overhead</vt:lpstr>
      <vt:lpstr>Evaluation: Throughput</vt:lpstr>
      <vt:lpstr>Evaluation: Energy</vt:lpstr>
      <vt:lpstr>Related Work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SAPSM: Smart Adaptive 802.11 PSM for Smartphones</dc:title>
  <dc:creator>qixin</dc:creator>
  <cp:lastModifiedBy>Zhou, Gang</cp:lastModifiedBy>
  <cp:revision>1133</cp:revision>
  <dcterms:created xsi:type="dcterms:W3CDTF">2012-08-19T17:51:53Z</dcterms:created>
  <dcterms:modified xsi:type="dcterms:W3CDTF">2017-05-26T21:07:49Z</dcterms:modified>
</cp:coreProperties>
</file>