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7" r:id="rId1"/>
  </p:sldMasterIdLst>
  <p:notesMasterIdLst>
    <p:notesMasterId r:id="rId24"/>
  </p:notesMasterIdLst>
  <p:handoutMasterIdLst>
    <p:handoutMasterId r:id="rId25"/>
  </p:handoutMasterIdLst>
  <p:sldIdLst>
    <p:sldId id="256" r:id="rId2"/>
    <p:sldId id="480" r:id="rId3"/>
    <p:sldId id="462" r:id="rId4"/>
    <p:sldId id="435" r:id="rId5"/>
    <p:sldId id="469" r:id="rId6"/>
    <p:sldId id="468" r:id="rId7"/>
    <p:sldId id="463" r:id="rId8"/>
    <p:sldId id="431" r:id="rId9"/>
    <p:sldId id="466" r:id="rId10"/>
    <p:sldId id="433" r:id="rId11"/>
    <p:sldId id="448" r:id="rId12"/>
    <p:sldId id="459" r:id="rId13"/>
    <p:sldId id="447" r:id="rId14"/>
    <p:sldId id="479" r:id="rId15"/>
    <p:sldId id="465" r:id="rId16"/>
    <p:sldId id="467" r:id="rId17"/>
    <p:sldId id="476" r:id="rId18"/>
    <p:sldId id="472" r:id="rId19"/>
    <p:sldId id="444" r:id="rId20"/>
    <p:sldId id="443" r:id="rId21"/>
    <p:sldId id="464" r:id="rId22"/>
    <p:sldId id="266"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8FFBD"/>
    <a:srgbClr val="FF8D00"/>
    <a:srgbClr val="FF5F00"/>
    <a:srgbClr val="DA5C1D"/>
    <a:srgbClr val="DA6605"/>
    <a:srgbClr val="EFCC10"/>
    <a:srgbClr val="005B00"/>
    <a:srgbClr val="011586"/>
    <a:srgbClr val="011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1" autoAdjust="0"/>
    <p:restoredTop sz="90374" autoAdjust="0"/>
  </p:normalViewPr>
  <p:slideViewPr>
    <p:cSldViewPr>
      <p:cViewPr>
        <p:scale>
          <a:sx n="70" d="100"/>
          <a:sy n="70" d="100"/>
        </p:scale>
        <p:origin x="30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DFCF740-BB74-4C55-A75E-093F6B2A8A8B}" type="datetimeFigureOut">
              <a:rPr lang="en-US"/>
              <a:pPr/>
              <a:t>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51CFC1-2418-4D89-8092-8C8F22A6070F}" type="slidenum">
              <a:rPr lang="en-US"/>
              <a:pPr/>
              <a:t>‹#›</a:t>
            </a:fld>
            <a:endParaRPr lang="en-US"/>
          </a:p>
        </p:txBody>
      </p:sp>
    </p:spTree>
    <p:extLst>
      <p:ext uri="{BB962C8B-B14F-4D97-AF65-F5344CB8AC3E}">
        <p14:creationId xmlns:p14="http://schemas.microsoft.com/office/powerpoint/2010/main" val="3160893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66F5F9-FDF5-4FC7-A152-EE981C416D37}" type="slidenum">
              <a:rPr lang="en-US" altLang="zh-CN"/>
              <a:pPr/>
              <a:t>‹#›</a:t>
            </a:fld>
            <a:endParaRPr lang="en-US" altLang="zh-CN"/>
          </a:p>
        </p:txBody>
      </p:sp>
    </p:spTree>
    <p:extLst>
      <p:ext uri="{BB962C8B-B14F-4D97-AF65-F5344CB8AC3E}">
        <p14:creationId xmlns:p14="http://schemas.microsoft.com/office/powerpoint/2010/main" val="40223077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fld id="{B7913D5A-A7A2-43C5-B0C9-D10B56D7E213}" type="slidenum">
              <a:rPr lang="en-US" altLang="zh-CN" sz="1200"/>
              <a:pPr eaLnBrk="1" hangingPunct="1"/>
              <a:t>1</a:t>
            </a:fld>
            <a:endParaRPr lang="en-US" altLang="zh-CN"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zh-CN" dirty="0" smtClean="0"/>
          </a:p>
        </p:txBody>
      </p:sp>
    </p:spTree>
    <p:extLst>
      <p:ext uri="{BB962C8B-B14F-4D97-AF65-F5344CB8AC3E}">
        <p14:creationId xmlns:p14="http://schemas.microsoft.com/office/powerpoint/2010/main" val="384705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the UDP Port Table. There are two columns.</a:t>
            </a:r>
          </a:p>
          <a:p>
            <a:r>
              <a:rPr lang="en-US" dirty="0" smtClean="0"/>
              <a:t>The </a:t>
            </a:r>
            <a:r>
              <a:rPr lang="en-US" dirty="0" err="1" smtClean="0"/>
              <a:t>ap</a:t>
            </a:r>
            <a:r>
              <a:rPr lang="en-US" dirty="0" smtClean="0"/>
              <a:t> uses this UDP Port table to determine which clients have useful broadcast frames. </a:t>
            </a:r>
          </a:p>
          <a:p>
            <a:r>
              <a:rPr lang="en-US" dirty="0" smtClean="0"/>
              <a:t>At the beginning, all these values are initialized to zero. Assume there are two broadcast</a:t>
            </a:r>
            <a:r>
              <a:rPr lang="en-US" baseline="0" dirty="0" smtClean="0"/>
              <a:t> frames buffered at the AP, the AP extracts the UDP port number, then looks up the port number from the table. </a:t>
            </a:r>
          </a:p>
          <a:p>
            <a:r>
              <a:rPr lang="en-US" baseline="0" dirty="0" smtClean="0"/>
              <a:t>With UDP port number 2000, this broadcast frame is useful to client </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12</a:t>
            </a:fld>
            <a:endParaRPr lang="en-US" altLang="zh-CN"/>
          </a:p>
        </p:txBody>
      </p:sp>
    </p:spTree>
    <p:extLst>
      <p:ext uri="{BB962C8B-B14F-4D97-AF65-F5344CB8AC3E}">
        <p14:creationId xmlns:p14="http://schemas.microsoft.com/office/powerpoint/2010/main" val="1904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traffic</a:t>
            </a:r>
            <a:r>
              <a:rPr lang="en-US" baseline="0" dirty="0" smtClean="0"/>
              <a:t> differentiation, now we have the second research question…</a:t>
            </a:r>
          </a:p>
          <a:p>
            <a:r>
              <a:rPr lang="en-US" dirty="0" smtClean="0"/>
              <a:t>As long as a</a:t>
            </a:r>
            <a:r>
              <a:rPr lang="en-US" baseline="0" dirty="0" smtClean="0"/>
              <a:t> broadcast frame is useful to one client, the AP needs to send it out.</a:t>
            </a:r>
          </a:p>
          <a:p>
            <a:r>
              <a:rPr lang="en-US" baseline="0" dirty="0" smtClean="0"/>
              <a:t>Currently, the AP uses one bit in the beacon frame as broadcast traffic indication. However, one bit … for example, one bit is not able to tell client A that it does not have useful broadcast frames and tell client B that is has useful broadcast frames.</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13</a:t>
            </a:fld>
            <a:endParaRPr lang="en-US" altLang="zh-CN"/>
          </a:p>
        </p:txBody>
      </p:sp>
    </p:spTree>
    <p:extLst>
      <p:ext uri="{BB962C8B-B14F-4D97-AF65-F5344CB8AC3E}">
        <p14:creationId xmlns:p14="http://schemas.microsoft.com/office/powerpoint/2010/main" val="3800096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Broadcast traffic</a:t>
            </a:r>
            <a:r>
              <a:rPr lang="en-US" baseline="0" dirty="0" smtClean="0"/>
              <a:t> volume: ~1 frame/s at Starbucks, ~10 frames/s at college library</a:t>
            </a:r>
          </a:p>
          <a:p>
            <a:r>
              <a:rPr lang="en-US" dirty="0" smtClean="0"/>
              <a:t>(Why client side</a:t>
            </a:r>
            <a:r>
              <a:rPr lang="en-US" baseline="0" dirty="0" smtClean="0"/>
              <a:t> saves little at the college library scenario?) </a:t>
            </a:r>
            <a:r>
              <a:rPr lang="en-US" dirty="0" smtClean="0"/>
              <a:t>S4 has</a:t>
            </a:r>
            <a:r>
              <a:rPr lang="en-US" baseline="0" dirty="0" smtClean="0"/>
              <a:t> </a:t>
            </a:r>
            <a:r>
              <a:rPr lang="en-US" dirty="0" smtClean="0"/>
              <a:t>much longer state transfer time. </a:t>
            </a:r>
            <a:r>
              <a:rPr lang="en-US" baseline="0" dirty="0" smtClean="0"/>
              <a:t>When the phone is preparing to enter suspend mode after one broadcast frame, the next broadcast frame arrives and the phone abort entering suspend mode.</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17</a:t>
            </a:fld>
            <a:endParaRPr lang="en-US" altLang="zh-CN"/>
          </a:p>
        </p:txBody>
      </p:sp>
    </p:spTree>
    <p:extLst>
      <p:ext uri="{BB962C8B-B14F-4D97-AF65-F5344CB8AC3E}">
        <p14:creationId xmlns:p14="http://schemas.microsoft.com/office/powerpoint/2010/main" val="67676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Lines of different colors represent different percentages of …</a:t>
            </a:r>
          </a:p>
          <a:p>
            <a:r>
              <a:rPr lang="en-US" dirty="0" smtClean="0"/>
              <a:t>With 50 nodes in the network</a:t>
            </a:r>
            <a:r>
              <a:rPr lang="en-US" baseline="0" dirty="0" smtClean="0"/>
              <a:t> and 75% of the nodes are HIDE-enabled, the network throughput overhead is less than 0.2%. </a:t>
            </a:r>
          </a:p>
          <a:p>
            <a:r>
              <a:rPr lang="en-US" baseline="0" dirty="0" smtClean="0"/>
              <a:t>The throughput overhead is negligible.</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19</a:t>
            </a:fld>
            <a:endParaRPr lang="en-US" altLang="zh-CN"/>
          </a:p>
        </p:txBody>
      </p:sp>
    </p:spTree>
    <p:extLst>
      <p:ext uri="{BB962C8B-B14F-4D97-AF65-F5344CB8AC3E}">
        <p14:creationId xmlns:p14="http://schemas.microsoft.com/office/powerpoint/2010/main" val="282610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delay overhead is minimal</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20</a:t>
            </a:fld>
            <a:endParaRPr lang="en-US" altLang="zh-CN"/>
          </a:p>
        </p:txBody>
      </p:sp>
    </p:spTree>
    <p:extLst>
      <p:ext uri="{BB962C8B-B14F-4D97-AF65-F5344CB8AC3E}">
        <p14:creationId xmlns:p14="http://schemas.microsoft.com/office/powerpoint/2010/main" val="52814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fld id="{CF61B97C-E1DC-4C90-AB2B-841BC63E95B7}" type="slidenum">
              <a:rPr lang="en-US" altLang="zh-CN" sz="1200"/>
              <a:pPr eaLnBrk="1" hangingPunct="1"/>
              <a:t>22</a:t>
            </a:fld>
            <a:endParaRPr lang="en-US" altLang="zh-CN"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394850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http://</a:t>
            </a:r>
            <a:r>
              <a:rPr lang="en-US" dirty="0" err="1" smtClean="0"/>
              <a:t>mobileenerlytics.com</a:t>
            </a:r>
            <a:r>
              <a:rPr lang="en-US" dirty="0" smtClean="0"/>
              <a:t>/blog/?p=14</a:t>
            </a:r>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2</a:t>
            </a:fld>
            <a:endParaRPr lang="en-US" altLang="zh-CN"/>
          </a:p>
        </p:txBody>
      </p:sp>
    </p:spTree>
    <p:extLst>
      <p:ext uri="{BB962C8B-B14F-4D97-AF65-F5344CB8AC3E}">
        <p14:creationId xmlns:p14="http://schemas.microsoft.com/office/powerpoint/2010/main" val="107590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https://</a:t>
            </a:r>
            <a:r>
              <a:rPr lang="en-US" dirty="0" err="1" smtClean="0"/>
              <a:t>www.statista.com</a:t>
            </a:r>
            <a:r>
              <a:rPr lang="en-US" dirty="0" smtClean="0"/>
              <a:t>/chart/563/improvements-wanted-by-mobile-device-users/</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3</a:t>
            </a:fld>
            <a:endParaRPr lang="en-US" altLang="zh-CN"/>
          </a:p>
        </p:txBody>
      </p:sp>
    </p:spTree>
    <p:extLst>
      <p:ext uri="{BB962C8B-B14F-4D97-AF65-F5344CB8AC3E}">
        <p14:creationId xmlns:p14="http://schemas.microsoft.com/office/powerpoint/2010/main" val="11481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fld id="{65660FD8-38C4-4699-8347-0385A4F15D6C}" type="slidenum">
              <a:rPr lang="en-US" altLang="zh-CN" sz="1200"/>
              <a:pPr eaLnBrk="1" hangingPunct="1"/>
              <a:t>4</a:t>
            </a:fld>
            <a:endParaRPr lang="en-US" altLang="zh-CN"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zh-CN" dirty="0" smtClean="0"/>
              <a:t>Smartphones have two power modes:</a:t>
            </a:r>
            <a:r>
              <a:rPr lang="en-US" altLang="zh-CN" baseline="0" dirty="0" smtClean="0"/>
              <a:t> active mode and suspend mode. </a:t>
            </a:r>
          </a:p>
          <a:p>
            <a:pPr eaLnBrk="1" hangingPunct="1"/>
            <a:r>
              <a:rPr lang="en-US" altLang="zh-CN" baseline="0" dirty="0" smtClean="0"/>
              <a:t>In  active mode…the system-on-a-chip, including ….. In suspend mode…</a:t>
            </a:r>
          </a:p>
          <a:p>
            <a:pPr eaLnBrk="1" hangingPunct="1"/>
            <a:r>
              <a:rPr lang="en-US" altLang="zh-CN" dirty="0" smtClean="0"/>
              <a:t>When the user is actively using the smartphone, the smartphone stays in the high power active mode to offer</a:t>
            </a:r>
            <a:r>
              <a:rPr lang="en-US" altLang="zh-CN" baseline="0" dirty="0" smtClean="0"/>
              <a:t> </a:t>
            </a:r>
            <a:r>
              <a:rPr lang="en-US" altLang="zh-CN" dirty="0" smtClean="0"/>
              <a:t>better performance. When the user becomes inactive</a:t>
            </a:r>
            <a:r>
              <a:rPr lang="en-US" altLang="zh-CN" baseline="0" dirty="0" smtClean="0"/>
              <a:t> for a while</a:t>
            </a:r>
            <a:r>
              <a:rPr lang="en-US" altLang="zh-CN" dirty="0" smtClean="0"/>
              <a:t>, the smartphone switches to low power suspend mode to save energy. </a:t>
            </a:r>
          </a:p>
          <a:p>
            <a:pPr eaLnBrk="1" hangingPunct="1"/>
            <a:r>
              <a:rPr lang="en-US" dirty="0" smtClean="0"/>
              <a:t>Ideally, when there is no user activity, we want the smartphone to stay in low power suspend mode as long as possible. However, in reality, suspend mode is</a:t>
            </a:r>
            <a:r>
              <a:rPr lang="en-US" baseline="0" dirty="0" smtClean="0"/>
              <a:t> </a:t>
            </a:r>
            <a:r>
              <a:rPr lang="en-US" dirty="0" smtClean="0"/>
              <a:t>interrupted from time to time.</a:t>
            </a:r>
            <a:r>
              <a:rPr lang="en-US" baseline="0" dirty="0" smtClean="0"/>
              <a:t> Consequently, the smartphone switches to active mode in order to wake up the CPU and other resources to process the interrupts. </a:t>
            </a:r>
            <a:endParaRPr lang="zh-CN" altLang="en-US" baseline="0" dirty="0" smtClean="0"/>
          </a:p>
          <a:p>
            <a:pPr eaLnBrk="1" hangingPunct="1"/>
            <a:r>
              <a:rPr lang="en-US" altLang="zh-CN" baseline="0" dirty="0" smtClean="0"/>
              <a:t>One of the interrupts causes the system switches from suspend mode to active mode is </a:t>
            </a:r>
            <a:r>
              <a:rPr lang="en-US" altLang="zh-CN" baseline="0" dirty="0" err="1" smtClean="0"/>
              <a:t>WiFi</a:t>
            </a:r>
            <a:r>
              <a:rPr lang="en-US" altLang="zh-CN" baseline="0" dirty="0" smtClean="0"/>
              <a:t> broadcast traffic.</a:t>
            </a:r>
            <a:endParaRPr lang="zh-CN" altLang="en-US" dirty="0" smtClean="0"/>
          </a:p>
        </p:txBody>
      </p:sp>
    </p:spTree>
    <p:extLst>
      <p:ext uri="{BB962C8B-B14F-4D97-AF65-F5344CB8AC3E}">
        <p14:creationId xmlns:p14="http://schemas.microsoft.com/office/powerpoint/2010/main" val="416304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have a</a:t>
            </a:r>
            <a:r>
              <a:rPr lang="en-US" baseline="0" dirty="0" smtClean="0"/>
              <a:t> </a:t>
            </a:r>
            <a:r>
              <a:rPr lang="en-US" dirty="0" smtClean="0"/>
              <a:t>look at what</a:t>
            </a:r>
            <a:r>
              <a:rPr lang="en-US" baseline="0" dirty="0" smtClean="0"/>
              <a:t> happens upon </a:t>
            </a:r>
            <a:r>
              <a:rPr lang="en-US" baseline="0" dirty="0" err="1" smtClean="0"/>
              <a:t>WiFi</a:t>
            </a:r>
            <a:r>
              <a:rPr lang="en-US" baseline="0" dirty="0" smtClean="0"/>
              <a:t> broadcast traffic during smartphone suspend mode. Here, </a:t>
            </a:r>
            <a:r>
              <a:rPr lang="en-US" baseline="0" dirty="0" err="1" smtClean="0"/>
              <a:t>WiFi</a:t>
            </a:r>
            <a:r>
              <a:rPr lang="en-US" baseline="0" dirty="0" smtClean="0"/>
              <a:t> broadcast traffic specifically means </a:t>
            </a:r>
            <a:r>
              <a:rPr lang="en-US" baseline="0" dirty="0" err="1" smtClean="0"/>
              <a:t>wifi</a:t>
            </a:r>
            <a:r>
              <a:rPr lang="en-US" baseline="0" dirty="0" smtClean="0"/>
              <a:t> broadcast data frame with UDP payload as they are the majority of broadcast data traffic in normal </a:t>
            </a:r>
            <a:r>
              <a:rPr lang="en-US" baseline="0" dirty="0" err="1" smtClean="0"/>
              <a:t>WiFi</a:t>
            </a:r>
            <a:r>
              <a:rPr lang="en-US" baseline="0" dirty="0" smtClean="0"/>
              <a:t> networks. </a:t>
            </a:r>
          </a:p>
          <a:p>
            <a:r>
              <a:rPr lang="en-US" baseline="0" dirty="0" smtClean="0"/>
              <a:t>There is a smartphone and it is connected to this Wireless access point, AP for short. Here, I will show </a:t>
            </a:r>
            <a:r>
              <a:rPr lang="en-US" baseline="0" dirty="0" err="1" smtClean="0"/>
              <a:t>WiFi</a:t>
            </a:r>
            <a:r>
              <a:rPr lang="en-US" baseline="0" dirty="0" smtClean="0"/>
              <a:t> frames received by the smartphone along the time line.</a:t>
            </a:r>
          </a:p>
          <a:p>
            <a:r>
              <a:rPr lang="en-US" baseline="0" dirty="0" smtClean="0"/>
              <a:t>When a smartphone is in suspend mode, the </a:t>
            </a:r>
            <a:r>
              <a:rPr lang="en-US" baseline="0" dirty="0" err="1" smtClean="0"/>
              <a:t>WiFi</a:t>
            </a:r>
            <a:r>
              <a:rPr lang="en-US" baseline="0" dirty="0" smtClean="0"/>
              <a:t> chip is also suspended. In order to save energy, the </a:t>
            </a:r>
            <a:r>
              <a:rPr lang="en-US" baseline="0" dirty="0" err="1" smtClean="0"/>
              <a:t>WiFi</a:t>
            </a:r>
            <a:r>
              <a:rPr lang="en-US" baseline="0" dirty="0" smtClean="0"/>
              <a:t> radio does not listen to the channel for incoming data all the time. Instead, it only listens to the channel from time to time to receive beacon frames from the AP. When not listening to the channel, the smartphone Is not able to receive </a:t>
            </a:r>
            <a:r>
              <a:rPr lang="en-US" baseline="0" dirty="0" err="1" smtClean="0"/>
              <a:t>WiFi</a:t>
            </a:r>
            <a:r>
              <a:rPr lang="en-US" baseline="0" dirty="0" smtClean="0"/>
              <a:t> data. So, a broadcast frame arrives during this time will first be buffered at the AP.  Then, in the beacon frame,  the AP uses one bit as broadcast traffic indication to tell clients whether there are broadcast frames buffered at the AP or not. </a:t>
            </a:r>
          </a:p>
          <a:p>
            <a:r>
              <a:rPr lang="en-US" baseline="0" dirty="0" smtClean="0"/>
              <a:t>Here, the smartphone receives one broadcast data frame, in order to process this frame, the smartphone switches to active mode so as to wake up the CPU and other resources for the processing. At the same time, a one-second </a:t>
            </a:r>
            <a:r>
              <a:rPr lang="en-US" baseline="0" dirty="0" err="1" smtClean="0"/>
              <a:t>wakelock</a:t>
            </a:r>
            <a:r>
              <a:rPr lang="en-US" baseline="0" dirty="0" smtClean="0"/>
              <a:t> is triggered. This </a:t>
            </a:r>
            <a:r>
              <a:rPr lang="en-US" baseline="0" dirty="0" err="1" smtClean="0"/>
              <a:t>wakelock</a:t>
            </a:r>
            <a:r>
              <a:rPr lang="en-US" baseline="0" dirty="0" smtClean="0"/>
              <a:t> keeps the smartphone awake until it expires. It allows enough time for the application to process the data. Also subsequent frames can be processed immediately. Of course we have beacon frames during the rest of timeline.</a:t>
            </a:r>
          </a:p>
          <a:p>
            <a:r>
              <a:rPr lang="en-US" baseline="0" dirty="0" smtClean="0"/>
              <a:t>We see that considerable energy is consumed for receiving and processing a broadcast frame. So, how to handle </a:t>
            </a:r>
            <a:r>
              <a:rPr lang="en-US" baseline="0" dirty="0" err="1" smtClean="0"/>
              <a:t>WiFi</a:t>
            </a:r>
            <a:r>
              <a:rPr lang="en-US" baseline="0" dirty="0" smtClean="0"/>
              <a:t> broadcast traffic efficiently during suspend mode is critical to smartphone energy efficiency.</a:t>
            </a:r>
            <a:endParaRPr lang="en-US" dirty="0" smtClean="0"/>
          </a:p>
          <a:p>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5</a:t>
            </a:fld>
            <a:endParaRPr lang="en-US" altLang="zh-CN"/>
          </a:p>
        </p:txBody>
      </p:sp>
    </p:spTree>
    <p:extLst>
      <p:ext uri="{BB962C8B-B14F-4D97-AF65-F5344CB8AC3E}">
        <p14:creationId xmlns:p14="http://schemas.microsoft.com/office/powerpoint/2010/main" val="48409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is a useless broadcast</a:t>
            </a:r>
            <a:r>
              <a:rPr lang="en-US" baseline="0" dirty="0" smtClean="0"/>
              <a:t> frame, there is no need to stay awake. The smartphone can just go back to suspend mode immediately.</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7</a:t>
            </a:fld>
            <a:endParaRPr lang="en-US" altLang="zh-CN"/>
          </a:p>
        </p:txBody>
      </p:sp>
    </p:spTree>
    <p:extLst>
      <p:ext uri="{BB962C8B-B14F-4D97-AF65-F5344CB8AC3E}">
        <p14:creationId xmlns:p14="http://schemas.microsoft.com/office/powerpoint/2010/main" val="39303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power consumption</a:t>
            </a:r>
            <a:r>
              <a:rPr lang="en-US" baseline="0" dirty="0" smtClean="0"/>
              <a:t> for the receive all method measured from a smartphone, the same one we have seen before. Here, the smartphone receives a broadcast data frame.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 SBF, if this is a useful broadcast frame, we don’t change anything. But if this is a useless broadcast frame, there is no need to trigger the </a:t>
            </a:r>
            <a:r>
              <a:rPr lang="en-US" baseline="0" dirty="0" err="1" smtClean="0"/>
              <a:t>wakelock</a:t>
            </a:r>
            <a:r>
              <a:rPr lang="en-US" baseline="0" dirty="0" smtClean="0"/>
              <a:t> for  applications to process the data and subsequent frames. So, SBF removes the one second </a:t>
            </a:r>
            <a:r>
              <a:rPr lang="en-US" baseline="0" dirty="0" err="1" smtClean="0"/>
              <a:t>wakelock</a:t>
            </a:r>
            <a:r>
              <a:rPr lang="en-US" baseline="0" dirty="0" smtClean="0"/>
              <a:t>. Then, the power consumption changes to this. This figure is not from real measurement. We created it from the first figure to help understand the energy saving. We see that SBF saves a lot energy. However, this is a useless broadcast frame, with SBF, the smartphone still needs to receive it and switch to active mode to determine whether this is a useless broadcast frame or not. Actually, we can do better. More energy can be saved if useless broadcast frames are identified and filtered out before they are received by smartphones. This is what we want to do in this work, we call this method HIDE.</a:t>
            </a:r>
            <a:endParaRPr lang="en-US" dirty="0" smtClean="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fld id="{5B51F97F-7A87-4807-8C9F-C4F91A179973}" type="slidenum">
              <a:rPr lang="en-US" altLang="zh-CN" sz="1200"/>
              <a:pPr eaLnBrk="1" hangingPunct="1"/>
              <a:t>8</a:t>
            </a:fld>
            <a:endParaRPr lang="en-US" altLang="zh-CN" sz="1200"/>
          </a:p>
        </p:txBody>
      </p:sp>
    </p:spTree>
    <p:extLst>
      <p:ext uri="{BB962C8B-B14F-4D97-AF65-F5344CB8AC3E}">
        <p14:creationId xmlns:p14="http://schemas.microsoft.com/office/powerpoint/2010/main" val="55297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answer to this question is to </a:t>
            </a:r>
            <a:r>
              <a:rPr lang="en-US" baseline="0" dirty="0" smtClean="0"/>
              <a:t>introduce a new message, UDP Port Message, to the WiFi protocol.</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10</a:t>
            </a:fld>
            <a:endParaRPr lang="en-US" altLang="zh-CN"/>
          </a:p>
        </p:txBody>
      </p:sp>
    </p:spTree>
    <p:extLst>
      <p:ext uri="{BB962C8B-B14F-4D97-AF65-F5344CB8AC3E}">
        <p14:creationId xmlns:p14="http://schemas.microsoft.com/office/powerpoint/2010/main" val="56877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it is the standard MAC header,</a:t>
            </a:r>
            <a:r>
              <a:rPr lang="en-US" baseline="0" dirty="0" smtClean="0"/>
              <a:t> Then, it is the </a:t>
            </a:r>
            <a:r>
              <a:rPr lang="en-US" dirty="0" smtClean="0"/>
              <a:t>frame body</a:t>
            </a:r>
            <a:r>
              <a:rPr lang="en-US" baseline="0" dirty="0" smtClean="0"/>
              <a:t>, followed by FCS, frame check sequence for error detection.</a:t>
            </a:r>
          </a:p>
          <a:p>
            <a:r>
              <a:rPr lang="en-US" baseline="0" dirty="0" smtClean="0"/>
              <a:t>In the mac header, The values in the type and subtype field tell the AP that this is a UDP Port </a:t>
            </a:r>
            <a:r>
              <a:rPr lang="en-US" baseline="0" dirty="0" err="1" smtClean="0"/>
              <a:t>messge</a:t>
            </a:r>
            <a:r>
              <a:rPr lang="en-US" baseline="0" dirty="0" smtClean="0"/>
              <a:t>.</a:t>
            </a:r>
          </a:p>
          <a:p>
            <a:r>
              <a:rPr lang="en-US" dirty="0" smtClean="0"/>
              <a:t>The whole </a:t>
            </a:r>
            <a:r>
              <a:rPr lang="en-US" baseline="0" dirty="0" smtClean="0"/>
              <a:t>frame body contains…. The purpose of this field is to carrying a list of UDP port numbers currently listened on by the smartphone.</a:t>
            </a:r>
          </a:p>
          <a:p>
            <a:r>
              <a:rPr lang="en-US" baseline="0" dirty="0" smtClean="0"/>
              <a:t>Upon receiving this UDP port messages, the AP stores the UDP ports in a UDP Port Table.</a:t>
            </a:r>
            <a:endParaRPr lang="en-US" dirty="0"/>
          </a:p>
        </p:txBody>
      </p:sp>
      <p:sp>
        <p:nvSpPr>
          <p:cNvPr id="4" name="Slide Number Placeholder 3"/>
          <p:cNvSpPr>
            <a:spLocks noGrp="1"/>
          </p:cNvSpPr>
          <p:nvPr>
            <p:ph type="sldNum" sz="quarter" idx="10"/>
          </p:nvPr>
        </p:nvSpPr>
        <p:spPr/>
        <p:txBody>
          <a:bodyPr/>
          <a:lstStyle/>
          <a:p>
            <a:fld id="{FF66F5F9-FDF5-4FC7-A152-EE981C416D37}" type="slidenum">
              <a:rPr lang="en-US" altLang="zh-CN" smtClean="0"/>
              <a:pPr/>
              <a:t>11</a:t>
            </a:fld>
            <a:endParaRPr lang="en-US" altLang="zh-CN"/>
          </a:p>
        </p:txBody>
      </p:sp>
    </p:spTree>
    <p:extLst>
      <p:ext uri="{BB962C8B-B14F-4D97-AF65-F5344CB8AC3E}">
        <p14:creationId xmlns:p14="http://schemas.microsoft.com/office/powerpoint/2010/main" val="94066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87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r>
              <a:rPr lang="fr-FR" altLang="zh-CN" smtClean="0"/>
              <a:t>IEEE ICDCS’16, Nara, Japan, June 27~30, 2016</a:t>
            </a:r>
            <a:endParaRPr lang="en-US" altLang="zh-CN"/>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7" name="Rectangle 6"/>
          <p:cNvSpPr/>
          <p:nvPr userDrawn="1"/>
        </p:nvSpPr>
        <p:spPr>
          <a:xfrm>
            <a:off x="0" y="0"/>
            <a:ext cx="9144000" cy="990600"/>
          </a:xfrm>
          <a:prstGeom prst="rect">
            <a:avLst/>
          </a:prstGeom>
          <a:solidFill>
            <a:srgbClr val="0115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2971800"/>
            <a:ext cx="9144000"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626" y="2882900"/>
            <a:ext cx="9144000" cy="0"/>
          </a:xfrm>
          <a:prstGeom prst="line">
            <a:avLst/>
          </a:prstGeom>
          <a:ln w="571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81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r>
              <a:rPr lang="fr-FR" altLang="zh-CN" smtClean="0"/>
              <a:t>IEEE ICDCS’16, Nara, Japan, June 27~30, 2016</a:t>
            </a:r>
            <a:endParaRPr lang="en-US" altLang="zh-CN"/>
          </a:p>
        </p:txBody>
      </p:sp>
      <p:sp>
        <p:nvSpPr>
          <p:cNvPr id="6" name="Slide Number Placeholder 5"/>
          <p:cNvSpPr>
            <a:spLocks noGrp="1"/>
          </p:cNvSpPr>
          <p:nvPr>
            <p:ph type="sldNum" sz="quarter" idx="12"/>
          </p:nvPr>
        </p:nvSpPr>
        <p:spPr/>
        <p:txBody>
          <a:bodyPr/>
          <a:lstStyle/>
          <a:p>
            <a:fld id="{9526461B-E47F-4F37-82E5-7B7A0C37A5E7}" type="slidenum">
              <a:rPr lang="en-US" altLang="zh-CN" smtClean="0"/>
              <a:pPr/>
              <a:t>‹#›</a:t>
            </a:fld>
            <a:endParaRPr lang="en-US" altLang="zh-CN"/>
          </a:p>
        </p:txBody>
      </p:sp>
    </p:spTree>
    <p:extLst>
      <p:ext uri="{BB962C8B-B14F-4D97-AF65-F5344CB8AC3E}">
        <p14:creationId xmlns:p14="http://schemas.microsoft.com/office/powerpoint/2010/main" val="299116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r>
              <a:rPr lang="fr-FR" altLang="zh-CN" smtClean="0"/>
              <a:t>IEEE ICDCS’16, Nara, Japan, June 27~30, 2016</a:t>
            </a:r>
            <a:endParaRPr lang="en-US" altLang="zh-CN"/>
          </a:p>
        </p:txBody>
      </p:sp>
      <p:sp>
        <p:nvSpPr>
          <p:cNvPr id="6" name="Slide Number Placeholder 5"/>
          <p:cNvSpPr>
            <a:spLocks noGrp="1"/>
          </p:cNvSpPr>
          <p:nvPr>
            <p:ph type="sldNum" sz="quarter" idx="12"/>
          </p:nvPr>
        </p:nvSpPr>
        <p:spPr/>
        <p:txBody>
          <a:bodyPr/>
          <a:lstStyle/>
          <a:p>
            <a:fld id="{5611C966-E77E-48CA-98BD-D75ECD9818DE}" type="slidenum">
              <a:rPr lang="en-US" altLang="zh-CN" smtClean="0"/>
              <a:pPr/>
              <a:t>‹#›</a:t>
            </a:fld>
            <a:endParaRPr lang="en-US" altLang="zh-CN"/>
          </a:p>
        </p:txBody>
      </p:sp>
    </p:spTree>
    <p:extLst>
      <p:ext uri="{BB962C8B-B14F-4D97-AF65-F5344CB8AC3E}">
        <p14:creationId xmlns:p14="http://schemas.microsoft.com/office/powerpoint/2010/main" val="43595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rgbClr val="0115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8222"/>
            <a:ext cx="9144000" cy="972378"/>
          </a:xfrm>
          <a:noFill/>
          <a:ln>
            <a:noFill/>
          </a:ln>
        </p:spPr>
        <p:txBody>
          <a:bodyPr>
            <a:normAutofit/>
          </a:bodyPr>
          <a:lstStyle>
            <a:lvl1pPr marL="365760" algn="l">
              <a:defRPr sz="4000" b="1" i="0">
                <a:solidFill>
                  <a:srgbClr val="FFC000"/>
                </a:solidFill>
                <a:latin typeface="+mn-lt"/>
                <a:ea typeface="Arial" charset="0"/>
                <a:cs typeface="Arial" charset="0"/>
              </a:defRPr>
            </a:lvl1pPr>
          </a:lstStyle>
          <a:p>
            <a:r>
              <a:rPr lang="en-US" altLang="zh-CN" dirty="0" smtClean="0"/>
              <a:t>Click to edit Master title style</a:t>
            </a:r>
            <a:endParaRPr lang="en-US" dirty="0"/>
          </a:p>
        </p:txBody>
      </p:sp>
      <p:sp>
        <p:nvSpPr>
          <p:cNvPr id="3" name="Content Placeholder 2"/>
          <p:cNvSpPr>
            <a:spLocks noGrp="1"/>
          </p:cNvSpPr>
          <p:nvPr>
            <p:ph idx="1"/>
          </p:nvPr>
        </p:nvSpPr>
        <p:spPr>
          <a:xfrm>
            <a:off x="228600" y="1295400"/>
            <a:ext cx="8686800" cy="48307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228600" y="6492875"/>
            <a:ext cx="2133600" cy="365125"/>
          </a:xfrm>
        </p:spPr>
        <p:txBody>
          <a:bodyPr/>
          <a:lstStyle>
            <a:lvl1pPr>
              <a:defRPr>
                <a:solidFill>
                  <a:schemeClr val="tx1"/>
                </a:solidFill>
              </a:defRPr>
            </a:lvl1pPr>
          </a:lstStyle>
          <a:p>
            <a:endParaRPr lang="en-US" altLang="zh-CN" dirty="0"/>
          </a:p>
        </p:txBody>
      </p:sp>
      <p:sp>
        <p:nvSpPr>
          <p:cNvPr id="5" name="Footer Placeholder 4"/>
          <p:cNvSpPr>
            <a:spLocks noGrp="1"/>
          </p:cNvSpPr>
          <p:nvPr>
            <p:ph type="ftr" sz="quarter" idx="11"/>
          </p:nvPr>
        </p:nvSpPr>
        <p:spPr>
          <a:xfrm>
            <a:off x="2667000" y="6492875"/>
            <a:ext cx="3810000" cy="365125"/>
          </a:xfrm>
        </p:spPr>
        <p:txBody>
          <a:bodyPr/>
          <a:lstStyle>
            <a:lvl1pPr>
              <a:defRPr>
                <a:solidFill>
                  <a:schemeClr val="tx1"/>
                </a:solidFill>
              </a:defRPr>
            </a:lvl1pPr>
          </a:lstStyle>
          <a:p>
            <a:r>
              <a:rPr lang="en-US" smtClean="0"/>
              <a:t>IEEE ICDCS’16, Nara, Japan, June 27~30, 2016</a:t>
            </a:r>
            <a:endParaRPr lang="en-US" altLang="zh-CN" dirty="0"/>
          </a:p>
        </p:txBody>
      </p:sp>
      <p:sp>
        <p:nvSpPr>
          <p:cNvPr id="6" name="Slide Number Placeholder 5"/>
          <p:cNvSpPr>
            <a:spLocks noGrp="1"/>
          </p:cNvSpPr>
          <p:nvPr>
            <p:ph type="sldNum" sz="quarter" idx="12"/>
          </p:nvPr>
        </p:nvSpPr>
        <p:spPr>
          <a:xfrm>
            <a:off x="6781800" y="6492875"/>
            <a:ext cx="2133600" cy="365125"/>
          </a:xfrm>
        </p:spPr>
        <p:txBody>
          <a:bodyPr/>
          <a:lstStyle>
            <a:lvl1pPr>
              <a:defRPr b="1">
                <a:solidFill>
                  <a:schemeClr val="tx1"/>
                </a:solidFill>
              </a:defRPr>
            </a:lvl1pPr>
          </a:lstStyle>
          <a:p>
            <a:fld id="{F1B0F023-6A2D-414D-9AD3-F80F1671EAC6}" type="slidenum">
              <a:rPr lang="en-US" altLang="zh-CN" smtClean="0"/>
              <a:pPr/>
              <a:t>‹#›</a:t>
            </a:fld>
            <a:endParaRPr lang="en-US" altLang="zh-CN"/>
          </a:p>
        </p:txBody>
      </p:sp>
      <p:cxnSp>
        <p:nvCxnSpPr>
          <p:cNvPr id="10" name="Straight Connector 9"/>
          <p:cNvCxnSpPr/>
          <p:nvPr userDrawn="1"/>
        </p:nvCxnSpPr>
        <p:spPr>
          <a:xfrm>
            <a:off x="0" y="6477000"/>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2885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r>
              <a:rPr lang="fr-FR" altLang="zh-CN" smtClean="0"/>
              <a:t>IEEE ICDCS’16, Nara, Japan, June 27~30, 2016</a:t>
            </a:r>
            <a:endParaRPr lang="en-US" altLang="zh-CN"/>
          </a:p>
        </p:txBody>
      </p:sp>
      <p:sp>
        <p:nvSpPr>
          <p:cNvPr id="6" name="Slide Number Placeholder 5"/>
          <p:cNvSpPr>
            <a:spLocks noGrp="1"/>
          </p:cNvSpPr>
          <p:nvPr>
            <p:ph type="sldNum" sz="quarter" idx="12"/>
          </p:nvPr>
        </p:nvSpPr>
        <p:spPr/>
        <p:txBody>
          <a:bodyPr/>
          <a:lstStyle/>
          <a:p>
            <a:fld id="{DFC6DA85-9825-4A78-B644-C7DBB1A794EE}" type="slidenum">
              <a:rPr lang="en-US" altLang="zh-CN" smtClean="0"/>
              <a:pPr/>
              <a:t>‹#›</a:t>
            </a:fld>
            <a:endParaRPr lang="en-US" altLang="zh-CN"/>
          </a:p>
        </p:txBody>
      </p:sp>
    </p:spTree>
    <p:extLst>
      <p:ext uri="{BB962C8B-B14F-4D97-AF65-F5344CB8AC3E}">
        <p14:creationId xmlns:p14="http://schemas.microsoft.com/office/powerpoint/2010/main" val="199208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r>
              <a:rPr lang="fr-FR" altLang="zh-CN" smtClean="0"/>
              <a:t>IEEE ICDCS’16, Nara, Japan, June 27~30, 2016</a:t>
            </a:r>
            <a:endParaRPr lang="en-US" altLang="zh-CN"/>
          </a:p>
        </p:txBody>
      </p:sp>
      <p:sp>
        <p:nvSpPr>
          <p:cNvPr id="7" name="Slide Number Placeholder 6"/>
          <p:cNvSpPr>
            <a:spLocks noGrp="1"/>
          </p:cNvSpPr>
          <p:nvPr>
            <p:ph type="sldNum" sz="quarter" idx="12"/>
          </p:nvPr>
        </p:nvSpPr>
        <p:spPr/>
        <p:txBody>
          <a:bodyPr/>
          <a:lstStyle/>
          <a:p>
            <a:fld id="{3F7DCC82-5907-41CD-8657-7708AFCDA216}" type="slidenum">
              <a:rPr lang="en-US" altLang="zh-CN" smtClean="0"/>
              <a:pPr/>
              <a:t>‹#›</a:t>
            </a:fld>
            <a:endParaRPr lang="en-US" altLang="zh-CN"/>
          </a:p>
        </p:txBody>
      </p:sp>
    </p:spTree>
    <p:extLst>
      <p:ext uri="{BB962C8B-B14F-4D97-AF65-F5344CB8AC3E}">
        <p14:creationId xmlns:p14="http://schemas.microsoft.com/office/powerpoint/2010/main" val="230304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r>
              <a:rPr lang="fr-FR" altLang="zh-CN" smtClean="0"/>
              <a:t>IEEE ICDCS’16, Nara, Japan, June 27~30, 2016</a:t>
            </a:r>
            <a:endParaRPr lang="en-US" altLang="zh-CN"/>
          </a:p>
        </p:txBody>
      </p:sp>
      <p:sp>
        <p:nvSpPr>
          <p:cNvPr id="9" name="Slide Number Placeholder 8"/>
          <p:cNvSpPr>
            <a:spLocks noGrp="1"/>
          </p:cNvSpPr>
          <p:nvPr>
            <p:ph type="sldNum" sz="quarter" idx="12"/>
          </p:nvPr>
        </p:nvSpPr>
        <p:spPr/>
        <p:txBody>
          <a:bodyPr/>
          <a:lstStyle/>
          <a:p>
            <a:fld id="{67F88E9C-6D66-4BA7-9E14-1CC0BA89CE2F}" type="slidenum">
              <a:rPr lang="en-US" altLang="zh-CN" smtClean="0"/>
              <a:pPr/>
              <a:t>‹#›</a:t>
            </a:fld>
            <a:endParaRPr lang="en-US" altLang="zh-CN"/>
          </a:p>
        </p:txBody>
      </p:sp>
    </p:spTree>
    <p:extLst>
      <p:ext uri="{BB962C8B-B14F-4D97-AF65-F5344CB8AC3E}">
        <p14:creationId xmlns:p14="http://schemas.microsoft.com/office/powerpoint/2010/main" val="269808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r>
              <a:rPr lang="fr-FR" altLang="zh-CN" smtClean="0"/>
              <a:t>IEEE ICDCS’16, Nara, Japan, June 27~30, 2016</a:t>
            </a:r>
            <a:endParaRPr lang="en-US" altLang="zh-CN"/>
          </a:p>
        </p:txBody>
      </p:sp>
      <p:sp>
        <p:nvSpPr>
          <p:cNvPr id="5" name="Slide Number Placeholder 4"/>
          <p:cNvSpPr>
            <a:spLocks noGrp="1"/>
          </p:cNvSpPr>
          <p:nvPr>
            <p:ph type="sldNum" sz="quarter" idx="12"/>
          </p:nvPr>
        </p:nvSpPr>
        <p:spPr/>
        <p:txBody>
          <a:bodyPr/>
          <a:lstStyle/>
          <a:p>
            <a:fld id="{4629AA00-93F3-4EC4-AF3D-87ED3CD50AA9}" type="slidenum">
              <a:rPr lang="en-US" altLang="zh-CN" smtClean="0"/>
              <a:pPr/>
              <a:t>‹#›</a:t>
            </a:fld>
            <a:endParaRPr lang="en-US" altLang="zh-CN"/>
          </a:p>
        </p:txBody>
      </p:sp>
    </p:spTree>
    <p:extLst>
      <p:ext uri="{BB962C8B-B14F-4D97-AF65-F5344CB8AC3E}">
        <p14:creationId xmlns:p14="http://schemas.microsoft.com/office/powerpoint/2010/main" val="231411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r>
              <a:rPr lang="fr-FR" altLang="zh-CN" smtClean="0"/>
              <a:t>IEEE ICDCS’16, Nara, Japan, June 27~30, 2016</a:t>
            </a:r>
            <a:endParaRPr lang="en-US" altLang="zh-CN"/>
          </a:p>
        </p:txBody>
      </p:sp>
      <p:sp>
        <p:nvSpPr>
          <p:cNvPr id="4" name="Slide Number Placeholder 3"/>
          <p:cNvSpPr>
            <a:spLocks noGrp="1"/>
          </p:cNvSpPr>
          <p:nvPr>
            <p:ph type="sldNum" sz="quarter" idx="12"/>
          </p:nvPr>
        </p:nvSpPr>
        <p:spPr/>
        <p:txBody>
          <a:bodyPr/>
          <a:lstStyle/>
          <a:p>
            <a:fld id="{47751E5D-7AEC-422B-9E4F-FF93C0141309}" type="slidenum">
              <a:rPr lang="en-US" altLang="zh-CN" smtClean="0"/>
              <a:pPr/>
              <a:t>‹#›</a:t>
            </a:fld>
            <a:endParaRPr lang="en-US" altLang="zh-CN"/>
          </a:p>
        </p:txBody>
      </p:sp>
    </p:spTree>
    <p:extLst>
      <p:ext uri="{BB962C8B-B14F-4D97-AF65-F5344CB8AC3E}">
        <p14:creationId xmlns:p14="http://schemas.microsoft.com/office/powerpoint/2010/main" val="222503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r>
              <a:rPr lang="fr-FR" altLang="zh-CN" smtClean="0"/>
              <a:t>IEEE ICDCS’16, Nara, Japan, June 27~30, 2016</a:t>
            </a:r>
            <a:endParaRPr lang="en-US" altLang="zh-CN"/>
          </a:p>
        </p:txBody>
      </p:sp>
      <p:sp>
        <p:nvSpPr>
          <p:cNvPr id="7" name="Slide Number Placeholder 6"/>
          <p:cNvSpPr>
            <a:spLocks noGrp="1"/>
          </p:cNvSpPr>
          <p:nvPr>
            <p:ph type="sldNum" sz="quarter" idx="12"/>
          </p:nvPr>
        </p:nvSpPr>
        <p:spPr/>
        <p:txBody>
          <a:bodyPr/>
          <a:lstStyle/>
          <a:p>
            <a:fld id="{7BAAF0E4-D23C-4F46-96C7-75A8347E2E46}" type="slidenum">
              <a:rPr lang="en-US" altLang="zh-CN" smtClean="0"/>
              <a:pPr/>
              <a:t>‹#›</a:t>
            </a:fld>
            <a:endParaRPr lang="en-US" altLang="zh-CN"/>
          </a:p>
        </p:txBody>
      </p:sp>
    </p:spTree>
    <p:extLst>
      <p:ext uri="{BB962C8B-B14F-4D97-AF65-F5344CB8AC3E}">
        <p14:creationId xmlns:p14="http://schemas.microsoft.com/office/powerpoint/2010/main" val="43675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r>
              <a:rPr lang="fr-FR" altLang="zh-CN" smtClean="0"/>
              <a:t>IEEE ICDCS’16, Nara, Japan, June 27~30, 2016</a:t>
            </a:r>
            <a:endParaRPr lang="en-US" altLang="zh-CN"/>
          </a:p>
        </p:txBody>
      </p:sp>
      <p:sp>
        <p:nvSpPr>
          <p:cNvPr id="7" name="Slide Number Placeholder 6"/>
          <p:cNvSpPr>
            <a:spLocks noGrp="1"/>
          </p:cNvSpPr>
          <p:nvPr>
            <p:ph type="sldNum" sz="quarter" idx="12"/>
          </p:nvPr>
        </p:nvSpPr>
        <p:spPr/>
        <p:txBody>
          <a:bodyPr/>
          <a:lstStyle/>
          <a:p>
            <a:fld id="{56883EEA-7919-4AB0-90B8-F638CFE1CAAE}" type="slidenum">
              <a:rPr lang="en-US" altLang="zh-CN" smtClean="0"/>
              <a:pPr/>
              <a:t>‹#›</a:t>
            </a:fld>
            <a:endParaRPr lang="en-US" altLang="zh-CN"/>
          </a:p>
        </p:txBody>
      </p:sp>
    </p:spTree>
    <p:extLst>
      <p:ext uri="{BB962C8B-B14F-4D97-AF65-F5344CB8AC3E}">
        <p14:creationId xmlns:p14="http://schemas.microsoft.com/office/powerpoint/2010/main" val="36020553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ltLang="zh-CN" smtClean="0"/>
              <a:t>IEEE ICDCS’16, Nara, Japan, June 27~30, 2016</a:t>
            </a: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B66C5-E3D8-4A02-8D7D-8EC0FF64E8E4}" type="slidenum">
              <a:rPr lang="en-US" altLang="zh-CN" smtClean="0"/>
              <a:pPr/>
              <a:t>‹#›</a:t>
            </a:fld>
            <a:endParaRPr lang="en-US" altLang="zh-CN"/>
          </a:p>
        </p:txBody>
      </p:sp>
    </p:spTree>
    <p:extLst>
      <p:ext uri="{BB962C8B-B14F-4D97-AF65-F5344CB8AC3E}">
        <p14:creationId xmlns:p14="http://schemas.microsoft.com/office/powerpoint/2010/main" val="2868587967"/>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7"/>
          <p:cNvSpPr txBox="1">
            <a:spLocks noChangeArrowheads="1"/>
          </p:cNvSpPr>
          <p:nvPr/>
        </p:nvSpPr>
        <p:spPr bwMode="auto">
          <a:xfrm>
            <a:off x="-76200" y="1361857"/>
            <a:ext cx="92964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800" b="1" dirty="0" smtClean="0">
                <a:solidFill>
                  <a:srgbClr val="244948"/>
                </a:solidFill>
                <a:latin typeface="Times New Roman" panose="02020603050405020304" pitchFamily="18" charset="0"/>
                <a:cs typeface="Times New Roman" panose="02020603050405020304" pitchFamily="18" charset="0"/>
              </a:rPr>
              <a:t>HIDE:</a:t>
            </a:r>
            <a:r>
              <a:rPr lang="en-US" altLang="zh-CN" sz="3800" b="1" dirty="0">
                <a:solidFill>
                  <a:srgbClr val="244948"/>
                </a:solidFill>
                <a:latin typeface="Times New Roman" panose="02020603050405020304" pitchFamily="18" charset="0"/>
                <a:cs typeface="Times New Roman" panose="02020603050405020304" pitchFamily="18" charset="0"/>
              </a:rPr>
              <a:t> </a:t>
            </a:r>
            <a:r>
              <a:rPr lang="en-US" sz="3800" b="1" dirty="0" smtClean="0">
                <a:solidFill>
                  <a:srgbClr val="244948"/>
                </a:solidFill>
                <a:latin typeface="Times New Roman" panose="02020603050405020304" pitchFamily="18" charset="0"/>
                <a:cs typeface="Times New Roman" panose="02020603050405020304" pitchFamily="18" charset="0"/>
              </a:rPr>
              <a:t>AP-assisted Broadcast </a:t>
            </a:r>
            <a:r>
              <a:rPr lang="en-US" sz="3800" b="1" dirty="0">
                <a:solidFill>
                  <a:srgbClr val="244948"/>
                </a:solidFill>
                <a:latin typeface="Times New Roman" panose="02020603050405020304" pitchFamily="18" charset="0"/>
                <a:cs typeface="Times New Roman" panose="02020603050405020304" pitchFamily="18" charset="0"/>
              </a:rPr>
              <a:t>Traffic Management to Save Smartphone Energy</a:t>
            </a:r>
            <a:endParaRPr lang="en-US" altLang="zh-CN" sz="3800" b="1" dirty="0">
              <a:solidFill>
                <a:srgbClr val="244948"/>
              </a:solidFill>
              <a:latin typeface="Times New Roman" panose="02020603050405020304" pitchFamily="18" charset="0"/>
              <a:cs typeface="Times New Roman" panose="02020603050405020304" pitchFamily="18" charset="0"/>
            </a:endParaRPr>
          </a:p>
        </p:txBody>
      </p:sp>
      <p:sp>
        <p:nvSpPr>
          <p:cNvPr id="3074" name="Text Box 9"/>
          <p:cNvSpPr txBox="1">
            <a:spLocks noChangeArrowheads="1"/>
          </p:cNvSpPr>
          <p:nvPr/>
        </p:nvSpPr>
        <p:spPr bwMode="auto">
          <a:xfrm>
            <a:off x="-228600" y="4701265"/>
            <a:ext cx="96012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sz="1800" b="1" dirty="0"/>
              <a:t>Ge Peng</a:t>
            </a:r>
            <a:r>
              <a:rPr lang="en-US" sz="2000" b="1" baseline="30000" dirty="0" smtClean="0"/>
              <a:t>∗</a:t>
            </a:r>
            <a:r>
              <a:rPr lang="en-US" sz="1800" b="1" dirty="0" smtClean="0"/>
              <a:t>, </a:t>
            </a:r>
            <a:r>
              <a:rPr lang="en-US" sz="1800" b="1" dirty="0">
                <a:solidFill>
                  <a:srgbClr val="0000CC"/>
                </a:solidFill>
              </a:rPr>
              <a:t>Gang Zhou</a:t>
            </a:r>
            <a:r>
              <a:rPr lang="en-US" sz="2000" b="1" baseline="30000" dirty="0" smtClean="0"/>
              <a:t>∗</a:t>
            </a:r>
            <a:r>
              <a:rPr lang="en-US" sz="1800" b="1" dirty="0" smtClean="0"/>
              <a:t>, </a:t>
            </a:r>
            <a:r>
              <a:rPr lang="en-US" sz="1800" b="1" dirty="0"/>
              <a:t>David T. Nguyen</a:t>
            </a:r>
            <a:r>
              <a:rPr lang="en-US" sz="2000" b="1" baseline="30000" dirty="0" smtClean="0"/>
              <a:t>∗</a:t>
            </a:r>
            <a:r>
              <a:rPr lang="en-US" sz="1800" b="1" dirty="0" smtClean="0"/>
              <a:t>, </a:t>
            </a:r>
            <a:r>
              <a:rPr lang="en-US" sz="1800" b="1" dirty="0"/>
              <a:t>Xin Qi</a:t>
            </a:r>
            <a:r>
              <a:rPr lang="en-US" sz="2000" b="1" baseline="30000" dirty="0" smtClean="0"/>
              <a:t>‡</a:t>
            </a:r>
            <a:r>
              <a:rPr lang="en-US" sz="1800" b="1" dirty="0" smtClean="0"/>
              <a:t>, </a:t>
            </a:r>
            <a:r>
              <a:rPr lang="en-US" sz="1800" b="1" dirty="0"/>
              <a:t>Shan </a:t>
            </a:r>
            <a:r>
              <a:rPr lang="en-US" sz="1800" b="1" dirty="0" smtClean="0"/>
              <a:t>Lin</a:t>
            </a:r>
            <a:r>
              <a:rPr lang="en-US" sz="2000" b="1" baseline="30000" dirty="0" smtClean="0"/>
              <a:t>¶</a:t>
            </a:r>
          </a:p>
          <a:p>
            <a:pPr algn="ctr" eaLnBrk="1" hangingPunct="1">
              <a:lnSpc>
                <a:spcPct val="120000"/>
              </a:lnSpc>
            </a:pPr>
            <a:endParaRPr lang="en-US" sz="1800" b="1" dirty="0" smtClean="0"/>
          </a:p>
          <a:p>
            <a:pPr algn="ctr" eaLnBrk="1" hangingPunct="1">
              <a:lnSpc>
                <a:spcPct val="120000"/>
              </a:lnSpc>
            </a:pPr>
            <a:r>
              <a:rPr lang="en-US" sz="2000" b="1" baseline="30000" dirty="0"/>
              <a:t>∗ </a:t>
            </a:r>
            <a:r>
              <a:rPr lang="en-US" sz="1800" dirty="0" smtClean="0"/>
              <a:t>Computer </a:t>
            </a:r>
            <a:r>
              <a:rPr lang="en-US" sz="1800" dirty="0"/>
              <a:t>Science </a:t>
            </a:r>
            <a:r>
              <a:rPr lang="en-US" sz="1800" dirty="0" smtClean="0"/>
              <a:t>Department, </a:t>
            </a:r>
            <a:r>
              <a:rPr lang="en-US" sz="1800" dirty="0"/>
              <a:t>College of William and </a:t>
            </a:r>
            <a:r>
              <a:rPr lang="en-US" sz="1800" dirty="0" smtClean="0"/>
              <a:t>Mary</a:t>
            </a:r>
          </a:p>
          <a:p>
            <a:pPr algn="ctr" eaLnBrk="1" hangingPunct="1">
              <a:lnSpc>
                <a:spcPct val="120000"/>
              </a:lnSpc>
            </a:pPr>
            <a:r>
              <a:rPr lang="en-US" sz="1800" dirty="0" smtClean="0"/>
              <a:t> </a:t>
            </a:r>
            <a:r>
              <a:rPr lang="en-US" sz="2000" b="1" baseline="30000" dirty="0" smtClean="0"/>
              <a:t>‡</a:t>
            </a:r>
            <a:r>
              <a:rPr lang="en-US" sz="1800" b="1" baseline="30000" dirty="0" smtClean="0"/>
              <a:t> </a:t>
            </a:r>
            <a:r>
              <a:rPr lang="en-US" sz="1800" dirty="0" smtClean="0"/>
              <a:t>VMware Inc. </a:t>
            </a:r>
          </a:p>
          <a:p>
            <a:pPr algn="ctr" eaLnBrk="1" hangingPunct="1">
              <a:lnSpc>
                <a:spcPct val="120000"/>
              </a:lnSpc>
            </a:pPr>
            <a:r>
              <a:rPr lang="en-US" sz="2000" b="1" baseline="30000" dirty="0" smtClean="0"/>
              <a:t>¶</a:t>
            </a:r>
            <a:r>
              <a:rPr lang="en-US" sz="1800" b="1" dirty="0" smtClean="0"/>
              <a:t> </a:t>
            </a:r>
            <a:r>
              <a:rPr lang="en-US" sz="1800" dirty="0" smtClean="0"/>
              <a:t>Dept. </a:t>
            </a:r>
            <a:r>
              <a:rPr lang="en-US" sz="1800" dirty="0"/>
              <a:t>of Electrical and Computer Engineering, Stony Brook University</a:t>
            </a:r>
            <a:endParaRPr lang="en-US" altLang="zh-CN" sz="1800" dirty="0"/>
          </a:p>
        </p:txBody>
      </p:sp>
      <p:pic>
        <p:nvPicPr>
          <p:cNvPr id="3076" name="Picture 10" descr="download.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14675"/>
            <a:ext cx="1295400"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182413"/>
            <a:ext cx="9144000" cy="615553"/>
          </a:xfrm>
          <a:prstGeom prst="rect">
            <a:avLst/>
          </a:prstGeom>
        </p:spPr>
        <p:txBody>
          <a:bodyPr wrap="square">
            <a:spAutoFit/>
          </a:bodyPr>
          <a:lstStyle/>
          <a:p>
            <a:pPr algn="ctr"/>
            <a:r>
              <a:rPr lang="en-US" sz="1700" b="1" dirty="0" smtClean="0">
                <a:solidFill>
                  <a:srgbClr val="FFC000"/>
                </a:solidFill>
                <a:latin typeface="Helvetica Neue" charset="0"/>
              </a:rPr>
              <a:t>The 36</a:t>
            </a:r>
            <a:r>
              <a:rPr lang="en-US" sz="1700" b="1" baseline="30000" dirty="0" smtClean="0">
                <a:solidFill>
                  <a:srgbClr val="FFC000"/>
                </a:solidFill>
                <a:latin typeface="Helvetica Neue" charset="0"/>
              </a:rPr>
              <a:t>th</a:t>
            </a:r>
            <a:r>
              <a:rPr lang="en-US" sz="1700" b="1" dirty="0" smtClean="0">
                <a:solidFill>
                  <a:srgbClr val="FFC000"/>
                </a:solidFill>
                <a:latin typeface="Helvetica Neue" charset="0"/>
              </a:rPr>
              <a:t> IEEE </a:t>
            </a:r>
            <a:r>
              <a:rPr lang="en-US" sz="1700" b="1" dirty="0">
                <a:solidFill>
                  <a:srgbClr val="FFC000"/>
                </a:solidFill>
                <a:latin typeface="Helvetica Neue" charset="0"/>
              </a:rPr>
              <a:t>International Conference on Distributed Computing Systems (</a:t>
            </a:r>
            <a:r>
              <a:rPr lang="en-US" sz="1700" b="1" dirty="0" smtClean="0">
                <a:solidFill>
                  <a:srgbClr val="FFC000"/>
                </a:solidFill>
                <a:latin typeface="Helvetica Neue" charset="0"/>
              </a:rPr>
              <a:t>ICDCS’16</a:t>
            </a:r>
            <a:r>
              <a:rPr lang="en-US" sz="1700" b="1" dirty="0">
                <a:solidFill>
                  <a:srgbClr val="FFC000"/>
                </a:solidFill>
                <a:latin typeface="Helvetica Neue" charset="0"/>
              </a:rPr>
              <a:t>)</a:t>
            </a:r>
          </a:p>
          <a:p>
            <a:pPr algn="ctr"/>
            <a:r>
              <a:rPr lang="en-US" sz="1700" b="1" dirty="0">
                <a:solidFill>
                  <a:srgbClr val="FFC000"/>
                </a:solidFill>
                <a:latin typeface="Helvetica Neue" charset="0"/>
              </a:rPr>
              <a:t>Nara, </a:t>
            </a:r>
            <a:r>
              <a:rPr lang="en-US" sz="1700" b="1" dirty="0" smtClean="0">
                <a:solidFill>
                  <a:srgbClr val="FFC000"/>
                </a:solidFill>
                <a:latin typeface="Helvetica Neue" charset="0"/>
              </a:rPr>
              <a:t>Japan, June </a:t>
            </a:r>
            <a:r>
              <a:rPr lang="en-US" sz="1700" b="1" dirty="0">
                <a:solidFill>
                  <a:srgbClr val="FFC000"/>
                </a:solidFill>
                <a:latin typeface="Helvetica Neue" charset="0"/>
              </a:rPr>
              <a:t>27th -June 30th, 2016</a:t>
            </a:r>
          </a:p>
        </p:txBody>
      </p:sp>
    </p:spTree>
  </p:cSld>
  <p:clrMapOvr>
    <a:masterClrMapping/>
  </p:clrMapOvr>
  <p:transition advTm="3068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Questions </a:t>
            </a:r>
            <a:r>
              <a:rPr lang="en-US" altLang="zh-CN" sz="4000" dirty="0" smtClean="0"/>
              <a:t>(1/2)</a:t>
            </a:r>
            <a:endParaRPr lang="en-US" sz="4000" dirty="0"/>
          </a:p>
        </p:txBody>
      </p:sp>
      <p:sp>
        <p:nvSpPr>
          <p:cNvPr id="3" name="Content Placeholder 2"/>
          <p:cNvSpPr>
            <a:spLocks noGrp="1"/>
          </p:cNvSpPr>
          <p:nvPr>
            <p:ph idx="1"/>
          </p:nvPr>
        </p:nvSpPr>
        <p:spPr>
          <a:xfrm>
            <a:off x="990600" y="1524000"/>
            <a:ext cx="7772400" cy="4525963"/>
          </a:xfrm>
        </p:spPr>
        <p:txBody>
          <a:bodyPr>
            <a:normAutofit/>
          </a:bodyPr>
          <a:lstStyle/>
          <a:p>
            <a:r>
              <a:rPr lang="en-US" sz="2800" dirty="0" smtClean="0">
                <a:solidFill>
                  <a:srgbClr val="FF0000"/>
                </a:solidFill>
              </a:rPr>
              <a:t>How can AP differentiate between useful and useless broadcast frames for smartphones?</a:t>
            </a:r>
          </a:p>
          <a:p>
            <a:pPr lvl="1"/>
            <a:r>
              <a:rPr lang="en-US" sz="2400" dirty="0" smtClean="0"/>
              <a:t>The AP does not know which UDP ports are listened on by which smartphone.</a:t>
            </a:r>
          </a:p>
        </p:txBody>
      </p:sp>
      <p:sp>
        <p:nvSpPr>
          <p:cNvPr id="4" name="Slide Number Placeholder 3"/>
          <p:cNvSpPr>
            <a:spLocks noGrp="1"/>
          </p:cNvSpPr>
          <p:nvPr>
            <p:ph type="sldNum" sz="quarter" idx="12"/>
          </p:nvPr>
        </p:nvSpPr>
        <p:spPr/>
        <p:txBody>
          <a:bodyPr/>
          <a:lstStyle/>
          <a:p>
            <a:fld id="{F1B0F023-6A2D-414D-9AD3-F80F1671EAC6}" type="slidenum">
              <a:rPr lang="en-US" altLang="zh-CN" smtClean="0"/>
              <a:pPr/>
              <a:t>10</a:t>
            </a:fld>
            <a:endParaRPr lang="en-US" altLang="zh-CN"/>
          </a:p>
        </p:txBody>
      </p:sp>
      <p:sp>
        <p:nvSpPr>
          <p:cNvPr id="5" name="TextBox 4"/>
          <p:cNvSpPr txBox="1">
            <a:spLocks noChangeArrowheads="1"/>
          </p:cNvSpPr>
          <p:nvPr/>
        </p:nvSpPr>
        <p:spPr bwMode="auto">
          <a:xfrm>
            <a:off x="1524000" y="4267200"/>
            <a:ext cx="7010400" cy="1569660"/>
          </a:xfrm>
          <a:prstGeom prst="rect">
            <a:avLst/>
          </a:prstGeom>
          <a:solidFill>
            <a:srgbClr val="F8FFBD"/>
          </a:solidFill>
          <a:ln w="9525">
            <a:solidFill>
              <a:schemeClr val="bg1"/>
            </a:solidFill>
            <a:miter lim="800000"/>
            <a:headEnd/>
            <a:tailEnd/>
          </a:ln>
          <a:effectLst>
            <a:outerShdw blurRad="40000" dist="20000" dir="5400000" rotWithShape="0">
              <a:srgbClr val="808080">
                <a:alpha val="37999"/>
              </a:srgbClr>
            </a:outerShdw>
          </a:effec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dirty="0" smtClean="0">
                <a:solidFill>
                  <a:srgbClr val="002060"/>
                </a:solidFill>
                <a:latin typeface="Calibri" panose="020F0502020204030204" pitchFamily="34" charset="0"/>
              </a:rPr>
              <a:t>A smartphone uses </a:t>
            </a:r>
            <a:r>
              <a:rPr lang="en-US" b="1" dirty="0" smtClean="0">
                <a:solidFill>
                  <a:srgbClr val="002060"/>
                </a:solidFill>
                <a:latin typeface="Calibri" panose="020F0502020204030204" pitchFamily="34" charset="0"/>
              </a:rPr>
              <a:t>UDP Port Message </a:t>
            </a:r>
            <a:r>
              <a:rPr lang="en-US" dirty="0" smtClean="0">
                <a:solidFill>
                  <a:srgbClr val="002060"/>
                </a:solidFill>
                <a:latin typeface="Calibri" panose="020F0502020204030204" pitchFamily="34" charset="0"/>
              </a:rPr>
              <a:t>to tell the AP what UDP ports are listened on by itself.</a:t>
            </a:r>
          </a:p>
          <a:p>
            <a:pPr eaLnBrk="1" hangingPunct="1"/>
            <a:endParaRPr lang="en-US" dirty="0">
              <a:solidFill>
                <a:srgbClr val="002060"/>
              </a:solidFill>
              <a:latin typeface="Calibri" panose="020F0502020204030204" pitchFamily="34" charset="0"/>
            </a:endParaRPr>
          </a:p>
          <a:p>
            <a:pPr eaLnBrk="1" hangingPunct="1"/>
            <a:r>
              <a:rPr lang="en-US" dirty="0" smtClean="0">
                <a:solidFill>
                  <a:srgbClr val="002060"/>
                </a:solidFill>
                <a:latin typeface="Calibri" panose="020F0502020204030204" pitchFamily="34" charset="0"/>
              </a:rPr>
              <a:t>The AP stores useful UDP ports in a </a:t>
            </a:r>
            <a:r>
              <a:rPr lang="en-US" b="1" dirty="0" smtClean="0">
                <a:solidFill>
                  <a:srgbClr val="002060"/>
                </a:solidFill>
                <a:latin typeface="Calibri" panose="020F0502020204030204" pitchFamily="34" charset="0"/>
              </a:rPr>
              <a:t>UDP Port Table</a:t>
            </a:r>
            <a:r>
              <a:rPr lang="en-US" dirty="0" smtClean="0">
                <a:solidFill>
                  <a:srgbClr val="002060"/>
                </a:solidFill>
                <a:latin typeface="Calibri" panose="020F0502020204030204" pitchFamily="34" charset="0"/>
              </a:rPr>
              <a:t>.</a:t>
            </a:r>
            <a:endParaRPr lang="en-US" dirty="0">
              <a:solidFill>
                <a:srgbClr val="002060"/>
              </a:solidFill>
              <a:latin typeface="Calibri" panose="020F0502020204030204" pitchFamily="34" charset="0"/>
            </a:endParaRPr>
          </a:p>
        </p:txBody>
      </p:sp>
      <p:pic>
        <p:nvPicPr>
          <p:cNvPr id="6" name="Picture 5" descr="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400175" cy="1600200"/>
          </a:xfrm>
          <a:prstGeom prst="rect">
            <a:avLst/>
          </a:prstGeom>
        </p:spPr>
      </p:pic>
      <p:pic>
        <p:nvPicPr>
          <p:cNvPr id="7" name="Picture 6" descr="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2" y="4300074"/>
            <a:ext cx="1348238" cy="1567326"/>
          </a:xfrm>
          <a:prstGeom prst="rect">
            <a:avLst/>
          </a:prstGeom>
        </p:spPr>
      </p:pic>
      <p:sp>
        <p:nvSpPr>
          <p:cNvPr id="8" name="Footer Placeholder 7"/>
          <p:cNvSpPr>
            <a:spLocks noGrp="1"/>
          </p:cNvSpPr>
          <p:nvPr>
            <p:ph type="ftr" sz="quarter" idx="11"/>
          </p:nvPr>
        </p:nvSpPr>
        <p:spPr/>
        <p:txBody>
          <a:bodyPr/>
          <a:lstStyle/>
          <a:p>
            <a:r>
              <a:rPr lang="en-US" smtClean="0"/>
              <a:t>IEEE ICDCS’16, Nara, Japan, June 27~30, 2016</a:t>
            </a:r>
            <a:endParaRPr lang="en-US" altLang="zh-CN" dirty="0"/>
          </a:p>
        </p:txBody>
      </p:sp>
    </p:spTree>
    <p:extLst>
      <p:ext uri="{BB962C8B-B14F-4D97-AF65-F5344CB8AC3E}">
        <p14:creationId xmlns:p14="http://schemas.microsoft.com/office/powerpoint/2010/main" val="18942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DP Port Mess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2155"/>
            <a:ext cx="9144000" cy="3834245"/>
          </a:xfrm>
          <a:prstGeom prst="rect">
            <a:avLst/>
          </a:prstGeom>
        </p:spPr>
      </p:pic>
      <p:sp>
        <p:nvSpPr>
          <p:cNvPr id="2" name="标题 1"/>
          <p:cNvSpPr>
            <a:spLocks noGrp="1"/>
          </p:cNvSpPr>
          <p:nvPr>
            <p:ph type="title"/>
          </p:nvPr>
        </p:nvSpPr>
        <p:spPr/>
        <p:txBody>
          <a:bodyPr>
            <a:normAutofit/>
          </a:bodyPr>
          <a:lstStyle/>
          <a:p>
            <a:r>
              <a:rPr lang="en-US" altLang="zh-CN" sz="4000" dirty="0" smtClean="0"/>
              <a:t>UDP Port Message</a:t>
            </a:r>
          </a:p>
        </p:txBody>
      </p:sp>
      <p:sp>
        <p:nvSpPr>
          <p:cNvPr id="4" name="灯片编号占位符 3"/>
          <p:cNvSpPr>
            <a:spLocks noGrp="1"/>
          </p:cNvSpPr>
          <p:nvPr>
            <p:ph type="sldNum" sz="quarter" idx="12"/>
          </p:nvPr>
        </p:nvSpPr>
        <p:spPr/>
        <p:txBody>
          <a:bodyPr/>
          <a:lstStyle/>
          <a:p>
            <a:fld id="{F1B0F023-6A2D-414D-9AD3-F80F1671EAC6}" type="slidenum">
              <a:rPr lang="en-US" altLang="zh-CN" smtClean="0"/>
              <a:pPr/>
              <a:t>11</a:t>
            </a:fld>
            <a:endParaRPr lang="en-US" altLang="zh-CN"/>
          </a:p>
        </p:txBody>
      </p:sp>
      <p:sp>
        <p:nvSpPr>
          <p:cNvPr id="6" name="椭圆 5"/>
          <p:cNvSpPr/>
          <p:nvPr/>
        </p:nvSpPr>
        <p:spPr>
          <a:xfrm>
            <a:off x="1219200" y="3276600"/>
            <a:ext cx="2209800" cy="6858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Rectangle 2"/>
          <p:cNvSpPr/>
          <p:nvPr/>
        </p:nvSpPr>
        <p:spPr>
          <a:xfrm>
            <a:off x="4648200" y="5254823"/>
            <a:ext cx="4114800" cy="307777"/>
          </a:xfrm>
          <a:prstGeom prst="rect">
            <a:avLst/>
          </a:prstGeom>
          <a:solidFill>
            <a:schemeClr val="bg1"/>
          </a:solidFill>
        </p:spPr>
        <p:txBody>
          <a:bodyPr wrap="square">
            <a:spAutoFit/>
          </a:bodyPr>
          <a:lstStyle/>
          <a:p>
            <a:r>
              <a:rPr lang="en-US" sz="1400" b="1" dirty="0" smtClean="0">
                <a:solidFill>
                  <a:srgbClr val="800000"/>
                </a:solidFill>
              </a:rPr>
              <a:t>Useful UDP Port Information Element</a:t>
            </a:r>
            <a:endParaRPr lang="en-US" sz="1400" b="1" dirty="0">
              <a:solidFill>
                <a:srgbClr val="800000"/>
              </a:solidFill>
            </a:endParaRPr>
          </a:p>
        </p:txBody>
      </p:sp>
      <p:sp>
        <p:nvSpPr>
          <p:cNvPr id="7" name="椭圆 5"/>
          <p:cNvSpPr/>
          <p:nvPr/>
        </p:nvSpPr>
        <p:spPr>
          <a:xfrm>
            <a:off x="5715000" y="4495800"/>
            <a:ext cx="2514600" cy="6858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cxnSp>
        <p:nvCxnSpPr>
          <p:cNvPr id="9" name="Straight Connector 8"/>
          <p:cNvCxnSpPr/>
          <p:nvPr/>
        </p:nvCxnSpPr>
        <p:spPr>
          <a:xfrm>
            <a:off x="4648200" y="5562600"/>
            <a:ext cx="327660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04800" y="1676400"/>
            <a:ext cx="6781800" cy="13716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7086600" y="1676400"/>
            <a:ext cx="914400" cy="13716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8001000" y="1676400"/>
            <a:ext cx="990600" cy="13716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Footer Placeholder 4"/>
          <p:cNvSpPr>
            <a:spLocks noGrp="1"/>
          </p:cNvSpPr>
          <p:nvPr>
            <p:ph type="ftr" sz="quarter" idx="11"/>
          </p:nvPr>
        </p:nvSpPr>
        <p:spPr/>
        <p:txBody>
          <a:bodyPr/>
          <a:lstStyle/>
          <a:p>
            <a:r>
              <a:rPr lang="en-US" smtClean="0"/>
              <a:t>IEEE ICDCS’16, Nara, Japan, June 27~30, 2016</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10" grpId="0" animBg="1"/>
      <p:bldP spid="10" grpId="1" animBg="1"/>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52800" y="4038600"/>
            <a:ext cx="2667000" cy="685800"/>
          </a:xfrm>
          <a:prstGeom prst="rect">
            <a:avLst/>
          </a:prstGeom>
          <a:solidFill>
            <a:schemeClr val="accent6">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22"/>
          <p:cNvSpPr/>
          <p:nvPr/>
        </p:nvSpPr>
        <p:spPr>
          <a:xfrm>
            <a:off x="3352800" y="2624666"/>
            <a:ext cx="2667000" cy="685800"/>
          </a:xfrm>
          <a:prstGeom prst="rect">
            <a:avLst/>
          </a:prstGeom>
          <a:solidFill>
            <a:schemeClr val="accent6">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07241851"/>
              </p:ext>
            </p:extLst>
          </p:nvPr>
        </p:nvGraphicFramePr>
        <p:xfrm>
          <a:off x="3352800" y="1888067"/>
          <a:ext cx="2667000" cy="4267200"/>
        </p:xfrm>
        <a:graphic>
          <a:graphicData uri="http://schemas.openxmlformats.org/drawingml/2006/table">
            <a:tbl>
              <a:tblPr firstRow="1" bandRow="1">
                <a:tableStyleId>{C083E6E3-FA7D-4D7B-A595-EF9225AFEA82}</a:tableStyleId>
              </a:tblPr>
              <a:tblGrid>
                <a:gridCol w="1219200"/>
                <a:gridCol w="1447800"/>
              </a:tblGrid>
              <a:tr h="711200">
                <a:tc>
                  <a:txBody>
                    <a:bodyPr/>
                    <a:lstStyle/>
                    <a:p>
                      <a:pPr algn="ctr"/>
                      <a:r>
                        <a:rPr lang="en-US" sz="2200" b="0" dirty="0" smtClean="0"/>
                        <a:t>137</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200" b="0" dirty="0" smtClean="0"/>
                        <a:t>1,</a:t>
                      </a:r>
                      <a:r>
                        <a:rPr lang="en-US" sz="2200" b="0" baseline="0" dirty="0" smtClean="0"/>
                        <a:t> 2, 3, </a:t>
                      </a:r>
                      <a:r>
                        <a:rPr lang="en-US" sz="2200" b="0" dirty="0" smtClean="0"/>
                        <a:t>5</a:t>
                      </a:r>
                      <a:endParaRPr lang="en-US" sz="2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1200">
                <a:tc>
                  <a:txBody>
                    <a:bodyPr/>
                    <a:lstStyle/>
                    <a:p>
                      <a:pPr algn="ctr"/>
                      <a:r>
                        <a:rPr lang="en-US" sz="2200" dirty="0" smtClean="0"/>
                        <a:t>2000</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2200" dirty="0" smtClean="0"/>
                        <a:t>1,</a:t>
                      </a:r>
                      <a:r>
                        <a:rPr lang="en-US" sz="2200" baseline="0" dirty="0" smtClean="0"/>
                        <a:t> 3</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11200">
                <a:tc>
                  <a:txBody>
                    <a:bodyPr/>
                    <a:lstStyle/>
                    <a:p>
                      <a:pPr algn="ctr"/>
                      <a:r>
                        <a:rPr lang="en-US" sz="2200" dirty="0" smtClean="0"/>
                        <a:t>2005</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200" dirty="0" smtClean="0"/>
                        <a:t>2</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1200">
                <a:tc>
                  <a:txBody>
                    <a:bodyPr/>
                    <a:lstStyle/>
                    <a:p>
                      <a:pPr algn="ctr"/>
                      <a:r>
                        <a:rPr lang="en-US" sz="2200" dirty="0" smtClean="0"/>
                        <a:t>3000</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2200" dirty="0" smtClean="0"/>
                        <a:t>1, 5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11200">
                <a:tc>
                  <a:txBody>
                    <a:bodyPr/>
                    <a:lstStyle/>
                    <a:p>
                      <a:pPr algn="ctr"/>
                      <a:r>
                        <a:rPr lang="en-US" sz="2200" dirty="0" smtClean="0"/>
                        <a:t>5543</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200" dirty="0" smtClean="0"/>
                        <a:t>8</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1200">
                <a:tc>
                  <a:txBody>
                    <a:bodyPr/>
                    <a:lstStyle/>
                    <a:p>
                      <a:pPr algn="ctr"/>
                      <a:r>
                        <a:rPr lang="en-US" sz="2200" dirty="0" smtClean="0"/>
                        <a:t>20210</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2200" dirty="0" smtClean="0"/>
                        <a:t>2, 8</a:t>
                      </a:r>
                      <a:endParaRPr lang="en-US" sz="2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normAutofit/>
          </a:bodyPr>
          <a:lstStyle/>
          <a:p>
            <a:r>
              <a:rPr lang="en-US" altLang="zh-CN" sz="4000" dirty="0" smtClean="0"/>
              <a:t>UDP </a:t>
            </a:r>
            <a:r>
              <a:rPr lang="en-US" altLang="zh-CN" sz="4000" dirty="0"/>
              <a:t>Port </a:t>
            </a:r>
            <a:r>
              <a:rPr lang="en-US" altLang="zh-CN" sz="4000" dirty="0" smtClean="0"/>
              <a:t>Table</a:t>
            </a:r>
            <a:endParaRPr lang="en-US" sz="4000" dirty="0"/>
          </a:p>
        </p:txBody>
      </p:sp>
      <p:sp>
        <p:nvSpPr>
          <p:cNvPr id="4" name="Slide Number Placeholder 3"/>
          <p:cNvSpPr>
            <a:spLocks noGrp="1"/>
          </p:cNvSpPr>
          <p:nvPr>
            <p:ph type="sldNum" sz="quarter" idx="12"/>
          </p:nvPr>
        </p:nvSpPr>
        <p:spPr/>
        <p:txBody>
          <a:bodyPr/>
          <a:lstStyle/>
          <a:p>
            <a:fld id="{F1B0F023-6A2D-414D-9AD3-F80F1671EAC6}" type="slidenum">
              <a:rPr lang="en-US" altLang="zh-CN" smtClean="0"/>
              <a:pPr/>
              <a:t>12</a:t>
            </a:fld>
            <a:endParaRPr lang="en-US" altLang="zh-CN"/>
          </a:p>
        </p:txBody>
      </p:sp>
      <p:sp>
        <p:nvSpPr>
          <p:cNvPr id="6" name="TextBox 5"/>
          <p:cNvSpPr txBox="1"/>
          <p:nvPr/>
        </p:nvSpPr>
        <p:spPr>
          <a:xfrm>
            <a:off x="3276600" y="1447800"/>
            <a:ext cx="2971800" cy="400110"/>
          </a:xfrm>
          <a:prstGeom prst="rect">
            <a:avLst/>
          </a:prstGeom>
          <a:noFill/>
        </p:spPr>
        <p:txBody>
          <a:bodyPr wrap="square" rtlCol="0">
            <a:spAutoFit/>
          </a:bodyPr>
          <a:lstStyle/>
          <a:p>
            <a:r>
              <a:rPr lang="en-US" sz="2000" b="1" dirty="0" smtClean="0">
                <a:solidFill>
                  <a:srgbClr val="FF0000"/>
                </a:solidFill>
              </a:rPr>
              <a:t>UDP Port    Client IDs</a:t>
            </a:r>
            <a:endParaRPr lang="en-US" sz="2000" b="1" dirty="0">
              <a:solidFill>
                <a:srgbClr val="FF0000"/>
              </a:solidFill>
            </a:endParaRPr>
          </a:p>
        </p:txBody>
      </p:sp>
      <p:sp>
        <p:nvSpPr>
          <p:cNvPr id="7" name="Rectangle 6"/>
          <p:cNvSpPr/>
          <p:nvPr/>
        </p:nvSpPr>
        <p:spPr>
          <a:xfrm>
            <a:off x="45142" y="2819400"/>
            <a:ext cx="2317058" cy="685800"/>
          </a:xfrm>
          <a:prstGeom prst="rect">
            <a:avLst/>
          </a:prstGeom>
          <a:solidFill>
            <a:srgbClr val="F8FFBD"/>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smtClean="0">
                <a:solidFill>
                  <a:schemeClr val="tx1"/>
                </a:solidFill>
              </a:rPr>
              <a:t>Broadcast frame</a:t>
            </a:r>
          </a:p>
          <a:p>
            <a:pPr algn="ctr"/>
            <a:r>
              <a:rPr lang="en-US" sz="2200" dirty="0" smtClean="0">
                <a:solidFill>
                  <a:schemeClr val="tx1"/>
                </a:solidFill>
              </a:rPr>
              <a:t>(UDP port: </a:t>
            </a:r>
            <a:r>
              <a:rPr lang="en-US" sz="2200" dirty="0" smtClean="0">
                <a:solidFill>
                  <a:srgbClr val="0000FF"/>
                </a:solidFill>
              </a:rPr>
              <a:t>2000</a:t>
            </a:r>
            <a:r>
              <a:rPr lang="en-US" sz="2200" dirty="0" smtClean="0">
                <a:solidFill>
                  <a:schemeClr val="tx1"/>
                </a:solidFill>
              </a:rPr>
              <a:t>)</a:t>
            </a:r>
            <a:endParaRPr lang="en-US" sz="2200" dirty="0">
              <a:solidFill>
                <a:schemeClr val="tx1"/>
              </a:solidFill>
            </a:endParaRPr>
          </a:p>
        </p:txBody>
      </p:sp>
      <p:sp>
        <p:nvSpPr>
          <p:cNvPr id="8" name="Right Arrow 7"/>
          <p:cNvSpPr/>
          <p:nvPr/>
        </p:nvSpPr>
        <p:spPr>
          <a:xfrm>
            <a:off x="2438400" y="3352800"/>
            <a:ext cx="838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6096000" y="3352800"/>
            <a:ext cx="54864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362200" y="2971800"/>
            <a:ext cx="1219200" cy="933589"/>
          </a:xfrm>
          <a:prstGeom prst="rect">
            <a:avLst/>
          </a:prstGeom>
          <a:noFill/>
        </p:spPr>
        <p:txBody>
          <a:bodyPr wrap="square" rtlCol="0">
            <a:spAutoFit/>
          </a:bodyPr>
          <a:lstStyle/>
          <a:p>
            <a:pPr>
              <a:lnSpc>
                <a:spcPct val="140000"/>
              </a:lnSpc>
            </a:pPr>
            <a:r>
              <a:rPr lang="en-US" sz="2000" dirty="0" smtClean="0">
                <a:solidFill>
                  <a:srgbClr val="FF0000"/>
                </a:solidFill>
              </a:rPr>
              <a:t>Table</a:t>
            </a:r>
          </a:p>
          <a:p>
            <a:pPr>
              <a:lnSpc>
                <a:spcPct val="140000"/>
              </a:lnSpc>
            </a:pPr>
            <a:r>
              <a:rPr lang="en-US" sz="2000" dirty="0" smtClean="0">
                <a:solidFill>
                  <a:srgbClr val="FF0000"/>
                </a:solidFill>
              </a:rPr>
              <a:t>lookup</a:t>
            </a:r>
            <a:endParaRPr lang="en-US" sz="2000"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53440808"/>
              </p:ext>
            </p:extLst>
          </p:nvPr>
        </p:nvGraphicFramePr>
        <p:xfrm>
          <a:off x="6705600" y="1905000"/>
          <a:ext cx="1447800" cy="4101253"/>
        </p:xfrm>
        <a:graphic>
          <a:graphicData uri="http://schemas.openxmlformats.org/drawingml/2006/table">
            <a:tbl>
              <a:tblPr firstRow="1" bandRow="1">
                <a:tableStyleId>{C083E6E3-FA7D-4D7B-A595-EF9225AFEA82}</a:tableStyleId>
              </a:tblPr>
              <a:tblGrid>
                <a:gridCol w="1447800"/>
              </a:tblGrid>
              <a:tr h="800100">
                <a:tc>
                  <a:txBody>
                    <a:bodyPr/>
                    <a:lstStyle/>
                    <a:p>
                      <a:pPr algn="l"/>
                      <a:r>
                        <a:rPr lang="en-US" sz="2200" b="0" dirty="0" smtClean="0">
                          <a:solidFill>
                            <a:schemeClr val="tx1"/>
                          </a:solidFill>
                        </a:rPr>
                        <a:t>Client 1: </a:t>
                      </a:r>
                      <a:endParaRPr lang="en-US" sz="22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0100">
                <a:tc>
                  <a:txBody>
                    <a:bodyPr/>
                    <a:lstStyle/>
                    <a:p>
                      <a:pPr algn="l"/>
                      <a:r>
                        <a:rPr lang="en-US" sz="2200" dirty="0" smtClean="0">
                          <a:solidFill>
                            <a:schemeClr val="tx1"/>
                          </a:solidFill>
                        </a:rPr>
                        <a:t>Client 2: </a:t>
                      </a:r>
                      <a:endParaRPr lang="en-US" sz="2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01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Client 3: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01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Client 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08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Client 8: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 name="Group 8"/>
          <p:cNvGrpSpPr/>
          <p:nvPr/>
        </p:nvGrpSpPr>
        <p:grpSpPr>
          <a:xfrm>
            <a:off x="7543800" y="1062021"/>
            <a:ext cx="1600200" cy="4655956"/>
            <a:chOff x="7543800" y="1062021"/>
            <a:chExt cx="1600200" cy="4655956"/>
          </a:xfrm>
        </p:grpSpPr>
        <p:sp>
          <p:nvSpPr>
            <p:cNvPr id="11" name="TextBox 10"/>
            <p:cNvSpPr txBox="1"/>
            <p:nvPr/>
          </p:nvSpPr>
          <p:spPr>
            <a:xfrm>
              <a:off x="7543800" y="1062021"/>
              <a:ext cx="1600200" cy="1015663"/>
            </a:xfrm>
            <a:prstGeom prst="rect">
              <a:avLst/>
            </a:prstGeom>
            <a:noFill/>
          </p:spPr>
          <p:txBody>
            <a:bodyPr wrap="square" rtlCol="0">
              <a:spAutoFit/>
            </a:bodyPr>
            <a:lstStyle/>
            <a:p>
              <a:pPr algn="ctr"/>
              <a:r>
                <a:rPr lang="en-US" sz="2000" b="1" dirty="0" smtClean="0"/>
                <a:t>has useful broadcast frames?</a:t>
              </a:r>
              <a:endParaRPr lang="en-US" sz="2000" b="1" dirty="0"/>
            </a:p>
          </p:txBody>
        </p:sp>
        <p:sp>
          <p:nvSpPr>
            <p:cNvPr id="3" name="TextBox 2"/>
            <p:cNvSpPr txBox="1"/>
            <p:nvPr/>
          </p:nvSpPr>
          <p:spPr>
            <a:xfrm>
              <a:off x="8001000" y="21336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0</a:t>
              </a:r>
              <a:endParaRPr lang="en-US" sz="2000" b="1" dirty="0">
                <a:solidFill>
                  <a:schemeClr val="tx1"/>
                </a:solidFill>
              </a:endParaRPr>
            </a:p>
          </p:txBody>
        </p:sp>
        <p:sp>
          <p:nvSpPr>
            <p:cNvPr id="14" name="TextBox 13"/>
            <p:cNvSpPr txBox="1"/>
            <p:nvPr/>
          </p:nvSpPr>
          <p:spPr>
            <a:xfrm>
              <a:off x="8001000" y="28956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0</a:t>
              </a:r>
              <a:endParaRPr lang="en-US" sz="2000" b="1" dirty="0">
                <a:solidFill>
                  <a:schemeClr val="tx1"/>
                </a:solidFill>
              </a:endParaRPr>
            </a:p>
          </p:txBody>
        </p:sp>
        <p:sp>
          <p:nvSpPr>
            <p:cNvPr id="15" name="TextBox 14"/>
            <p:cNvSpPr txBox="1"/>
            <p:nvPr/>
          </p:nvSpPr>
          <p:spPr>
            <a:xfrm>
              <a:off x="8001000" y="37338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0</a:t>
              </a:r>
              <a:endParaRPr lang="en-US" sz="2000" b="1" dirty="0">
                <a:solidFill>
                  <a:schemeClr val="tx1"/>
                </a:solidFill>
              </a:endParaRPr>
            </a:p>
          </p:txBody>
        </p:sp>
        <p:sp>
          <p:nvSpPr>
            <p:cNvPr id="16" name="TextBox 15"/>
            <p:cNvSpPr txBox="1"/>
            <p:nvPr/>
          </p:nvSpPr>
          <p:spPr>
            <a:xfrm>
              <a:off x="8001000" y="54102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0</a:t>
              </a:r>
              <a:endParaRPr lang="en-US" sz="2000" b="1" dirty="0">
                <a:solidFill>
                  <a:schemeClr val="tx1"/>
                </a:solidFill>
              </a:endParaRPr>
            </a:p>
          </p:txBody>
        </p:sp>
        <p:sp>
          <p:nvSpPr>
            <p:cNvPr id="17" name="TextBox 16"/>
            <p:cNvSpPr txBox="1"/>
            <p:nvPr/>
          </p:nvSpPr>
          <p:spPr>
            <a:xfrm>
              <a:off x="8001000" y="46482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0</a:t>
              </a:r>
              <a:endParaRPr lang="en-US" sz="2000" b="1" dirty="0">
                <a:solidFill>
                  <a:schemeClr val="tx1"/>
                </a:solidFill>
              </a:endParaRPr>
            </a:p>
          </p:txBody>
        </p:sp>
      </p:grpSp>
      <p:sp>
        <p:nvSpPr>
          <p:cNvPr id="18" name="TextBox 17"/>
          <p:cNvSpPr txBox="1"/>
          <p:nvPr/>
        </p:nvSpPr>
        <p:spPr>
          <a:xfrm>
            <a:off x="8001000" y="21336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1</a:t>
            </a:r>
            <a:endParaRPr lang="en-US" sz="2000" b="1" dirty="0">
              <a:solidFill>
                <a:schemeClr val="tx1"/>
              </a:solidFill>
            </a:endParaRPr>
          </a:p>
        </p:txBody>
      </p:sp>
      <p:sp>
        <p:nvSpPr>
          <p:cNvPr id="19" name="TextBox 18"/>
          <p:cNvSpPr txBox="1"/>
          <p:nvPr/>
        </p:nvSpPr>
        <p:spPr>
          <a:xfrm>
            <a:off x="8001000" y="37338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1</a:t>
            </a:r>
            <a:endParaRPr lang="en-US" sz="2000" b="1" dirty="0">
              <a:solidFill>
                <a:schemeClr val="tx1"/>
              </a:solidFill>
            </a:endParaRPr>
          </a:p>
        </p:txBody>
      </p:sp>
      <p:sp>
        <p:nvSpPr>
          <p:cNvPr id="20" name="Rectangle 19"/>
          <p:cNvSpPr/>
          <p:nvPr/>
        </p:nvSpPr>
        <p:spPr>
          <a:xfrm>
            <a:off x="45142" y="3581400"/>
            <a:ext cx="2317058" cy="685800"/>
          </a:xfrm>
          <a:prstGeom prst="rect">
            <a:avLst/>
          </a:prstGeom>
          <a:solidFill>
            <a:srgbClr val="F8FFBD"/>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smtClean="0">
                <a:solidFill>
                  <a:schemeClr val="tx1"/>
                </a:solidFill>
              </a:rPr>
              <a:t>Broadcast frame</a:t>
            </a:r>
          </a:p>
          <a:p>
            <a:pPr algn="ctr"/>
            <a:r>
              <a:rPr lang="en-US" sz="2200" dirty="0" smtClean="0">
                <a:solidFill>
                  <a:schemeClr val="tx1"/>
                </a:solidFill>
              </a:rPr>
              <a:t>(UDP port: </a:t>
            </a:r>
            <a:r>
              <a:rPr lang="en-US" sz="2200" dirty="0" smtClean="0">
                <a:solidFill>
                  <a:srgbClr val="0000FF"/>
                </a:solidFill>
              </a:rPr>
              <a:t>3000</a:t>
            </a:r>
            <a:r>
              <a:rPr lang="en-US" sz="2200" dirty="0" smtClean="0">
                <a:solidFill>
                  <a:schemeClr val="tx1"/>
                </a:solidFill>
              </a:rPr>
              <a:t>)</a:t>
            </a:r>
            <a:endParaRPr lang="en-US" sz="2200" dirty="0">
              <a:solidFill>
                <a:schemeClr val="tx1"/>
              </a:solidFill>
            </a:endParaRPr>
          </a:p>
        </p:txBody>
      </p:sp>
      <p:sp>
        <p:nvSpPr>
          <p:cNvPr id="21" name="TextBox 20"/>
          <p:cNvSpPr txBox="1"/>
          <p:nvPr/>
        </p:nvSpPr>
        <p:spPr>
          <a:xfrm>
            <a:off x="228600" y="1524000"/>
            <a:ext cx="1828800" cy="400110"/>
          </a:xfrm>
          <a:prstGeom prst="rect">
            <a:avLst/>
          </a:prstGeom>
          <a:noFill/>
        </p:spPr>
        <p:txBody>
          <a:bodyPr wrap="square" rtlCol="0">
            <a:spAutoFit/>
          </a:bodyPr>
          <a:lstStyle/>
          <a:p>
            <a:r>
              <a:rPr lang="en-US" sz="2000" b="1" dirty="0" smtClean="0"/>
              <a:t>buffer at AP</a:t>
            </a:r>
            <a:endParaRPr lang="en-US" sz="2000" b="1" dirty="0"/>
          </a:p>
        </p:txBody>
      </p:sp>
      <p:sp>
        <p:nvSpPr>
          <p:cNvPr id="22" name="TextBox 21"/>
          <p:cNvSpPr txBox="1"/>
          <p:nvPr/>
        </p:nvSpPr>
        <p:spPr>
          <a:xfrm>
            <a:off x="8001000" y="4648200"/>
            <a:ext cx="457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a:r>
              <a:rPr lang="en-US" sz="2000" b="1" dirty="0" smtClean="0">
                <a:solidFill>
                  <a:schemeClr val="tx1"/>
                </a:solidFill>
              </a:rPr>
              <a:t>1</a:t>
            </a:r>
            <a:endParaRPr lang="en-US" sz="2000" b="1" dirty="0">
              <a:solidFill>
                <a:schemeClr val="tx1"/>
              </a:solidFill>
            </a:endParaRPr>
          </a:p>
        </p:txBody>
      </p:sp>
      <p:sp>
        <p:nvSpPr>
          <p:cNvPr id="25" name="Footer Placeholder 24"/>
          <p:cNvSpPr>
            <a:spLocks noGrp="1"/>
          </p:cNvSpPr>
          <p:nvPr>
            <p:ph type="ftr" sz="quarter" idx="11"/>
          </p:nvPr>
        </p:nvSpPr>
        <p:spPr/>
        <p:txBody>
          <a:bodyPr/>
          <a:lstStyle/>
          <a:p>
            <a:r>
              <a:rPr lang="en-US" smtClean="0"/>
              <a:t>IEEE ICDCS’16, Nara, Japan, June 27~30, 2016</a:t>
            </a:r>
            <a:endParaRPr lang="en-US" altLang="zh-CN" dirty="0"/>
          </a:p>
        </p:txBody>
      </p:sp>
    </p:spTree>
    <p:extLst>
      <p:ext uri="{BB962C8B-B14F-4D97-AF65-F5344CB8AC3E}">
        <p14:creationId xmlns:p14="http://schemas.microsoft.com/office/powerpoint/2010/main" val="26647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7" grpId="0" animBg="1"/>
      <p:bldP spid="8" grpId="0" animBg="1"/>
      <p:bldP spid="10" grpId="0" animBg="1"/>
      <p:bldP spid="12" grpId="0"/>
      <p:bldP spid="18" grpId="0" animBg="1"/>
      <p:bldP spid="19" grpId="0" animBg="1"/>
      <p:bldP spid="20" grpId="0" animBg="1"/>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t>Questions (2/2)</a:t>
            </a:r>
            <a:endParaRPr lang="en-US" sz="4000" dirty="0"/>
          </a:p>
        </p:txBody>
      </p:sp>
      <p:sp>
        <p:nvSpPr>
          <p:cNvPr id="3" name="Content Placeholder 2"/>
          <p:cNvSpPr>
            <a:spLocks noGrp="1"/>
          </p:cNvSpPr>
          <p:nvPr>
            <p:ph idx="1"/>
          </p:nvPr>
        </p:nvSpPr>
        <p:spPr>
          <a:xfrm>
            <a:off x="1066800" y="1524000"/>
            <a:ext cx="8077200" cy="4525963"/>
          </a:xfrm>
        </p:spPr>
        <p:txBody>
          <a:bodyPr>
            <a:normAutofit/>
          </a:bodyPr>
          <a:lstStyle/>
          <a:p>
            <a:r>
              <a:rPr lang="en-US" sz="2800" dirty="0" smtClean="0">
                <a:solidFill>
                  <a:srgbClr val="FF0000"/>
                </a:solidFill>
              </a:rPr>
              <a:t>How to hide the presence of useless broadcast frames?</a:t>
            </a:r>
          </a:p>
          <a:p>
            <a:pPr lvl="1"/>
            <a:r>
              <a:rPr lang="en-US" sz="2400" dirty="0" smtClean="0"/>
              <a:t>An AP cannot simply drop a useless broadcast frame for one client as it may be useful to another client.</a:t>
            </a:r>
          </a:p>
          <a:p>
            <a:pPr lvl="1"/>
            <a:r>
              <a:rPr lang="en-US" sz="2400" dirty="0" smtClean="0"/>
              <a:t>One bit is not enough to tell which clients have useful broadcast frames to receive.</a:t>
            </a:r>
            <a:endParaRPr lang="en-US" sz="2400" dirty="0"/>
          </a:p>
        </p:txBody>
      </p:sp>
      <p:sp>
        <p:nvSpPr>
          <p:cNvPr id="4" name="Slide Number Placeholder 3"/>
          <p:cNvSpPr>
            <a:spLocks noGrp="1"/>
          </p:cNvSpPr>
          <p:nvPr>
            <p:ph type="sldNum" sz="quarter" idx="12"/>
          </p:nvPr>
        </p:nvSpPr>
        <p:spPr/>
        <p:txBody>
          <a:bodyPr/>
          <a:lstStyle/>
          <a:p>
            <a:fld id="{F1B0F023-6A2D-414D-9AD3-F80F1671EAC6}" type="slidenum">
              <a:rPr lang="en-US" altLang="zh-CN" smtClean="0"/>
              <a:pPr/>
              <a:t>13</a:t>
            </a:fld>
            <a:endParaRPr lang="en-US" altLang="zh-CN"/>
          </a:p>
        </p:txBody>
      </p:sp>
      <p:sp>
        <p:nvSpPr>
          <p:cNvPr id="6" name="TextBox 5"/>
          <p:cNvSpPr txBox="1">
            <a:spLocks noChangeArrowheads="1"/>
          </p:cNvSpPr>
          <p:nvPr/>
        </p:nvSpPr>
        <p:spPr bwMode="auto">
          <a:xfrm>
            <a:off x="1447800" y="4655403"/>
            <a:ext cx="7620000" cy="830997"/>
          </a:xfrm>
          <a:prstGeom prst="rect">
            <a:avLst/>
          </a:prstGeom>
          <a:solidFill>
            <a:srgbClr val="F8FFBD"/>
          </a:solidFill>
          <a:ln w="9525">
            <a:solidFill>
              <a:schemeClr val="bg1"/>
            </a:solidFill>
            <a:miter lim="800000"/>
            <a:headEnd/>
            <a:tailEnd/>
          </a:ln>
          <a:effectLst>
            <a:outerShdw blurRad="40000" dist="20000" dir="5400000" rotWithShape="0">
              <a:srgbClr val="808080">
                <a:alpha val="37999"/>
              </a:srgbClr>
            </a:outerShdw>
          </a:effec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dirty="0" smtClean="0">
                <a:solidFill>
                  <a:srgbClr val="002060"/>
                </a:solidFill>
                <a:latin typeface="Calibri" panose="020F0502020204030204" pitchFamily="34" charset="0"/>
              </a:rPr>
              <a:t>The AP extends the broadcast traffic indication to offer</a:t>
            </a:r>
            <a:r>
              <a:rPr lang="en-US" dirty="0" smtClean="0">
                <a:solidFill>
                  <a:srgbClr val="FF0000"/>
                </a:solidFill>
                <a:latin typeface="Calibri" panose="020F0502020204030204" pitchFamily="34" charset="0"/>
              </a:rPr>
              <a:t> </a:t>
            </a:r>
            <a:r>
              <a:rPr lang="en-US" dirty="0" smtClean="0">
                <a:solidFill>
                  <a:srgbClr val="0000FF"/>
                </a:solidFill>
                <a:latin typeface="Calibri" panose="020F0502020204030204" pitchFamily="34" charset="0"/>
              </a:rPr>
              <a:t>one bit for each client </a:t>
            </a:r>
            <a:r>
              <a:rPr lang="en-US" dirty="0" smtClean="0">
                <a:solidFill>
                  <a:srgbClr val="002060"/>
                </a:solidFill>
                <a:latin typeface="Calibri" panose="020F0502020204030204" pitchFamily="34" charset="0"/>
              </a:rPr>
              <a:t>(</a:t>
            </a:r>
            <a:r>
              <a:rPr lang="en-US" b="1" dirty="0" smtClean="0">
                <a:solidFill>
                  <a:srgbClr val="002060"/>
                </a:solidFill>
                <a:latin typeface="Calibri" panose="020F0502020204030204" pitchFamily="34" charset="0"/>
              </a:rPr>
              <a:t>Broadcast Traffic Indication Map</a:t>
            </a:r>
            <a:r>
              <a:rPr lang="en-US" dirty="0" smtClean="0">
                <a:solidFill>
                  <a:srgbClr val="002060"/>
                </a:solidFill>
                <a:latin typeface="Calibri" panose="020F0502020204030204" pitchFamily="34" charset="0"/>
              </a:rPr>
              <a:t>).</a:t>
            </a:r>
            <a:endParaRPr lang="en-US" dirty="0">
              <a:solidFill>
                <a:srgbClr val="002060"/>
              </a:solidFill>
              <a:latin typeface="Calibri" panose="020F0502020204030204" pitchFamily="34" charset="0"/>
            </a:endParaRPr>
          </a:p>
        </p:txBody>
      </p:sp>
      <p:pic>
        <p:nvPicPr>
          <p:cNvPr id="7" name="Picture 6" descr="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400175" cy="1600200"/>
          </a:xfrm>
          <a:prstGeom prst="rect">
            <a:avLst/>
          </a:prstGeom>
        </p:spPr>
      </p:pic>
      <p:pic>
        <p:nvPicPr>
          <p:cNvPr id="8" name="Picture 7" descr="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91000"/>
            <a:ext cx="1348238" cy="1567326"/>
          </a:xfrm>
          <a:prstGeom prst="rect">
            <a:avLst/>
          </a:prstGeom>
        </p:spPr>
      </p:pic>
      <p:sp>
        <p:nvSpPr>
          <p:cNvPr id="5" name="Footer Placeholder 4"/>
          <p:cNvSpPr>
            <a:spLocks noGrp="1"/>
          </p:cNvSpPr>
          <p:nvPr>
            <p:ph type="ftr" sz="quarter" idx="11"/>
          </p:nvPr>
        </p:nvSpPr>
        <p:spPr/>
        <p:txBody>
          <a:bodyPr/>
          <a:lstStyle/>
          <a:p>
            <a:r>
              <a:rPr lang="en-US" smtClean="0"/>
              <a:t>IEEE ICDCS’16, Nara, Japan, June 27~30, 2016</a:t>
            </a:r>
            <a:endParaRPr lang="en-US" altLang="zh-CN" dirty="0"/>
          </a:p>
        </p:txBody>
      </p:sp>
    </p:spTree>
    <p:extLst>
      <p:ext uri="{BB962C8B-B14F-4D97-AF65-F5344CB8AC3E}">
        <p14:creationId xmlns:p14="http://schemas.microsoft.com/office/powerpoint/2010/main" val="18942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5838909"/>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14</a:t>
            </a:fld>
            <a:endParaRPr lang="en-US" altLang="zh-CN"/>
          </a:p>
        </p:txBody>
      </p:sp>
      <p:pic>
        <p:nvPicPr>
          <p:cNvPr id="6" name="Picture 5" descr="1.jpeg"/>
          <p:cNvPicPr>
            <a:picLocks noChangeAspect="1"/>
          </p:cNvPicPr>
          <p:nvPr/>
        </p:nvPicPr>
        <p:blipFill rotWithShape="1">
          <a:blip r:embed="rId2">
            <a:extLst>
              <a:ext uri="{28A0092B-C50C-407E-A947-70E740481C1C}">
                <a14:useLocalDpi xmlns:a14="http://schemas.microsoft.com/office/drawing/2010/main" val="0"/>
              </a:ext>
            </a:extLst>
          </a:blip>
          <a:srcRect r="19450"/>
          <a:stretch/>
        </p:blipFill>
        <p:spPr>
          <a:xfrm>
            <a:off x="2575600" y="300356"/>
            <a:ext cx="682667" cy="847502"/>
          </a:xfrm>
          <a:prstGeom prst="rect">
            <a:avLst/>
          </a:prstGeom>
        </p:spPr>
      </p:pic>
      <p:pic>
        <p:nvPicPr>
          <p:cNvPr id="7" name="Picture 6" descr="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8" y="233458"/>
            <a:ext cx="914400" cy="914400"/>
          </a:xfrm>
          <a:prstGeom prst="rect">
            <a:avLst/>
          </a:prstGeom>
        </p:spPr>
      </p:pic>
      <p:cxnSp>
        <p:nvCxnSpPr>
          <p:cNvPr id="8" name="Straight Connector 7"/>
          <p:cNvCxnSpPr/>
          <p:nvPr/>
        </p:nvCxnSpPr>
        <p:spPr>
          <a:xfrm>
            <a:off x="2971797" y="1147858"/>
            <a:ext cx="0" cy="53450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72198" y="1147858"/>
            <a:ext cx="0" cy="53450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57200" y="1066800"/>
            <a:ext cx="2514598" cy="584775"/>
            <a:chOff x="152402" y="1181514"/>
            <a:chExt cx="2514598" cy="584775"/>
          </a:xfrm>
        </p:grpSpPr>
        <p:sp>
          <p:nvSpPr>
            <p:cNvPr id="12" name="Right Arrow Callout 11"/>
            <p:cNvSpPr/>
            <p:nvPr/>
          </p:nvSpPr>
          <p:spPr>
            <a:xfrm>
              <a:off x="198119" y="1181514"/>
              <a:ext cx="2468881" cy="533400"/>
            </a:xfrm>
            <a:prstGeom prst="rightArrowCallout">
              <a:avLst>
                <a:gd name="adj1" fmla="val 25000"/>
                <a:gd name="adj2" fmla="val 25000"/>
                <a:gd name="adj3" fmla="val 25000"/>
                <a:gd name="adj4" fmla="val 86310"/>
              </a:avLst>
            </a:prstGeom>
            <a:ln>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152402" y="1181514"/>
              <a:ext cx="2164120" cy="584775"/>
            </a:xfrm>
            <a:prstGeom prst="rect">
              <a:avLst/>
            </a:prstGeom>
            <a:noFill/>
          </p:spPr>
          <p:txBody>
            <a:bodyPr wrap="square" rtlCol="0">
              <a:spAutoFit/>
            </a:bodyPr>
            <a:lstStyle/>
            <a:p>
              <a:pPr algn="r"/>
              <a:r>
                <a:rPr lang="en-US" sz="1600" dirty="0"/>
                <a:t>s</a:t>
              </a:r>
              <a:r>
                <a:rPr lang="en-US" sz="1600" dirty="0" smtClean="0"/>
                <a:t>martphone wants to enter suspend mode</a:t>
              </a:r>
              <a:endParaRPr lang="en-US" sz="1600" dirty="0"/>
            </a:p>
          </p:txBody>
        </p:sp>
      </p:grpSp>
      <p:grpSp>
        <p:nvGrpSpPr>
          <p:cNvPr id="104" name="Group 103"/>
          <p:cNvGrpSpPr/>
          <p:nvPr/>
        </p:nvGrpSpPr>
        <p:grpSpPr>
          <a:xfrm>
            <a:off x="-326136" y="2495490"/>
            <a:ext cx="3288790" cy="400110"/>
            <a:chOff x="-326136" y="2495490"/>
            <a:chExt cx="3288790" cy="400110"/>
          </a:xfrm>
        </p:grpSpPr>
        <p:grpSp>
          <p:nvGrpSpPr>
            <p:cNvPr id="36" name="Group 35"/>
            <p:cNvGrpSpPr/>
            <p:nvPr/>
          </p:nvGrpSpPr>
          <p:grpSpPr>
            <a:xfrm>
              <a:off x="2566457" y="2608541"/>
              <a:ext cx="396197" cy="210312"/>
              <a:chOff x="2270802" y="2209800"/>
              <a:chExt cx="396197" cy="210312"/>
            </a:xfrm>
          </p:grpSpPr>
          <p:cxnSp>
            <p:nvCxnSpPr>
              <p:cNvPr id="37" name="Straight Connector 36"/>
              <p:cNvCxnSpPr/>
              <p:nvPr/>
            </p:nvCxnSpPr>
            <p:spPr>
              <a:xfrm>
                <a:off x="2270802" y="2209800"/>
                <a:ext cx="39619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270802" y="2209800"/>
                <a:ext cx="0" cy="2103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270802" y="2404872"/>
                <a:ext cx="3961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326136" y="2495490"/>
              <a:ext cx="2968709" cy="400110"/>
            </a:xfrm>
            <a:prstGeom prst="rect">
              <a:avLst/>
            </a:prstGeom>
            <a:noFill/>
          </p:spPr>
          <p:txBody>
            <a:bodyPr wrap="square" rtlCol="0">
              <a:spAutoFit/>
            </a:bodyPr>
            <a:lstStyle/>
            <a:p>
              <a:pPr algn="r"/>
              <a:r>
                <a:rPr lang="en-US" sz="2000" b="1" dirty="0" smtClean="0">
                  <a:solidFill>
                    <a:srgbClr val="FF0000"/>
                  </a:solidFill>
                  <a:latin typeface="Wingdings 2" charset="2"/>
                  <a:ea typeface="Wingdings 2" charset="2"/>
                  <a:cs typeface="Wingdings 2" charset="2"/>
                </a:rPr>
                <a:t>n</a:t>
              </a:r>
              <a:r>
                <a:rPr lang="en-US" sz="400" b="1" dirty="0">
                  <a:solidFill>
                    <a:srgbClr val="FF0000"/>
                  </a:solidFill>
                  <a:latin typeface="Wingdings 2" charset="2"/>
                  <a:ea typeface="Wingdings 2" charset="2"/>
                  <a:cs typeface="Wingdings 2" charset="2"/>
                </a:rPr>
                <a:t> </a:t>
              </a:r>
              <a:r>
                <a:rPr lang="en-US" sz="1600" dirty="0" smtClean="0"/>
                <a:t>enter suspend mode</a:t>
              </a:r>
              <a:endParaRPr lang="en-US" sz="1600" dirty="0"/>
            </a:p>
          </p:txBody>
        </p:sp>
      </p:grpSp>
      <p:grpSp>
        <p:nvGrpSpPr>
          <p:cNvPr id="103" name="Group 102"/>
          <p:cNvGrpSpPr/>
          <p:nvPr/>
        </p:nvGrpSpPr>
        <p:grpSpPr>
          <a:xfrm>
            <a:off x="-316949" y="1659743"/>
            <a:ext cx="3282671" cy="400110"/>
            <a:chOff x="-316949" y="1659743"/>
            <a:chExt cx="3282671" cy="400110"/>
          </a:xfrm>
        </p:grpSpPr>
        <p:sp>
          <p:nvSpPr>
            <p:cNvPr id="35" name="TextBox 34"/>
            <p:cNvSpPr txBox="1"/>
            <p:nvPr/>
          </p:nvSpPr>
          <p:spPr>
            <a:xfrm>
              <a:off x="-316949" y="1659743"/>
              <a:ext cx="2968709" cy="400110"/>
            </a:xfrm>
            <a:prstGeom prst="rect">
              <a:avLst/>
            </a:prstGeom>
            <a:noFill/>
          </p:spPr>
          <p:txBody>
            <a:bodyPr wrap="square" rtlCol="0">
              <a:spAutoFit/>
            </a:bodyPr>
            <a:lstStyle/>
            <a:p>
              <a:pPr algn="r"/>
              <a:r>
                <a:rPr lang="en-US" sz="2000" b="1" dirty="0" smtClean="0">
                  <a:solidFill>
                    <a:srgbClr val="FF0000"/>
                  </a:solidFill>
                  <a:latin typeface="Wingdings 2" charset="2"/>
                  <a:ea typeface="Wingdings 2" charset="2"/>
                  <a:cs typeface="Wingdings 2" charset="2"/>
                </a:rPr>
                <a:t>j</a:t>
              </a:r>
              <a:r>
                <a:rPr lang="en-US" sz="400" b="1" dirty="0">
                  <a:solidFill>
                    <a:srgbClr val="FF0000"/>
                  </a:solidFill>
                  <a:latin typeface="Wingdings 2" charset="2"/>
                  <a:ea typeface="Wingdings 2" charset="2"/>
                  <a:cs typeface="Wingdings 2" charset="2"/>
                </a:rPr>
                <a:t> </a:t>
              </a:r>
              <a:r>
                <a:rPr lang="en-US" sz="1600" dirty="0" smtClean="0"/>
                <a:t>collect useful UDP ports</a:t>
              </a:r>
              <a:endParaRPr lang="en-US" sz="1600" dirty="0"/>
            </a:p>
          </p:txBody>
        </p:sp>
        <p:grpSp>
          <p:nvGrpSpPr>
            <p:cNvPr id="50" name="Group 49"/>
            <p:cNvGrpSpPr/>
            <p:nvPr/>
          </p:nvGrpSpPr>
          <p:grpSpPr>
            <a:xfrm>
              <a:off x="2569525" y="1778895"/>
              <a:ext cx="396197" cy="210312"/>
              <a:chOff x="2270802" y="2209800"/>
              <a:chExt cx="396197" cy="210312"/>
            </a:xfrm>
          </p:grpSpPr>
          <p:cxnSp>
            <p:nvCxnSpPr>
              <p:cNvPr id="51" name="Straight Connector 50"/>
              <p:cNvCxnSpPr/>
              <p:nvPr/>
            </p:nvCxnSpPr>
            <p:spPr>
              <a:xfrm>
                <a:off x="2270802" y="2209800"/>
                <a:ext cx="39619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270802" y="2209800"/>
                <a:ext cx="0" cy="2103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270802" y="2404872"/>
                <a:ext cx="3961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grpSp>
        <p:nvGrpSpPr>
          <p:cNvPr id="106" name="Group 105"/>
          <p:cNvGrpSpPr/>
          <p:nvPr/>
        </p:nvGrpSpPr>
        <p:grpSpPr>
          <a:xfrm>
            <a:off x="2971840" y="1809690"/>
            <a:ext cx="3182070" cy="400110"/>
            <a:chOff x="2971840" y="1809690"/>
            <a:chExt cx="3182070" cy="400110"/>
          </a:xfrm>
        </p:grpSpPr>
        <p:cxnSp>
          <p:nvCxnSpPr>
            <p:cNvPr id="42" name="Straight Arrow Connector 41"/>
            <p:cNvCxnSpPr/>
            <p:nvPr/>
          </p:nvCxnSpPr>
          <p:spPr>
            <a:xfrm>
              <a:off x="2971840" y="2161257"/>
              <a:ext cx="318207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127289" y="1809690"/>
              <a:ext cx="2968709" cy="400110"/>
            </a:xfrm>
            <a:prstGeom prst="rect">
              <a:avLst/>
            </a:prstGeom>
            <a:noFill/>
          </p:spPr>
          <p:txBody>
            <a:bodyPr wrap="square" rtlCol="0">
              <a:spAutoFit/>
            </a:bodyPr>
            <a:lstStyle/>
            <a:p>
              <a:pPr algn="ctr"/>
              <a:r>
                <a:rPr lang="en-US" sz="2000" b="1" dirty="0" smtClean="0">
                  <a:solidFill>
                    <a:srgbClr val="FF0000"/>
                  </a:solidFill>
                  <a:latin typeface="Wingdings 2" charset="2"/>
                  <a:ea typeface="Wingdings 2" charset="2"/>
                  <a:cs typeface="Wingdings 2" charset="2"/>
                </a:rPr>
                <a:t>k</a:t>
              </a:r>
              <a:r>
                <a:rPr lang="en-US" sz="400" b="1" dirty="0">
                  <a:solidFill>
                    <a:srgbClr val="FF0000"/>
                  </a:solidFill>
                  <a:latin typeface="Wingdings 2" charset="2"/>
                  <a:ea typeface="Wingdings 2" charset="2"/>
                  <a:cs typeface="Wingdings 2" charset="2"/>
                </a:rPr>
                <a:t> </a:t>
              </a:r>
              <a:r>
                <a:rPr lang="en-US" sz="1600" dirty="0" smtClean="0"/>
                <a:t>UDP </a:t>
              </a:r>
              <a:r>
                <a:rPr lang="en-US" sz="1600" dirty="0"/>
                <a:t>P</a:t>
              </a:r>
              <a:r>
                <a:rPr lang="en-US" sz="1600" dirty="0" smtClean="0"/>
                <a:t>ort Message</a:t>
              </a:r>
              <a:endParaRPr lang="en-US" sz="1600" dirty="0"/>
            </a:p>
          </p:txBody>
        </p:sp>
      </p:grpSp>
      <p:grpSp>
        <p:nvGrpSpPr>
          <p:cNvPr id="105" name="Group 104"/>
          <p:cNvGrpSpPr/>
          <p:nvPr/>
        </p:nvGrpSpPr>
        <p:grpSpPr>
          <a:xfrm>
            <a:off x="2971840" y="2216121"/>
            <a:ext cx="3182070" cy="400110"/>
            <a:chOff x="2971840" y="2216121"/>
            <a:chExt cx="3182070" cy="400110"/>
          </a:xfrm>
        </p:grpSpPr>
        <p:cxnSp>
          <p:nvCxnSpPr>
            <p:cNvPr id="43" name="Straight Arrow Connector 42"/>
            <p:cNvCxnSpPr/>
            <p:nvPr/>
          </p:nvCxnSpPr>
          <p:spPr>
            <a:xfrm flipH="1">
              <a:off x="2971840" y="2542257"/>
              <a:ext cx="318207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136433" y="2216121"/>
              <a:ext cx="2968709" cy="400110"/>
            </a:xfrm>
            <a:prstGeom prst="rect">
              <a:avLst/>
            </a:prstGeom>
            <a:noFill/>
          </p:spPr>
          <p:txBody>
            <a:bodyPr wrap="square" rtlCol="0">
              <a:spAutoFit/>
            </a:bodyPr>
            <a:lstStyle/>
            <a:p>
              <a:pPr algn="ctr"/>
              <a:r>
                <a:rPr lang="en-US" sz="2000" b="1" dirty="0" smtClean="0">
                  <a:solidFill>
                    <a:srgbClr val="FF0000"/>
                  </a:solidFill>
                  <a:latin typeface="Wingdings 2" charset="2"/>
                  <a:ea typeface="Wingdings 2" charset="2"/>
                  <a:cs typeface="Wingdings 2" charset="2"/>
                </a:rPr>
                <a:t>l</a:t>
              </a:r>
              <a:r>
                <a:rPr lang="en-US" sz="400" b="1" dirty="0">
                  <a:solidFill>
                    <a:srgbClr val="FF0000"/>
                  </a:solidFill>
                  <a:latin typeface="Wingdings 2" charset="2"/>
                  <a:ea typeface="Wingdings 2" charset="2"/>
                  <a:cs typeface="Wingdings 2" charset="2"/>
                </a:rPr>
                <a:t> </a:t>
              </a:r>
              <a:r>
                <a:rPr lang="en-US" sz="1600" dirty="0" smtClean="0"/>
                <a:t>ACK frame</a:t>
              </a:r>
              <a:endParaRPr lang="en-US" sz="1600" dirty="0"/>
            </a:p>
          </p:txBody>
        </p:sp>
      </p:grpSp>
      <p:grpSp>
        <p:nvGrpSpPr>
          <p:cNvPr id="70" name="Group 69"/>
          <p:cNvGrpSpPr/>
          <p:nvPr/>
        </p:nvGrpSpPr>
        <p:grpSpPr>
          <a:xfrm>
            <a:off x="6184390" y="2495490"/>
            <a:ext cx="2865120" cy="400110"/>
            <a:chOff x="6184390" y="2304861"/>
            <a:chExt cx="2865120" cy="400110"/>
          </a:xfrm>
        </p:grpSpPr>
        <p:grpSp>
          <p:nvGrpSpPr>
            <p:cNvPr id="56" name="Group 55"/>
            <p:cNvGrpSpPr/>
            <p:nvPr/>
          </p:nvGrpSpPr>
          <p:grpSpPr>
            <a:xfrm flipH="1">
              <a:off x="6184390" y="2458075"/>
              <a:ext cx="396197" cy="195072"/>
              <a:chOff x="2270802" y="2209800"/>
              <a:chExt cx="396197" cy="195072"/>
            </a:xfrm>
          </p:grpSpPr>
          <p:cxnSp>
            <p:nvCxnSpPr>
              <p:cNvPr id="57" name="Straight Connector 56"/>
              <p:cNvCxnSpPr/>
              <p:nvPr/>
            </p:nvCxnSpPr>
            <p:spPr>
              <a:xfrm>
                <a:off x="2270802" y="2209800"/>
                <a:ext cx="39619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270802" y="2209800"/>
                <a:ext cx="0" cy="1920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270802" y="2404872"/>
                <a:ext cx="3961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60" name="TextBox 59"/>
            <p:cNvSpPr txBox="1"/>
            <p:nvPr/>
          </p:nvSpPr>
          <p:spPr>
            <a:xfrm>
              <a:off x="6455689" y="2304861"/>
              <a:ext cx="2593821" cy="400110"/>
            </a:xfrm>
            <a:prstGeom prst="rect">
              <a:avLst/>
            </a:prstGeom>
            <a:noFill/>
          </p:spPr>
          <p:txBody>
            <a:bodyPr wrap="square" rtlCol="0">
              <a:spAutoFit/>
            </a:bodyPr>
            <a:lstStyle/>
            <a:p>
              <a:pPr algn="r"/>
              <a:r>
                <a:rPr lang="en-US" sz="2000" b="1" dirty="0" smtClean="0">
                  <a:solidFill>
                    <a:srgbClr val="FF0000"/>
                  </a:solidFill>
                  <a:latin typeface="Wingdings 2" charset="2"/>
                  <a:ea typeface="Wingdings 2" charset="2"/>
                  <a:cs typeface="Wingdings 2" charset="2"/>
                </a:rPr>
                <a:t>m</a:t>
              </a:r>
              <a:r>
                <a:rPr lang="en-US" sz="400" b="1" dirty="0" smtClean="0">
                  <a:solidFill>
                    <a:srgbClr val="FF0000"/>
                  </a:solidFill>
                  <a:latin typeface="Wingdings 2" charset="2"/>
                  <a:ea typeface="Wingdings 2" charset="2"/>
                  <a:cs typeface="Wingdings 2" charset="2"/>
                </a:rPr>
                <a:t> </a:t>
              </a:r>
              <a:r>
                <a:rPr lang="en-US" sz="1600" dirty="0" smtClean="0"/>
                <a:t>update UDP Port Table</a:t>
              </a:r>
              <a:endParaRPr lang="en-US" sz="1600" dirty="0"/>
            </a:p>
          </p:txBody>
        </p:sp>
      </p:grpSp>
      <p:grpSp>
        <p:nvGrpSpPr>
          <p:cNvPr id="62" name="Group 61"/>
          <p:cNvGrpSpPr/>
          <p:nvPr/>
        </p:nvGrpSpPr>
        <p:grpSpPr>
          <a:xfrm flipH="1">
            <a:off x="6172200" y="3151406"/>
            <a:ext cx="3093768" cy="429994"/>
            <a:chOff x="-426767" y="1181514"/>
            <a:chExt cx="3093768" cy="429994"/>
          </a:xfrm>
        </p:grpSpPr>
        <p:sp>
          <p:nvSpPr>
            <p:cNvPr id="63" name="Right Arrow Callout 62"/>
            <p:cNvSpPr/>
            <p:nvPr/>
          </p:nvSpPr>
          <p:spPr>
            <a:xfrm>
              <a:off x="-207285" y="1181514"/>
              <a:ext cx="2874286" cy="429994"/>
            </a:xfrm>
            <a:prstGeom prst="rightArrowCallout">
              <a:avLst>
                <a:gd name="adj1" fmla="val 25000"/>
                <a:gd name="adj2" fmla="val 25000"/>
                <a:gd name="adj3" fmla="val 25000"/>
                <a:gd name="adj4" fmla="val 90128"/>
              </a:avLst>
            </a:prstGeom>
            <a:ln>
              <a:solidFill>
                <a:srgbClr val="00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p:cNvSpPr txBox="1"/>
            <p:nvPr/>
          </p:nvSpPr>
          <p:spPr>
            <a:xfrm>
              <a:off x="-426767" y="1218090"/>
              <a:ext cx="2810279" cy="338554"/>
            </a:xfrm>
            <a:prstGeom prst="rect">
              <a:avLst/>
            </a:prstGeom>
            <a:noFill/>
          </p:spPr>
          <p:txBody>
            <a:bodyPr wrap="square" rtlCol="0">
              <a:spAutoFit/>
            </a:bodyPr>
            <a:lstStyle/>
            <a:p>
              <a:r>
                <a:rPr lang="en-US" sz="1600" dirty="0"/>
                <a:t>a</a:t>
              </a:r>
              <a:r>
                <a:rPr lang="en-US" sz="1600" dirty="0" smtClean="0"/>
                <a:t>rrival of broadcast frames</a:t>
              </a:r>
              <a:endParaRPr lang="en-US" sz="1600" dirty="0"/>
            </a:p>
          </p:txBody>
        </p:sp>
      </p:grpSp>
      <p:grpSp>
        <p:nvGrpSpPr>
          <p:cNvPr id="71" name="Group 70"/>
          <p:cNvGrpSpPr/>
          <p:nvPr/>
        </p:nvGrpSpPr>
        <p:grpSpPr>
          <a:xfrm>
            <a:off x="6181366" y="3773269"/>
            <a:ext cx="2865120" cy="646331"/>
            <a:chOff x="6184390" y="2304861"/>
            <a:chExt cx="2865120" cy="646331"/>
          </a:xfrm>
        </p:grpSpPr>
        <p:grpSp>
          <p:nvGrpSpPr>
            <p:cNvPr id="72" name="Group 71"/>
            <p:cNvGrpSpPr/>
            <p:nvPr/>
          </p:nvGrpSpPr>
          <p:grpSpPr>
            <a:xfrm flipH="1">
              <a:off x="6184390" y="2458075"/>
              <a:ext cx="396197" cy="213360"/>
              <a:chOff x="2270802" y="2209800"/>
              <a:chExt cx="396197" cy="213360"/>
            </a:xfrm>
          </p:grpSpPr>
          <p:cxnSp>
            <p:nvCxnSpPr>
              <p:cNvPr id="74" name="Straight Connector 73"/>
              <p:cNvCxnSpPr/>
              <p:nvPr/>
            </p:nvCxnSpPr>
            <p:spPr>
              <a:xfrm>
                <a:off x="2270802" y="2209800"/>
                <a:ext cx="39619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270802" y="2209800"/>
                <a:ext cx="0" cy="2103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2270802" y="2423160"/>
                <a:ext cx="3961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6571420" y="2304861"/>
              <a:ext cx="2478090" cy="646331"/>
            </a:xfrm>
            <a:prstGeom prst="rect">
              <a:avLst/>
            </a:prstGeom>
            <a:noFill/>
          </p:spPr>
          <p:txBody>
            <a:bodyPr wrap="square" rtlCol="0">
              <a:spAutoFit/>
            </a:bodyPr>
            <a:lstStyle/>
            <a:p>
              <a:r>
                <a:rPr lang="en-US" sz="2000" b="1" dirty="0" smtClean="0">
                  <a:solidFill>
                    <a:srgbClr val="FF0000"/>
                  </a:solidFill>
                  <a:latin typeface="Wingdings 2" charset="2"/>
                  <a:ea typeface="Wingdings 2" charset="2"/>
                  <a:cs typeface="Wingdings 2" charset="2"/>
                </a:rPr>
                <a:t>o</a:t>
              </a:r>
              <a:r>
                <a:rPr lang="en-US" sz="400" b="1" dirty="0" smtClean="0">
                  <a:solidFill>
                    <a:srgbClr val="FF0000"/>
                  </a:solidFill>
                  <a:latin typeface="Wingdings 2" charset="2"/>
                  <a:ea typeface="Wingdings 2" charset="2"/>
                  <a:cs typeface="Wingdings 2" charset="2"/>
                </a:rPr>
                <a:t> </a:t>
              </a:r>
              <a:r>
                <a:rPr lang="en-US" sz="1600" dirty="0"/>
                <a:t>c</a:t>
              </a:r>
              <a:r>
                <a:rPr lang="en-US" sz="1600" dirty="0" smtClean="0"/>
                <a:t>alculate Broadcast Traffic Indication Map</a:t>
              </a:r>
              <a:endParaRPr lang="en-US" sz="1600" dirty="0"/>
            </a:p>
          </p:txBody>
        </p:sp>
      </p:grpSp>
      <p:cxnSp>
        <p:nvCxnSpPr>
          <p:cNvPr id="77" name="Straight Arrow Connector 76"/>
          <p:cNvCxnSpPr/>
          <p:nvPr/>
        </p:nvCxnSpPr>
        <p:spPr>
          <a:xfrm flipH="1">
            <a:off x="2962674" y="4440781"/>
            <a:ext cx="318207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898645" y="4078069"/>
            <a:ext cx="3179044" cy="646331"/>
          </a:xfrm>
          <a:prstGeom prst="rect">
            <a:avLst/>
          </a:prstGeom>
          <a:noFill/>
        </p:spPr>
        <p:txBody>
          <a:bodyPr wrap="square" rtlCol="0">
            <a:spAutoFit/>
          </a:bodyPr>
          <a:lstStyle/>
          <a:p>
            <a:pPr algn="ctr"/>
            <a:r>
              <a:rPr lang="en-US" sz="2000" b="1" dirty="0">
                <a:solidFill>
                  <a:srgbClr val="FF0000"/>
                </a:solidFill>
                <a:latin typeface="Wingdings 2" charset="2"/>
                <a:ea typeface="Wingdings 2" charset="2"/>
                <a:cs typeface="Wingdings 2" charset="2"/>
              </a:rPr>
              <a:t>p</a:t>
            </a:r>
            <a:r>
              <a:rPr lang="en-US" sz="400" b="1" dirty="0" smtClean="0">
                <a:solidFill>
                  <a:srgbClr val="FF0000"/>
                </a:solidFill>
                <a:latin typeface="Wingdings 2" charset="2"/>
                <a:ea typeface="Wingdings 2" charset="2"/>
                <a:cs typeface="Wingdings 2" charset="2"/>
              </a:rPr>
              <a:t> </a:t>
            </a:r>
            <a:r>
              <a:rPr lang="en-US" sz="1600" dirty="0"/>
              <a:t>b</a:t>
            </a:r>
            <a:r>
              <a:rPr lang="en-US" sz="1600" dirty="0" smtClean="0"/>
              <a:t>eacon frame with Broadcast Traffic Indication Map</a:t>
            </a:r>
            <a:endParaRPr lang="en-US" sz="1600" dirty="0"/>
          </a:p>
        </p:txBody>
      </p:sp>
      <p:grpSp>
        <p:nvGrpSpPr>
          <p:cNvPr id="107" name="Group 106"/>
          <p:cNvGrpSpPr/>
          <p:nvPr/>
        </p:nvGrpSpPr>
        <p:grpSpPr>
          <a:xfrm>
            <a:off x="1886751" y="4326229"/>
            <a:ext cx="1237449" cy="1122951"/>
            <a:chOff x="1886751" y="4326229"/>
            <a:chExt cx="1237449" cy="1122951"/>
          </a:xfrm>
        </p:grpSpPr>
        <p:grpSp>
          <p:nvGrpSpPr>
            <p:cNvPr id="84" name="Group 83"/>
            <p:cNvGrpSpPr/>
            <p:nvPr/>
          </p:nvGrpSpPr>
          <p:grpSpPr>
            <a:xfrm>
              <a:off x="2264660" y="4497284"/>
              <a:ext cx="713229" cy="283619"/>
              <a:chOff x="1371600" y="4313682"/>
              <a:chExt cx="713229" cy="283619"/>
            </a:xfrm>
          </p:grpSpPr>
          <p:sp>
            <p:nvSpPr>
              <p:cNvPr id="79" name="Diamond 78"/>
              <p:cNvSpPr/>
              <p:nvPr/>
            </p:nvSpPr>
            <p:spPr>
              <a:xfrm>
                <a:off x="1371600" y="4313682"/>
                <a:ext cx="612645" cy="283619"/>
              </a:xfrm>
              <a:prstGeom prst="diamond">
                <a:avLst/>
              </a:prstGeom>
              <a:solidFill>
                <a:schemeClr val="accent5">
                  <a:lumMod val="60000"/>
                  <a:lumOff val="40000"/>
                </a:schemeClr>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83" name="Straight Connector 82"/>
              <p:cNvCxnSpPr/>
              <p:nvPr/>
            </p:nvCxnSpPr>
            <p:spPr>
              <a:xfrm>
                <a:off x="1965957" y="4435046"/>
                <a:ext cx="11887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5" name="Straight Arrow Connector 84"/>
            <p:cNvCxnSpPr/>
            <p:nvPr/>
          </p:nvCxnSpPr>
          <p:spPr>
            <a:xfrm flipH="1">
              <a:off x="1886751" y="4639093"/>
              <a:ext cx="3961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1895878" y="4326229"/>
              <a:ext cx="466322" cy="338554"/>
            </a:xfrm>
            <a:prstGeom prst="rect">
              <a:avLst/>
            </a:prstGeom>
            <a:noFill/>
          </p:spPr>
          <p:txBody>
            <a:bodyPr wrap="square" rtlCol="0">
              <a:spAutoFit/>
            </a:bodyPr>
            <a:lstStyle/>
            <a:p>
              <a:r>
                <a:rPr lang="en-US" sz="1600" b="1" smtClean="0">
                  <a:solidFill>
                    <a:srgbClr val="0000CC"/>
                  </a:solidFill>
                </a:rPr>
                <a:t>no</a:t>
              </a:r>
              <a:endParaRPr lang="en-US" sz="1600" b="1">
                <a:solidFill>
                  <a:srgbClr val="0000CC"/>
                </a:solidFill>
              </a:endParaRPr>
            </a:p>
          </p:txBody>
        </p:sp>
        <p:sp>
          <p:nvSpPr>
            <p:cNvPr id="87" name="TextBox 86"/>
            <p:cNvSpPr txBox="1"/>
            <p:nvPr/>
          </p:nvSpPr>
          <p:spPr>
            <a:xfrm>
              <a:off x="2511573" y="4905892"/>
              <a:ext cx="612627" cy="338554"/>
            </a:xfrm>
            <a:prstGeom prst="rect">
              <a:avLst/>
            </a:prstGeom>
            <a:noFill/>
          </p:spPr>
          <p:txBody>
            <a:bodyPr wrap="square" rtlCol="0">
              <a:spAutoFit/>
            </a:bodyPr>
            <a:lstStyle/>
            <a:p>
              <a:r>
                <a:rPr lang="en-US" sz="1600" b="1" smtClean="0">
                  <a:solidFill>
                    <a:srgbClr val="0000CC"/>
                  </a:solidFill>
                </a:rPr>
                <a:t>yes</a:t>
              </a:r>
              <a:endParaRPr lang="en-US" sz="1600" b="1" dirty="0">
                <a:solidFill>
                  <a:srgbClr val="0000CC"/>
                </a:solidFill>
              </a:endParaRPr>
            </a:p>
          </p:txBody>
        </p:sp>
        <p:grpSp>
          <p:nvGrpSpPr>
            <p:cNvPr id="88" name="Group 87"/>
            <p:cNvGrpSpPr/>
            <p:nvPr/>
          </p:nvGrpSpPr>
          <p:grpSpPr>
            <a:xfrm>
              <a:off x="2563399" y="4768964"/>
              <a:ext cx="411480" cy="680216"/>
              <a:chOff x="2287084" y="2193606"/>
              <a:chExt cx="366341" cy="211266"/>
            </a:xfrm>
          </p:grpSpPr>
          <p:cxnSp>
            <p:nvCxnSpPr>
              <p:cNvPr id="90" name="Straight Connector 89"/>
              <p:cNvCxnSpPr/>
              <p:nvPr/>
            </p:nvCxnSpPr>
            <p:spPr>
              <a:xfrm>
                <a:off x="2287084" y="2193606"/>
                <a:ext cx="0" cy="2103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287084" y="2404872"/>
                <a:ext cx="36634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92" name="TextBox 91"/>
          <p:cNvSpPr txBox="1"/>
          <p:nvPr/>
        </p:nvSpPr>
        <p:spPr>
          <a:xfrm>
            <a:off x="-137096" y="4321424"/>
            <a:ext cx="2081720" cy="646331"/>
          </a:xfrm>
          <a:prstGeom prst="rect">
            <a:avLst/>
          </a:prstGeom>
          <a:noFill/>
        </p:spPr>
        <p:txBody>
          <a:bodyPr wrap="square" rtlCol="0">
            <a:spAutoFit/>
          </a:bodyPr>
          <a:lstStyle/>
          <a:p>
            <a:pPr algn="r"/>
            <a:r>
              <a:rPr lang="en-US" sz="2000" b="1" dirty="0" err="1" smtClean="0">
                <a:solidFill>
                  <a:srgbClr val="FF0000"/>
                </a:solidFill>
                <a:latin typeface="Wingdings 2" charset="2"/>
                <a:ea typeface="Wingdings 2" charset="2"/>
                <a:cs typeface="Wingdings 2" charset="2"/>
              </a:rPr>
              <a:t>q</a:t>
            </a:r>
            <a:r>
              <a:rPr lang="en-US" dirty="0" err="1" smtClean="0">
                <a:solidFill>
                  <a:srgbClr val="FF0000"/>
                </a:solidFill>
                <a:latin typeface="Arial" charset="0"/>
                <a:ea typeface="Arial" charset="0"/>
                <a:cs typeface="Arial" charset="0"/>
              </a:rPr>
              <a:t>.a</a:t>
            </a:r>
            <a:r>
              <a:rPr lang="en-US" sz="1600" dirty="0" smtClean="0">
                <a:solidFill>
                  <a:srgbClr val="FF0000"/>
                </a:solidFill>
                <a:latin typeface="Arial" charset="0"/>
                <a:ea typeface="Arial" charset="0"/>
                <a:cs typeface="Arial" charset="0"/>
              </a:rPr>
              <a:t> </a:t>
            </a:r>
            <a:r>
              <a:rPr lang="en-US" sz="1600" dirty="0" smtClean="0"/>
              <a:t>stay in </a:t>
            </a:r>
          </a:p>
          <a:p>
            <a:pPr algn="r"/>
            <a:r>
              <a:rPr lang="en-US" sz="1600" dirty="0" smtClean="0"/>
              <a:t>suspend mode</a:t>
            </a:r>
            <a:endParaRPr lang="en-US" sz="1600" dirty="0"/>
          </a:p>
        </p:txBody>
      </p:sp>
      <p:sp>
        <p:nvSpPr>
          <p:cNvPr id="93" name="TextBox 92"/>
          <p:cNvSpPr txBox="1"/>
          <p:nvPr/>
        </p:nvSpPr>
        <p:spPr>
          <a:xfrm>
            <a:off x="524403" y="4916269"/>
            <a:ext cx="2081720" cy="646331"/>
          </a:xfrm>
          <a:prstGeom prst="rect">
            <a:avLst/>
          </a:prstGeom>
          <a:noFill/>
        </p:spPr>
        <p:txBody>
          <a:bodyPr wrap="square" rtlCol="0">
            <a:spAutoFit/>
          </a:bodyPr>
          <a:lstStyle/>
          <a:p>
            <a:pPr algn="r"/>
            <a:r>
              <a:rPr lang="en-US" sz="2000" b="1" dirty="0" err="1" smtClean="0">
                <a:solidFill>
                  <a:srgbClr val="FF0000"/>
                </a:solidFill>
                <a:latin typeface="Wingdings 2" charset="2"/>
                <a:ea typeface="Wingdings 2" charset="2"/>
                <a:cs typeface="Wingdings 2" charset="2"/>
              </a:rPr>
              <a:t>q</a:t>
            </a:r>
            <a:r>
              <a:rPr lang="en-US" dirty="0" err="1" smtClean="0">
                <a:solidFill>
                  <a:srgbClr val="FF0000"/>
                </a:solidFill>
                <a:latin typeface="Arial" charset="0"/>
                <a:ea typeface="Arial" charset="0"/>
                <a:cs typeface="Arial" charset="0"/>
              </a:rPr>
              <a:t>.b</a:t>
            </a:r>
            <a:r>
              <a:rPr lang="en-US" sz="1600" dirty="0" smtClean="0">
                <a:solidFill>
                  <a:srgbClr val="FF0000"/>
                </a:solidFill>
                <a:latin typeface="Arial" charset="0"/>
                <a:ea typeface="Arial" charset="0"/>
                <a:cs typeface="Arial" charset="0"/>
              </a:rPr>
              <a:t> </a:t>
            </a:r>
            <a:r>
              <a:rPr lang="en-US" sz="1600" dirty="0" smtClean="0"/>
              <a:t>prepare </a:t>
            </a:r>
            <a:r>
              <a:rPr lang="en-US" sz="1600" dirty="0" err="1" smtClean="0"/>
              <a:t>WiFi</a:t>
            </a:r>
            <a:r>
              <a:rPr lang="en-US" sz="1600" dirty="0" smtClean="0"/>
              <a:t> </a:t>
            </a:r>
          </a:p>
          <a:p>
            <a:pPr algn="r"/>
            <a:r>
              <a:rPr lang="en-US" sz="1600" dirty="0"/>
              <a:t>r</a:t>
            </a:r>
            <a:r>
              <a:rPr lang="en-US" sz="1600" dirty="0" smtClean="0"/>
              <a:t>adio for receiving</a:t>
            </a:r>
            <a:endParaRPr lang="en-US" sz="1600" dirty="0"/>
          </a:p>
        </p:txBody>
      </p:sp>
      <p:grpSp>
        <p:nvGrpSpPr>
          <p:cNvPr id="109" name="Group 108"/>
          <p:cNvGrpSpPr/>
          <p:nvPr/>
        </p:nvGrpSpPr>
        <p:grpSpPr>
          <a:xfrm>
            <a:off x="-347389" y="5956329"/>
            <a:ext cx="3288790" cy="400110"/>
            <a:chOff x="-347389" y="5956329"/>
            <a:chExt cx="3288790" cy="400110"/>
          </a:xfrm>
        </p:grpSpPr>
        <p:grpSp>
          <p:nvGrpSpPr>
            <p:cNvPr id="94" name="Group 93"/>
            <p:cNvGrpSpPr/>
            <p:nvPr/>
          </p:nvGrpSpPr>
          <p:grpSpPr>
            <a:xfrm>
              <a:off x="2545204" y="6092038"/>
              <a:ext cx="396197" cy="210312"/>
              <a:chOff x="2270802" y="2209800"/>
              <a:chExt cx="396197" cy="210312"/>
            </a:xfrm>
          </p:grpSpPr>
          <p:cxnSp>
            <p:nvCxnSpPr>
              <p:cNvPr id="95" name="Straight Connector 94"/>
              <p:cNvCxnSpPr/>
              <p:nvPr/>
            </p:nvCxnSpPr>
            <p:spPr>
              <a:xfrm>
                <a:off x="2270802" y="2209800"/>
                <a:ext cx="39619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2270802" y="2209800"/>
                <a:ext cx="0" cy="2103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2270802" y="2404872"/>
                <a:ext cx="39619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98" name="TextBox 97"/>
            <p:cNvSpPr txBox="1"/>
            <p:nvPr/>
          </p:nvSpPr>
          <p:spPr>
            <a:xfrm>
              <a:off x="-347389" y="5956329"/>
              <a:ext cx="2968709" cy="400110"/>
            </a:xfrm>
            <a:prstGeom prst="rect">
              <a:avLst/>
            </a:prstGeom>
            <a:noFill/>
          </p:spPr>
          <p:txBody>
            <a:bodyPr wrap="square" rtlCol="0">
              <a:spAutoFit/>
            </a:bodyPr>
            <a:lstStyle/>
            <a:p>
              <a:pPr algn="r"/>
              <a:r>
                <a:rPr lang="en-US" sz="2000" b="1" dirty="0">
                  <a:solidFill>
                    <a:srgbClr val="FF0000"/>
                  </a:solidFill>
                  <a:latin typeface="Wingdings 2" charset="2"/>
                  <a:ea typeface="Wingdings 2" charset="2"/>
                  <a:cs typeface="Wingdings 2" charset="2"/>
                </a:rPr>
                <a:t>s</a:t>
              </a:r>
              <a:r>
                <a:rPr lang="en-US" sz="400" b="1" dirty="0" smtClean="0">
                  <a:solidFill>
                    <a:srgbClr val="FF0000"/>
                  </a:solidFill>
                  <a:latin typeface="Wingdings 2" charset="2"/>
                  <a:ea typeface="Wingdings 2" charset="2"/>
                  <a:cs typeface="Wingdings 2" charset="2"/>
                </a:rPr>
                <a:t> </a:t>
              </a:r>
              <a:r>
                <a:rPr lang="en-US" sz="1600" dirty="0"/>
                <a:t>s</a:t>
              </a:r>
              <a:r>
                <a:rPr lang="en-US" sz="1600" dirty="0" smtClean="0"/>
                <a:t>witch to active mode</a:t>
              </a:r>
              <a:endParaRPr lang="en-US" sz="1600" dirty="0"/>
            </a:p>
          </p:txBody>
        </p:sp>
      </p:grpSp>
      <p:grpSp>
        <p:nvGrpSpPr>
          <p:cNvPr id="108" name="Group 107"/>
          <p:cNvGrpSpPr/>
          <p:nvPr/>
        </p:nvGrpSpPr>
        <p:grpSpPr>
          <a:xfrm>
            <a:off x="2959607" y="5600939"/>
            <a:ext cx="3182070" cy="400110"/>
            <a:chOff x="2959607" y="5600939"/>
            <a:chExt cx="3182070" cy="400110"/>
          </a:xfrm>
        </p:grpSpPr>
        <p:cxnSp>
          <p:nvCxnSpPr>
            <p:cNvPr id="99" name="Straight Arrow Connector 98"/>
            <p:cNvCxnSpPr/>
            <p:nvPr/>
          </p:nvCxnSpPr>
          <p:spPr>
            <a:xfrm flipH="1">
              <a:off x="2959607" y="5927075"/>
              <a:ext cx="318207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3124200" y="5600939"/>
              <a:ext cx="2968709" cy="400110"/>
            </a:xfrm>
            <a:prstGeom prst="rect">
              <a:avLst/>
            </a:prstGeom>
            <a:noFill/>
          </p:spPr>
          <p:txBody>
            <a:bodyPr wrap="square" rtlCol="0">
              <a:spAutoFit/>
            </a:bodyPr>
            <a:lstStyle/>
            <a:p>
              <a:pPr algn="ctr"/>
              <a:r>
                <a:rPr lang="en-US" sz="2000" b="1" dirty="0">
                  <a:solidFill>
                    <a:srgbClr val="FF0000"/>
                  </a:solidFill>
                  <a:latin typeface="Wingdings 2" charset="2"/>
                  <a:ea typeface="Wingdings 2" charset="2"/>
                  <a:cs typeface="Wingdings 2" charset="2"/>
                </a:rPr>
                <a:t>r</a:t>
              </a:r>
              <a:r>
                <a:rPr lang="en-US" sz="400" b="1" dirty="0" smtClean="0">
                  <a:solidFill>
                    <a:srgbClr val="FF0000"/>
                  </a:solidFill>
                  <a:latin typeface="Wingdings 2" charset="2"/>
                  <a:ea typeface="Wingdings 2" charset="2"/>
                  <a:cs typeface="Wingdings 2" charset="2"/>
                </a:rPr>
                <a:t> </a:t>
              </a:r>
              <a:r>
                <a:rPr lang="en-US" sz="1600" dirty="0"/>
                <a:t>u</a:t>
              </a:r>
              <a:r>
                <a:rPr lang="en-US" sz="1600" dirty="0" smtClean="0"/>
                <a:t>seful broadcast frame(s)</a:t>
              </a:r>
              <a:endParaRPr lang="en-US" sz="1600" dirty="0"/>
            </a:p>
          </p:txBody>
        </p:sp>
      </p:grpSp>
      <p:sp>
        <p:nvSpPr>
          <p:cNvPr id="101" name="Rounded Rectangular Callout 100"/>
          <p:cNvSpPr/>
          <p:nvPr/>
        </p:nvSpPr>
        <p:spPr>
          <a:xfrm>
            <a:off x="335320" y="3335561"/>
            <a:ext cx="2286000" cy="685800"/>
          </a:xfrm>
          <a:prstGeom prst="wedgeRoundRectCallout">
            <a:avLst>
              <a:gd name="adj1" fmla="val 49757"/>
              <a:gd name="adj2" fmla="val 1347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Has useful broadcast frames or not?</a:t>
            </a:r>
            <a:endParaRPr lang="en-US" dirty="0"/>
          </a:p>
        </p:txBody>
      </p:sp>
    </p:spTree>
    <p:extLst>
      <p:ext uri="{BB962C8B-B14F-4D97-AF65-F5344CB8AC3E}">
        <p14:creationId xmlns:p14="http://schemas.microsoft.com/office/powerpoint/2010/main" val="15528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wipe(left)">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right)">
                                      <p:cBhvr>
                                        <p:cTn id="20" dur="500"/>
                                        <p:tgtEl>
                                          <p:spTgt spid="10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22" presetClass="entr" presetSubtype="4"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wipe(down)">
                                      <p:cBhvr>
                                        <p:cTn id="49" dur="500"/>
                                        <p:tgtEl>
                                          <p:spTgt spid="10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right)">
                                      <p:cBhvr>
                                        <p:cTn id="62" dur="500"/>
                                        <p:tgtEl>
                                          <p:spTgt spid="10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2" grpId="0"/>
      <p:bldP spid="93"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Content Placeholder 2"/>
          <p:cNvSpPr>
            <a:spLocks noGrp="1"/>
          </p:cNvSpPr>
          <p:nvPr>
            <p:ph idx="1"/>
          </p:nvPr>
        </p:nvSpPr>
        <p:spPr/>
        <p:txBody>
          <a:bodyPr>
            <a:normAutofit/>
          </a:bodyPr>
          <a:lstStyle/>
          <a:p>
            <a:r>
              <a:rPr lang="en-US" altLang="zh-CN" dirty="0"/>
              <a:t>Energy </a:t>
            </a:r>
            <a:r>
              <a:rPr lang="en-US" altLang="zh-CN" dirty="0" smtClean="0"/>
              <a:t>Saving</a:t>
            </a:r>
            <a:endParaRPr lang="en-US" altLang="zh-CN" dirty="0"/>
          </a:p>
          <a:p>
            <a:pPr lvl="1"/>
            <a:r>
              <a:rPr lang="en-US" altLang="zh-CN" sz="2600" dirty="0"/>
              <a:t>Methodology</a:t>
            </a:r>
          </a:p>
          <a:p>
            <a:pPr lvl="2"/>
            <a:r>
              <a:rPr lang="en-US" altLang="zh-CN" dirty="0"/>
              <a:t>Energy </a:t>
            </a:r>
            <a:r>
              <a:rPr lang="en-US" altLang="zh-CN" dirty="0" smtClean="0"/>
              <a:t>modeling</a:t>
            </a:r>
            <a:endParaRPr lang="en-US" altLang="zh-CN" dirty="0"/>
          </a:p>
          <a:p>
            <a:pPr lvl="2"/>
            <a:r>
              <a:rPr lang="en-US" altLang="zh-CN" dirty="0"/>
              <a:t>Trace-driven simulation</a:t>
            </a:r>
          </a:p>
          <a:p>
            <a:pPr lvl="1"/>
            <a:r>
              <a:rPr lang="en-US" altLang="zh-CN" sz="2600" dirty="0"/>
              <a:t>Solutions for comparison</a:t>
            </a:r>
          </a:p>
          <a:p>
            <a:pPr lvl="2"/>
            <a:r>
              <a:rPr lang="en-US" altLang="zh-CN" dirty="0"/>
              <a:t>receive-all</a:t>
            </a:r>
          </a:p>
          <a:p>
            <a:pPr lvl="2"/>
            <a:r>
              <a:rPr lang="en-US" altLang="zh-CN" dirty="0" smtClean="0"/>
              <a:t>client-side solution</a:t>
            </a:r>
            <a:endParaRPr lang="en-US" altLang="zh-CN" sz="1300" dirty="0"/>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15</a:t>
            </a:fld>
            <a:endParaRPr lang="en-US" altLang="zh-CN" dirty="0"/>
          </a:p>
        </p:txBody>
      </p:sp>
    </p:spTree>
    <p:extLst>
      <p:ext uri="{BB962C8B-B14F-4D97-AF65-F5344CB8AC3E}">
        <p14:creationId xmlns:p14="http://schemas.microsoft.com/office/powerpoint/2010/main" val="1308541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838909"/>
            <a:ext cx="9144000" cy="1019091"/>
            <a:chOff x="0" y="5838909"/>
            <a:chExt cx="9144000" cy="1019091"/>
          </a:xfrm>
        </p:grpSpPr>
        <p:sp>
          <p:nvSpPr>
            <p:cNvPr id="12" name="Rectangle 11"/>
            <p:cNvSpPr/>
            <p:nvPr/>
          </p:nvSpPr>
          <p:spPr>
            <a:xfrm>
              <a:off x="0" y="5838909"/>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608787" y="5943600"/>
              <a:ext cx="7965907" cy="762000"/>
              <a:chOff x="838200" y="5943600"/>
              <a:chExt cx="7736494" cy="762000"/>
            </a:xfrm>
          </p:grpSpPr>
          <p:grpSp>
            <p:nvGrpSpPr>
              <p:cNvPr id="14" name="Group 13"/>
              <p:cNvGrpSpPr/>
              <p:nvPr/>
            </p:nvGrpSpPr>
            <p:grpSpPr>
              <a:xfrm>
                <a:off x="838200" y="6336268"/>
                <a:ext cx="7099861" cy="369332"/>
                <a:chOff x="2567070" y="5943600"/>
                <a:chExt cx="7099861" cy="369332"/>
              </a:xfrm>
            </p:grpSpPr>
            <p:pic>
              <p:nvPicPr>
                <p:cNvPr id="19" name="Picture 18" descr="legend.png"/>
                <p:cNvPicPr>
                  <a:picLocks noChangeAspect="1"/>
                </p:cNvPicPr>
                <p:nvPr/>
              </p:nvPicPr>
              <p:blipFill rotWithShape="1">
                <a:blip r:embed="rId2">
                  <a:extLst>
                    <a:ext uri="{28A0092B-C50C-407E-A947-70E740481C1C}">
                      <a14:useLocalDpi xmlns:a14="http://schemas.microsoft.com/office/drawing/2010/main" val="0"/>
                    </a:ext>
                  </a:extLst>
                </a:blip>
                <a:srcRect l="39298" t="22339" r="51530" b="22390"/>
                <a:stretch/>
              </p:blipFill>
              <p:spPr>
                <a:xfrm>
                  <a:off x="2567070" y="6021050"/>
                  <a:ext cx="649935" cy="283201"/>
                </a:xfrm>
                <a:prstGeom prst="rect">
                  <a:avLst/>
                </a:prstGeom>
              </p:spPr>
            </p:pic>
            <p:sp>
              <p:nvSpPr>
                <p:cNvPr id="20" name="Rectangle 19"/>
                <p:cNvSpPr/>
                <p:nvPr/>
              </p:nvSpPr>
              <p:spPr>
                <a:xfrm>
                  <a:off x="3176670" y="5943600"/>
                  <a:ext cx="1531789" cy="369332"/>
                </a:xfrm>
                <a:prstGeom prst="rect">
                  <a:avLst/>
                </a:prstGeom>
              </p:spPr>
              <p:txBody>
                <a:bodyPr wrap="none">
                  <a:spAutoFit/>
                </a:bodyPr>
                <a:lstStyle/>
                <a:p>
                  <a:r>
                    <a:rPr lang="en-US" dirty="0"/>
                    <a:t>s</a:t>
                  </a:r>
                  <a:r>
                    <a:rPr lang="en-US" dirty="0" smtClean="0"/>
                    <a:t>tate transfer</a:t>
                  </a:r>
                  <a:endParaRPr lang="en-US" dirty="0"/>
                </a:p>
              </p:txBody>
            </p:sp>
            <p:pic>
              <p:nvPicPr>
                <p:cNvPr id="21" name="Picture 20" descr="legend.png"/>
                <p:cNvPicPr>
                  <a:picLocks noChangeAspect="1"/>
                </p:cNvPicPr>
                <p:nvPr/>
              </p:nvPicPr>
              <p:blipFill rotWithShape="1">
                <a:blip r:embed="rId2">
                  <a:extLst>
                    <a:ext uri="{28A0092B-C50C-407E-A947-70E740481C1C}">
                      <a14:useLocalDpi xmlns:a14="http://schemas.microsoft.com/office/drawing/2010/main" val="0"/>
                    </a:ext>
                  </a:extLst>
                </a:blip>
                <a:srcRect l="79426" t="16827" r="11396" b="34806"/>
                <a:stretch/>
              </p:blipFill>
              <p:spPr>
                <a:xfrm>
                  <a:off x="6934200" y="6005560"/>
                  <a:ext cx="650515" cy="247833"/>
                </a:xfrm>
                <a:prstGeom prst="rect">
                  <a:avLst/>
                </a:prstGeom>
              </p:spPr>
            </p:pic>
            <p:sp>
              <p:nvSpPr>
                <p:cNvPr id="22" name="Rectangle 21"/>
                <p:cNvSpPr/>
                <p:nvPr/>
              </p:nvSpPr>
              <p:spPr>
                <a:xfrm>
                  <a:off x="7596270" y="5943600"/>
                  <a:ext cx="2070661" cy="369332"/>
                </a:xfrm>
                <a:prstGeom prst="rect">
                  <a:avLst/>
                </a:prstGeom>
              </p:spPr>
              <p:txBody>
                <a:bodyPr wrap="none">
                  <a:spAutoFit/>
                </a:bodyPr>
                <a:lstStyle/>
                <a:p>
                  <a:r>
                    <a:rPr lang="en-US" dirty="0" smtClean="0"/>
                    <a:t>overhead of HIDE</a:t>
                  </a:r>
                  <a:endParaRPr lang="en-US" dirty="0"/>
                </a:p>
              </p:txBody>
            </p:sp>
            <p:pic>
              <p:nvPicPr>
                <p:cNvPr id="23" name="Picture 22" descr="legend.png"/>
                <p:cNvPicPr>
                  <a:picLocks noChangeAspect="1"/>
                </p:cNvPicPr>
                <p:nvPr/>
              </p:nvPicPr>
              <p:blipFill rotWithShape="1">
                <a:blip r:embed="rId2">
                  <a:extLst>
                    <a:ext uri="{28A0092B-C50C-407E-A947-70E740481C1C}">
                      <a14:useLocalDpi xmlns:a14="http://schemas.microsoft.com/office/drawing/2010/main" val="0"/>
                    </a:ext>
                  </a:extLst>
                </a:blip>
                <a:srcRect l="59550" t="16465" r="31709" b="29122"/>
                <a:stretch/>
              </p:blipFill>
              <p:spPr>
                <a:xfrm>
                  <a:off x="4724400" y="6005560"/>
                  <a:ext cx="619539" cy="278812"/>
                </a:xfrm>
                <a:prstGeom prst="rect">
                  <a:avLst/>
                </a:prstGeom>
              </p:spPr>
            </p:pic>
            <p:sp>
              <p:nvSpPr>
                <p:cNvPr id="24" name="Rectangle 23"/>
                <p:cNvSpPr/>
                <p:nvPr/>
              </p:nvSpPr>
              <p:spPr>
                <a:xfrm>
                  <a:off x="5334000" y="5943600"/>
                  <a:ext cx="1275146" cy="369332"/>
                </a:xfrm>
                <a:prstGeom prst="rect">
                  <a:avLst/>
                </a:prstGeom>
              </p:spPr>
              <p:txBody>
                <a:bodyPr wrap="none">
                  <a:spAutoFit/>
                </a:bodyPr>
                <a:lstStyle/>
                <a:p>
                  <a:r>
                    <a:rPr lang="en-US" dirty="0"/>
                    <a:t>s</a:t>
                  </a:r>
                  <a:r>
                    <a:rPr lang="en-US" dirty="0" smtClean="0"/>
                    <a:t>tay active</a:t>
                  </a:r>
                  <a:endParaRPr lang="en-US" dirty="0"/>
                </a:p>
              </p:txBody>
            </p:sp>
          </p:grpSp>
          <p:pic>
            <p:nvPicPr>
              <p:cNvPr id="15" name="Picture 14" descr="legend.png"/>
              <p:cNvPicPr>
                <a:picLocks noChangeAspect="1"/>
              </p:cNvPicPr>
              <p:nvPr/>
            </p:nvPicPr>
            <p:blipFill rotWithShape="1">
              <a:blip r:embed="rId2">
                <a:extLst>
                  <a:ext uri="{28A0092B-C50C-407E-A947-70E740481C1C}">
                    <a14:useLocalDpi xmlns:a14="http://schemas.microsoft.com/office/drawing/2010/main" val="0"/>
                  </a:ext>
                </a:extLst>
              </a:blip>
              <a:srcRect l="1780" t="17981" r="89258" b="30628"/>
              <a:stretch/>
            </p:blipFill>
            <p:spPr>
              <a:xfrm>
                <a:off x="838200" y="6031468"/>
                <a:ext cx="635026" cy="263322"/>
              </a:xfrm>
              <a:prstGeom prst="rect">
                <a:avLst/>
              </a:prstGeom>
            </p:spPr>
          </p:pic>
          <p:sp>
            <p:nvSpPr>
              <p:cNvPr id="16" name="Rectangle 15"/>
              <p:cNvSpPr/>
              <p:nvPr/>
            </p:nvSpPr>
            <p:spPr>
              <a:xfrm>
                <a:off x="1447800" y="5943600"/>
                <a:ext cx="2699477" cy="369332"/>
              </a:xfrm>
              <a:prstGeom prst="rect">
                <a:avLst/>
              </a:prstGeom>
            </p:spPr>
            <p:txBody>
              <a:bodyPr wrap="none">
                <a:spAutoFit/>
              </a:bodyPr>
              <a:lstStyle/>
              <a:p>
                <a:r>
                  <a:rPr lang="en-US" dirty="0"/>
                  <a:t>r</a:t>
                </a:r>
                <a:r>
                  <a:rPr lang="en-US" dirty="0" smtClean="0"/>
                  <a:t>eceiving beacon frames</a:t>
                </a:r>
                <a:endParaRPr lang="en-US" dirty="0"/>
              </a:p>
            </p:txBody>
          </p:sp>
          <p:pic>
            <p:nvPicPr>
              <p:cNvPr id="17" name="Picture 16" descr="legend.png"/>
              <p:cNvPicPr>
                <a:picLocks noChangeAspect="1"/>
              </p:cNvPicPr>
              <p:nvPr/>
            </p:nvPicPr>
            <p:blipFill rotWithShape="1">
              <a:blip r:embed="rId2">
                <a:extLst>
                  <a:ext uri="{28A0092B-C50C-407E-A947-70E740481C1C}">
                    <a14:useLocalDpi xmlns:a14="http://schemas.microsoft.com/office/drawing/2010/main" val="0"/>
                  </a:ext>
                </a:extLst>
              </a:blip>
              <a:srcRect l="21011" t="19081" r="70464" b="35574"/>
              <a:stretch/>
            </p:blipFill>
            <p:spPr>
              <a:xfrm>
                <a:off x="4495800" y="6019800"/>
                <a:ext cx="604049" cy="232344"/>
              </a:xfrm>
              <a:prstGeom prst="rect">
                <a:avLst/>
              </a:prstGeom>
            </p:spPr>
          </p:pic>
          <p:sp>
            <p:nvSpPr>
              <p:cNvPr id="18" name="Rectangle 17"/>
              <p:cNvSpPr/>
              <p:nvPr/>
            </p:nvSpPr>
            <p:spPr>
              <a:xfrm>
                <a:off x="5105400" y="5943600"/>
                <a:ext cx="3469294" cy="369332"/>
              </a:xfrm>
              <a:prstGeom prst="rect">
                <a:avLst/>
              </a:prstGeom>
            </p:spPr>
            <p:txBody>
              <a:bodyPr wrap="none">
                <a:spAutoFit/>
              </a:bodyPr>
              <a:lstStyle/>
              <a:p>
                <a:r>
                  <a:rPr lang="en-US" dirty="0"/>
                  <a:t>r</a:t>
                </a:r>
                <a:r>
                  <a:rPr lang="en-US" dirty="0" smtClean="0"/>
                  <a:t>eceiving broadcast data frames</a:t>
                </a:r>
                <a:endParaRPr lang="en-US" dirty="0"/>
              </a:p>
            </p:txBody>
          </p:sp>
        </p:grpSp>
      </p:grpSp>
      <p:sp>
        <p:nvSpPr>
          <p:cNvPr id="5" name="Slide Number Placeholder 4"/>
          <p:cNvSpPr>
            <a:spLocks noGrp="1"/>
          </p:cNvSpPr>
          <p:nvPr>
            <p:ph type="sldNum" sz="quarter" idx="12"/>
          </p:nvPr>
        </p:nvSpPr>
        <p:spPr/>
        <p:txBody>
          <a:bodyPr/>
          <a:lstStyle/>
          <a:p>
            <a:fld id="{F1B0F023-6A2D-414D-9AD3-F80F1671EAC6}" type="slidenum">
              <a:rPr lang="en-US" altLang="zh-CN" smtClean="0"/>
              <a:pPr/>
              <a:t>16</a:t>
            </a:fld>
            <a:endParaRPr lang="en-US" altLang="zh-CN"/>
          </a:p>
        </p:txBody>
      </p:sp>
      <p:sp>
        <p:nvSpPr>
          <p:cNvPr id="7" name="灯片编号占位符 3"/>
          <p:cNvSpPr txBox="1">
            <a:spLocks/>
          </p:cNvSpPr>
          <p:nvPr/>
        </p:nvSpPr>
        <p:spPr>
          <a:xfrm>
            <a:off x="6781800" y="6492875"/>
            <a:ext cx="2133600"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F1B0F023-6A2D-414D-9AD3-F80F1671EAC6}" type="slidenum">
              <a:rPr lang="en-US" altLang="zh-CN" smtClean="0"/>
              <a:pPr/>
              <a:t>16</a:t>
            </a:fld>
            <a:endParaRPr lang="en-US" altLang="zh-CN"/>
          </a:p>
        </p:txBody>
      </p:sp>
      <p:pic>
        <p:nvPicPr>
          <p:cNvPr id="8" name="图片 6" descr="4.png"/>
          <p:cNvPicPr>
            <a:picLocks noChangeAspect="1"/>
          </p:cNvPicPr>
          <p:nvPr/>
        </p:nvPicPr>
        <p:blipFill>
          <a:blip r:embed="rId3"/>
          <a:stretch>
            <a:fillRect/>
          </a:stretch>
        </p:blipFill>
        <p:spPr>
          <a:xfrm>
            <a:off x="4495800" y="1219200"/>
            <a:ext cx="3862748" cy="3705225"/>
          </a:xfrm>
          <a:prstGeom prst="rect">
            <a:avLst/>
          </a:prstGeom>
        </p:spPr>
      </p:pic>
      <p:pic>
        <p:nvPicPr>
          <p:cNvPr id="9" name="内容占位符 4" descr="3.png"/>
          <p:cNvPicPr>
            <a:picLocks noChangeAspect="1"/>
          </p:cNvPicPr>
          <p:nvPr/>
        </p:nvPicPr>
        <p:blipFill>
          <a:blip r:embed="rId4"/>
          <a:stretch>
            <a:fillRect/>
          </a:stretch>
        </p:blipFill>
        <p:spPr>
          <a:xfrm>
            <a:off x="451868" y="1219200"/>
            <a:ext cx="3815332" cy="4525963"/>
          </a:xfrm>
          <a:prstGeom prst="rect">
            <a:avLst/>
          </a:prstGeom>
        </p:spPr>
      </p:pic>
      <p:pic>
        <p:nvPicPr>
          <p:cNvPr id="10" name="图片 7" descr="3.png"/>
          <p:cNvPicPr>
            <a:picLocks noChangeAspect="1"/>
          </p:cNvPicPr>
          <p:nvPr/>
        </p:nvPicPr>
        <p:blipFill>
          <a:blip r:embed="rId4"/>
          <a:srcRect t="76635"/>
          <a:stretch>
            <a:fillRect/>
          </a:stretch>
        </p:blipFill>
        <p:spPr>
          <a:xfrm>
            <a:off x="4495800" y="4685587"/>
            <a:ext cx="3886200" cy="1077122"/>
          </a:xfrm>
          <a:prstGeom prst="rect">
            <a:avLst/>
          </a:prstGeom>
        </p:spPr>
      </p:pic>
      <p:sp>
        <p:nvSpPr>
          <p:cNvPr id="25" name="TextBox 24"/>
          <p:cNvSpPr txBox="1"/>
          <p:nvPr/>
        </p:nvSpPr>
        <p:spPr>
          <a:xfrm>
            <a:off x="6352674" y="1447800"/>
            <a:ext cx="1828800" cy="369332"/>
          </a:xfrm>
          <a:prstGeom prst="rect">
            <a:avLst/>
          </a:prstGeom>
          <a:solidFill>
            <a:srgbClr val="F8FFBD"/>
          </a:solidFill>
        </p:spPr>
        <p:txBody>
          <a:bodyPr wrap="square" rtlCol="0">
            <a:spAutoFit/>
          </a:bodyPr>
          <a:lstStyle/>
          <a:p>
            <a:pPr algn="r"/>
            <a:r>
              <a:rPr lang="en-US" smtClean="0"/>
              <a:t>College Library</a:t>
            </a:r>
            <a:endParaRPr lang="en-US"/>
          </a:p>
        </p:txBody>
      </p:sp>
      <p:sp>
        <p:nvSpPr>
          <p:cNvPr id="26" name="TextBox 25"/>
          <p:cNvSpPr txBox="1"/>
          <p:nvPr/>
        </p:nvSpPr>
        <p:spPr>
          <a:xfrm>
            <a:off x="2834390" y="1427746"/>
            <a:ext cx="1299293" cy="369332"/>
          </a:xfrm>
          <a:prstGeom prst="rect">
            <a:avLst/>
          </a:prstGeom>
          <a:solidFill>
            <a:srgbClr val="F8FFBD"/>
          </a:solidFill>
        </p:spPr>
        <p:txBody>
          <a:bodyPr wrap="square" rtlCol="0">
            <a:spAutoFit/>
          </a:bodyPr>
          <a:lstStyle/>
          <a:p>
            <a:pPr algn="r"/>
            <a:r>
              <a:rPr lang="en-US" smtClean="0"/>
              <a:t>Starbucks</a:t>
            </a:r>
            <a:endParaRPr lang="en-US"/>
          </a:p>
        </p:txBody>
      </p:sp>
      <p:sp>
        <p:nvSpPr>
          <p:cNvPr id="2" name="Title 1"/>
          <p:cNvSpPr>
            <a:spLocks noGrp="1"/>
          </p:cNvSpPr>
          <p:nvPr>
            <p:ph type="title"/>
          </p:nvPr>
        </p:nvSpPr>
        <p:spPr/>
        <p:txBody>
          <a:bodyPr/>
          <a:lstStyle/>
          <a:p>
            <a:r>
              <a:rPr lang="en-US" altLang="zh-CN" dirty="0"/>
              <a:t>Power </a:t>
            </a:r>
            <a:r>
              <a:rPr lang="en-US" altLang="zh-CN" dirty="0" smtClean="0"/>
              <a:t>Consumption (Nexus </a:t>
            </a:r>
            <a:r>
              <a:rPr lang="en-US" altLang="zh-CN" dirty="0"/>
              <a:t>One)</a:t>
            </a:r>
            <a:endParaRPr lang="en-US" dirty="0"/>
          </a:p>
        </p:txBody>
      </p:sp>
      <p:sp>
        <p:nvSpPr>
          <p:cNvPr id="27" name="TextBox 26"/>
          <p:cNvSpPr txBox="1"/>
          <p:nvPr/>
        </p:nvSpPr>
        <p:spPr>
          <a:xfrm>
            <a:off x="6423861" y="2398396"/>
            <a:ext cx="1686426" cy="369332"/>
          </a:xfrm>
          <a:prstGeom prst="rect">
            <a:avLst/>
          </a:prstGeom>
          <a:noFill/>
        </p:spPr>
        <p:txBody>
          <a:bodyPr wrap="square" rtlCol="0">
            <a:spAutoFit/>
          </a:bodyPr>
          <a:lstStyle/>
          <a:p>
            <a:r>
              <a:rPr lang="en-US" b="1" smtClean="0">
                <a:solidFill>
                  <a:srgbClr val="FF0000"/>
                </a:solidFill>
              </a:rPr>
              <a:t>33% ~ 71%</a:t>
            </a:r>
            <a:endParaRPr lang="en-US" b="1">
              <a:solidFill>
                <a:srgbClr val="FF0000"/>
              </a:solidFill>
            </a:endParaRPr>
          </a:p>
        </p:txBody>
      </p:sp>
      <p:sp>
        <p:nvSpPr>
          <p:cNvPr id="29" name="TextBox 28"/>
          <p:cNvSpPr txBox="1"/>
          <p:nvPr/>
        </p:nvSpPr>
        <p:spPr>
          <a:xfrm>
            <a:off x="2288088" y="3810000"/>
            <a:ext cx="1686426" cy="369332"/>
          </a:xfrm>
          <a:prstGeom prst="rect">
            <a:avLst/>
          </a:prstGeom>
          <a:noFill/>
        </p:spPr>
        <p:txBody>
          <a:bodyPr wrap="square" rtlCol="0">
            <a:spAutoFit/>
          </a:bodyPr>
          <a:lstStyle/>
          <a:p>
            <a:r>
              <a:rPr lang="en-US" b="1" dirty="0" smtClean="0">
                <a:solidFill>
                  <a:srgbClr val="FF0000"/>
                </a:solidFill>
              </a:rPr>
              <a:t>75% ~ 79%</a:t>
            </a:r>
            <a:endParaRPr lang="en-US" b="1" dirty="0">
              <a:solidFill>
                <a:srgbClr val="FF0000"/>
              </a:solidFill>
            </a:endParaRPr>
          </a:p>
        </p:txBody>
      </p:sp>
    </p:spTree>
    <p:extLst>
      <p:ext uri="{BB962C8B-B14F-4D97-AF65-F5344CB8AC3E}">
        <p14:creationId xmlns:p14="http://schemas.microsoft.com/office/powerpoint/2010/main" val="1959373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32" y="1226300"/>
            <a:ext cx="3817868" cy="355637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13" y="1201089"/>
            <a:ext cx="3858379" cy="3589190"/>
          </a:xfrm>
          <a:prstGeom prst="rect">
            <a:avLst/>
          </a:prstGeom>
        </p:spPr>
      </p:pic>
      <p:grpSp>
        <p:nvGrpSpPr>
          <p:cNvPr id="11" name="Group 10"/>
          <p:cNvGrpSpPr/>
          <p:nvPr/>
        </p:nvGrpSpPr>
        <p:grpSpPr>
          <a:xfrm>
            <a:off x="0" y="5838909"/>
            <a:ext cx="9144000" cy="1019091"/>
            <a:chOff x="0" y="5838909"/>
            <a:chExt cx="9144000" cy="1019091"/>
          </a:xfrm>
        </p:grpSpPr>
        <p:sp>
          <p:nvSpPr>
            <p:cNvPr id="12" name="Rectangle 11"/>
            <p:cNvSpPr/>
            <p:nvPr/>
          </p:nvSpPr>
          <p:spPr>
            <a:xfrm>
              <a:off x="0" y="5838909"/>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608787" y="5943600"/>
              <a:ext cx="7965907" cy="762000"/>
              <a:chOff x="838200" y="5943600"/>
              <a:chExt cx="7736494" cy="762000"/>
            </a:xfrm>
          </p:grpSpPr>
          <p:grpSp>
            <p:nvGrpSpPr>
              <p:cNvPr id="14" name="Group 13"/>
              <p:cNvGrpSpPr/>
              <p:nvPr/>
            </p:nvGrpSpPr>
            <p:grpSpPr>
              <a:xfrm>
                <a:off x="838200" y="6336268"/>
                <a:ext cx="7099861" cy="369332"/>
                <a:chOff x="2567070" y="5943600"/>
                <a:chExt cx="7099861" cy="369332"/>
              </a:xfrm>
            </p:grpSpPr>
            <p:pic>
              <p:nvPicPr>
                <p:cNvPr id="19" name="Picture 18" descr="legend.png"/>
                <p:cNvPicPr>
                  <a:picLocks noChangeAspect="1"/>
                </p:cNvPicPr>
                <p:nvPr/>
              </p:nvPicPr>
              <p:blipFill rotWithShape="1">
                <a:blip r:embed="rId5">
                  <a:extLst>
                    <a:ext uri="{28A0092B-C50C-407E-A947-70E740481C1C}">
                      <a14:useLocalDpi xmlns:a14="http://schemas.microsoft.com/office/drawing/2010/main" val="0"/>
                    </a:ext>
                  </a:extLst>
                </a:blip>
                <a:srcRect l="39298" t="22339" r="51530" b="22390"/>
                <a:stretch/>
              </p:blipFill>
              <p:spPr>
                <a:xfrm>
                  <a:off x="2567070" y="6021050"/>
                  <a:ext cx="649935" cy="283201"/>
                </a:xfrm>
                <a:prstGeom prst="rect">
                  <a:avLst/>
                </a:prstGeom>
              </p:spPr>
            </p:pic>
            <p:sp>
              <p:nvSpPr>
                <p:cNvPr id="20" name="Rectangle 19"/>
                <p:cNvSpPr/>
                <p:nvPr/>
              </p:nvSpPr>
              <p:spPr>
                <a:xfrm>
                  <a:off x="3176670" y="5943600"/>
                  <a:ext cx="1531789" cy="369332"/>
                </a:xfrm>
                <a:prstGeom prst="rect">
                  <a:avLst/>
                </a:prstGeom>
              </p:spPr>
              <p:txBody>
                <a:bodyPr wrap="none">
                  <a:spAutoFit/>
                </a:bodyPr>
                <a:lstStyle/>
                <a:p>
                  <a:r>
                    <a:rPr lang="en-US" dirty="0"/>
                    <a:t>s</a:t>
                  </a:r>
                  <a:r>
                    <a:rPr lang="en-US" dirty="0" smtClean="0"/>
                    <a:t>tate transfer</a:t>
                  </a:r>
                  <a:endParaRPr lang="en-US" dirty="0"/>
                </a:p>
              </p:txBody>
            </p:sp>
            <p:pic>
              <p:nvPicPr>
                <p:cNvPr id="21" name="Picture 20" descr="legend.png"/>
                <p:cNvPicPr>
                  <a:picLocks noChangeAspect="1"/>
                </p:cNvPicPr>
                <p:nvPr/>
              </p:nvPicPr>
              <p:blipFill rotWithShape="1">
                <a:blip r:embed="rId5">
                  <a:extLst>
                    <a:ext uri="{28A0092B-C50C-407E-A947-70E740481C1C}">
                      <a14:useLocalDpi xmlns:a14="http://schemas.microsoft.com/office/drawing/2010/main" val="0"/>
                    </a:ext>
                  </a:extLst>
                </a:blip>
                <a:srcRect l="79426" t="16827" r="11396" b="34806"/>
                <a:stretch/>
              </p:blipFill>
              <p:spPr>
                <a:xfrm>
                  <a:off x="6934200" y="6005560"/>
                  <a:ext cx="650515" cy="247833"/>
                </a:xfrm>
                <a:prstGeom prst="rect">
                  <a:avLst/>
                </a:prstGeom>
              </p:spPr>
            </p:pic>
            <p:sp>
              <p:nvSpPr>
                <p:cNvPr id="22" name="Rectangle 21"/>
                <p:cNvSpPr/>
                <p:nvPr/>
              </p:nvSpPr>
              <p:spPr>
                <a:xfrm>
                  <a:off x="7596270" y="5943600"/>
                  <a:ext cx="2070661" cy="369332"/>
                </a:xfrm>
                <a:prstGeom prst="rect">
                  <a:avLst/>
                </a:prstGeom>
              </p:spPr>
              <p:txBody>
                <a:bodyPr wrap="none">
                  <a:spAutoFit/>
                </a:bodyPr>
                <a:lstStyle/>
                <a:p>
                  <a:r>
                    <a:rPr lang="en-US" dirty="0" smtClean="0"/>
                    <a:t>overhead of HIDE</a:t>
                  </a:r>
                  <a:endParaRPr lang="en-US" dirty="0"/>
                </a:p>
              </p:txBody>
            </p:sp>
            <p:pic>
              <p:nvPicPr>
                <p:cNvPr id="23" name="Picture 22" descr="legend.png"/>
                <p:cNvPicPr>
                  <a:picLocks noChangeAspect="1"/>
                </p:cNvPicPr>
                <p:nvPr/>
              </p:nvPicPr>
              <p:blipFill rotWithShape="1">
                <a:blip r:embed="rId5">
                  <a:extLst>
                    <a:ext uri="{28A0092B-C50C-407E-A947-70E740481C1C}">
                      <a14:useLocalDpi xmlns:a14="http://schemas.microsoft.com/office/drawing/2010/main" val="0"/>
                    </a:ext>
                  </a:extLst>
                </a:blip>
                <a:srcRect l="59550" t="16465" r="31709" b="29122"/>
                <a:stretch/>
              </p:blipFill>
              <p:spPr>
                <a:xfrm>
                  <a:off x="4724400" y="6005560"/>
                  <a:ext cx="619539" cy="278812"/>
                </a:xfrm>
                <a:prstGeom prst="rect">
                  <a:avLst/>
                </a:prstGeom>
              </p:spPr>
            </p:pic>
            <p:sp>
              <p:nvSpPr>
                <p:cNvPr id="24" name="Rectangle 23"/>
                <p:cNvSpPr/>
                <p:nvPr/>
              </p:nvSpPr>
              <p:spPr>
                <a:xfrm>
                  <a:off x="5334000" y="5943600"/>
                  <a:ext cx="1275146" cy="369332"/>
                </a:xfrm>
                <a:prstGeom prst="rect">
                  <a:avLst/>
                </a:prstGeom>
              </p:spPr>
              <p:txBody>
                <a:bodyPr wrap="none">
                  <a:spAutoFit/>
                </a:bodyPr>
                <a:lstStyle/>
                <a:p>
                  <a:r>
                    <a:rPr lang="en-US" dirty="0"/>
                    <a:t>s</a:t>
                  </a:r>
                  <a:r>
                    <a:rPr lang="en-US" dirty="0" smtClean="0"/>
                    <a:t>tay active</a:t>
                  </a:r>
                  <a:endParaRPr lang="en-US" dirty="0"/>
                </a:p>
              </p:txBody>
            </p:sp>
          </p:grpSp>
          <p:pic>
            <p:nvPicPr>
              <p:cNvPr id="15" name="Picture 14" descr="legend.png"/>
              <p:cNvPicPr>
                <a:picLocks noChangeAspect="1"/>
              </p:cNvPicPr>
              <p:nvPr/>
            </p:nvPicPr>
            <p:blipFill rotWithShape="1">
              <a:blip r:embed="rId5">
                <a:extLst>
                  <a:ext uri="{28A0092B-C50C-407E-A947-70E740481C1C}">
                    <a14:useLocalDpi xmlns:a14="http://schemas.microsoft.com/office/drawing/2010/main" val="0"/>
                  </a:ext>
                </a:extLst>
              </a:blip>
              <a:srcRect l="1780" t="17981" r="89258" b="30628"/>
              <a:stretch/>
            </p:blipFill>
            <p:spPr>
              <a:xfrm>
                <a:off x="838200" y="6031468"/>
                <a:ext cx="635026" cy="263322"/>
              </a:xfrm>
              <a:prstGeom prst="rect">
                <a:avLst/>
              </a:prstGeom>
            </p:spPr>
          </p:pic>
          <p:sp>
            <p:nvSpPr>
              <p:cNvPr id="16" name="Rectangle 15"/>
              <p:cNvSpPr/>
              <p:nvPr/>
            </p:nvSpPr>
            <p:spPr>
              <a:xfrm>
                <a:off x="1447800" y="5943600"/>
                <a:ext cx="2699477" cy="369332"/>
              </a:xfrm>
              <a:prstGeom prst="rect">
                <a:avLst/>
              </a:prstGeom>
            </p:spPr>
            <p:txBody>
              <a:bodyPr wrap="none">
                <a:spAutoFit/>
              </a:bodyPr>
              <a:lstStyle/>
              <a:p>
                <a:r>
                  <a:rPr lang="en-US" dirty="0"/>
                  <a:t>r</a:t>
                </a:r>
                <a:r>
                  <a:rPr lang="en-US" dirty="0" smtClean="0"/>
                  <a:t>eceiving beacon frames</a:t>
                </a:r>
                <a:endParaRPr lang="en-US" dirty="0"/>
              </a:p>
            </p:txBody>
          </p:sp>
          <p:pic>
            <p:nvPicPr>
              <p:cNvPr id="17" name="Picture 16" descr="legend.png"/>
              <p:cNvPicPr>
                <a:picLocks noChangeAspect="1"/>
              </p:cNvPicPr>
              <p:nvPr/>
            </p:nvPicPr>
            <p:blipFill rotWithShape="1">
              <a:blip r:embed="rId5">
                <a:extLst>
                  <a:ext uri="{28A0092B-C50C-407E-A947-70E740481C1C}">
                    <a14:useLocalDpi xmlns:a14="http://schemas.microsoft.com/office/drawing/2010/main" val="0"/>
                  </a:ext>
                </a:extLst>
              </a:blip>
              <a:srcRect l="21011" t="19081" r="70464" b="35574"/>
              <a:stretch/>
            </p:blipFill>
            <p:spPr>
              <a:xfrm>
                <a:off x="4495800" y="6019800"/>
                <a:ext cx="604049" cy="232344"/>
              </a:xfrm>
              <a:prstGeom prst="rect">
                <a:avLst/>
              </a:prstGeom>
            </p:spPr>
          </p:pic>
          <p:sp>
            <p:nvSpPr>
              <p:cNvPr id="18" name="Rectangle 17"/>
              <p:cNvSpPr/>
              <p:nvPr/>
            </p:nvSpPr>
            <p:spPr>
              <a:xfrm>
                <a:off x="5105400" y="5943600"/>
                <a:ext cx="3469294" cy="369332"/>
              </a:xfrm>
              <a:prstGeom prst="rect">
                <a:avLst/>
              </a:prstGeom>
            </p:spPr>
            <p:txBody>
              <a:bodyPr wrap="none">
                <a:spAutoFit/>
              </a:bodyPr>
              <a:lstStyle/>
              <a:p>
                <a:r>
                  <a:rPr lang="en-US" dirty="0"/>
                  <a:t>r</a:t>
                </a:r>
                <a:r>
                  <a:rPr lang="en-US" dirty="0" smtClean="0"/>
                  <a:t>eceiving broadcast data frames</a:t>
                </a:r>
                <a:endParaRPr lang="en-US" dirty="0"/>
              </a:p>
            </p:txBody>
          </p:sp>
        </p:grpSp>
      </p:grpSp>
      <p:sp>
        <p:nvSpPr>
          <p:cNvPr id="5" name="Slide Number Placeholder 4"/>
          <p:cNvSpPr>
            <a:spLocks noGrp="1"/>
          </p:cNvSpPr>
          <p:nvPr>
            <p:ph type="sldNum" sz="quarter" idx="12"/>
          </p:nvPr>
        </p:nvSpPr>
        <p:spPr/>
        <p:txBody>
          <a:bodyPr/>
          <a:lstStyle/>
          <a:p>
            <a:fld id="{F1B0F023-6A2D-414D-9AD3-F80F1671EAC6}" type="slidenum">
              <a:rPr lang="en-US" altLang="zh-CN" smtClean="0"/>
              <a:pPr/>
              <a:t>17</a:t>
            </a:fld>
            <a:endParaRPr lang="en-US" altLang="zh-CN"/>
          </a:p>
        </p:txBody>
      </p:sp>
      <p:sp>
        <p:nvSpPr>
          <p:cNvPr id="7" name="灯片编号占位符 3"/>
          <p:cNvSpPr txBox="1">
            <a:spLocks/>
          </p:cNvSpPr>
          <p:nvPr/>
        </p:nvSpPr>
        <p:spPr>
          <a:xfrm>
            <a:off x="6781800" y="6492875"/>
            <a:ext cx="2133600"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F1B0F023-6A2D-414D-9AD3-F80F1671EAC6}" type="slidenum">
              <a:rPr lang="en-US" altLang="zh-CN" smtClean="0"/>
              <a:pPr/>
              <a:t>17</a:t>
            </a:fld>
            <a:endParaRPr lang="en-US" altLang="zh-CN"/>
          </a:p>
        </p:txBody>
      </p:sp>
      <p:pic>
        <p:nvPicPr>
          <p:cNvPr id="10" name="图片 7" descr="3.png"/>
          <p:cNvPicPr>
            <a:picLocks noChangeAspect="1"/>
          </p:cNvPicPr>
          <p:nvPr/>
        </p:nvPicPr>
        <p:blipFill>
          <a:blip r:embed="rId6"/>
          <a:srcRect t="76635"/>
          <a:stretch>
            <a:fillRect/>
          </a:stretch>
        </p:blipFill>
        <p:spPr>
          <a:xfrm>
            <a:off x="4513729" y="4772349"/>
            <a:ext cx="3886200" cy="1077122"/>
          </a:xfrm>
          <a:prstGeom prst="rect">
            <a:avLst/>
          </a:prstGeom>
        </p:spPr>
      </p:pic>
      <p:sp>
        <p:nvSpPr>
          <p:cNvPr id="2" name="Title 1"/>
          <p:cNvSpPr>
            <a:spLocks noGrp="1"/>
          </p:cNvSpPr>
          <p:nvPr>
            <p:ph type="title"/>
          </p:nvPr>
        </p:nvSpPr>
        <p:spPr/>
        <p:txBody>
          <a:bodyPr/>
          <a:lstStyle/>
          <a:p>
            <a:r>
              <a:rPr lang="en-US" altLang="zh-CN" dirty="0"/>
              <a:t>Power </a:t>
            </a:r>
            <a:r>
              <a:rPr lang="en-US" altLang="zh-CN" dirty="0" smtClean="0"/>
              <a:t>Consumption (Galaxy S4)</a:t>
            </a:r>
            <a:endParaRPr lang="en-US" dirty="0"/>
          </a:p>
        </p:txBody>
      </p:sp>
      <p:sp>
        <p:nvSpPr>
          <p:cNvPr id="27" name="TextBox 26"/>
          <p:cNvSpPr txBox="1"/>
          <p:nvPr/>
        </p:nvSpPr>
        <p:spPr>
          <a:xfrm>
            <a:off x="6589617" y="1992868"/>
            <a:ext cx="1686426" cy="369332"/>
          </a:xfrm>
          <a:prstGeom prst="rect">
            <a:avLst/>
          </a:prstGeom>
          <a:noFill/>
        </p:spPr>
        <p:txBody>
          <a:bodyPr wrap="square" rtlCol="0">
            <a:spAutoFit/>
          </a:bodyPr>
          <a:lstStyle/>
          <a:p>
            <a:r>
              <a:rPr lang="en-US" b="1" dirty="0">
                <a:solidFill>
                  <a:srgbClr val="FF0000"/>
                </a:solidFill>
              </a:rPr>
              <a:t>1</a:t>
            </a:r>
            <a:r>
              <a:rPr lang="en-US" b="1" dirty="0" smtClean="0">
                <a:solidFill>
                  <a:srgbClr val="FF0000"/>
                </a:solidFill>
              </a:rPr>
              <a:t>8% ~ 63%</a:t>
            </a:r>
            <a:endParaRPr lang="en-US" b="1" dirty="0">
              <a:solidFill>
                <a:srgbClr val="FF0000"/>
              </a:solidFill>
            </a:endParaRPr>
          </a:p>
        </p:txBody>
      </p:sp>
      <p:sp>
        <p:nvSpPr>
          <p:cNvPr id="28" name="TextBox 27"/>
          <p:cNvSpPr txBox="1"/>
          <p:nvPr/>
        </p:nvSpPr>
        <p:spPr>
          <a:xfrm>
            <a:off x="2305831" y="3816407"/>
            <a:ext cx="1686426" cy="369332"/>
          </a:xfrm>
          <a:prstGeom prst="rect">
            <a:avLst/>
          </a:prstGeom>
          <a:noFill/>
        </p:spPr>
        <p:txBody>
          <a:bodyPr wrap="square" rtlCol="0">
            <a:spAutoFit/>
          </a:bodyPr>
          <a:lstStyle/>
          <a:p>
            <a:r>
              <a:rPr lang="en-US" b="1" dirty="0" smtClean="0">
                <a:solidFill>
                  <a:srgbClr val="FF0000"/>
                </a:solidFill>
              </a:rPr>
              <a:t>78% ~ 83%</a:t>
            </a:r>
            <a:endParaRPr lang="en-US" b="1" dirty="0">
              <a:solidFill>
                <a:srgbClr val="FF0000"/>
              </a:solidFill>
            </a:endParaRPr>
          </a:p>
        </p:txBody>
      </p:sp>
      <p:pic>
        <p:nvPicPr>
          <p:cNvPr id="29" name="图片 7" descr="3.png"/>
          <p:cNvPicPr>
            <a:picLocks noChangeAspect="1"/>
          </p:cNvPicPr>
          <p:nvPr/>
        </p:nvPicPr>
        <p:blipFill>
          <a:blip r:embed="rId6"/>
          <a:srcRect t="76635"/>
          <a:stretch>
            <a:fillRect/>
          </a:stretch>
        </p:blipFill>
        <p:spPr>
          <a:xfrm>
            <a:off x="457200" y="4767865"/>
            <a:ext cx="3886200" cy="1077122"/>
          </a:xfrm>
          <a:prstGeom prst="rect">
            <a:avLst/>
          </a:prstGeom>
        </p:spPr>
      </p:pic>
      <p:sp>
        <p:nvSpPr>
          <p:cNvPr id="30" name="Rectangle 29"/>
          <p:cNvSpPr/>
          <p:nvPr/>
        </p:nvSpPr>
        <p:spPr>
          <a:xfrm>
            <a:off x="2436158" y="1383066"/>
            <a:ext cx="1837143" cy="5981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956079" y="1420941"/>
            <a:ext cx="1299293" cy="369332"/>
          </a:xfrm>
          <a:prstGeom prst="rect">
            <a:avLst/>
          </a:prstGeom>
          <a:solidFill>
            <a:srgbClr val="F8FFBD"/>
          </a:solidFill>
        </p:spPr>
        <p:txBody>
          <a:bodyPr wrap="square" rtlCol="0">
            <a:spAutoFit/>
          </a:bodyPr>
          <a:lstStyle/>
          <a:p>
            <a:pPr algn="r"/>
            <a:r>
              <a:rPr lang="en-US" dirty="0" smtClean="0"/>
              <a:t>Starbucks</a:t>
            </a:r>
            <a:endParaRPr lang="en-US" dirty="0"/>
          </a:p>
        </p:txBody>
      </p:sp>
      <p:sp>
        <p:nvSpPr>
          <p:cNvPr id="31" name="Rectangle 30"/>
          <p:cNvSpPr/>
          <p:nvPr/>
        </p:nvSpPr>
        <p:spPr>
          <a:xfrm>
            <a:off x="6817658" y="1388710"/>
            <a:ext cx="1494243" cy="5981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438900" y="1380028"/>
            <a:ext cx="1828800" cy="369332"/>
          </a:xfrm>
          <a:prstGeom prst="rect">
            <a:avLst/>
          </a:prstGeom>
          <a:solidFill>
            <a:srgbClr val="F8FFBD"/>
          </a:solidFill>
        </p:spPr>
        <p:txBody>
          <a:bodyPr wrap="square" rtlCol="0">
            <a:spAutoFit/>
          </a:bodyPr>
          <a:lstStyle/>
          <a:p>
            <a:pPr algn="r"/>
            <a:r>
              <a:rPr lang="en-US" dirty="0" smtClean="0"/>
              <a:t>College Library</a:t>
            </a:r>
            <a:endParaRPr lang="en-US" dirty="0"/>
          </a:p>
        </p:txBody>
      </p:sp>
    </p:spTree>
    <p:extLst>
      <p:ext uri="{BB962C8B-B14F-4D97-AF65-F5344CB8AC3E}">
        <p14:creationId xmlns:p14="http://schemas.microsoft.com/office/powerpoint/2010/main" val="489649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Content Placeholder 2"/>
          <p:cNvSpPr>
            <a:spLocks noGrp="1"/>
          </p:cNvSpPr>
          <p:nvPr>
            <p:ph idx="1"/>
          </p:nvPr>
        </p:nvSpPr>
        <p:spPr/>
        <p:txBody>
          <a:bodyPr>
            <a:normAutofit/>
          </a:bodyPr>
          <a:lstStyle/>
          <a:p>
            <a:r>
              <a:rPr lang="en-US" altLang="zh-CN" dirty="0" smtClean="0"/>
              <a:t>Overhead </a:t>
            </a:r>
            <a:r>
              <a:rPr lang="en-US" altLang="zh-CN" dirty="0"/>
              <a:t>analysis</a:t>
            </a:r>
          </a:p>
          <a:p>
            <a:pPr lvl="1"/>
            <a:r>
              <a:rPr lang="en-US" altLang="zh-CN" sz="2400" dirty="0"/>
              <a:t>Decrease of </a:t>
            </a:r>
            <a:r>
              <a:rPr lang="en-US" altLang="zh-CN" sz="2400" dirty="0">
                <a:solidFill>
                  <a:srgbClr val="FF0000"/>
                </a:solidFill>
              </a:rPr>
              <a:t>network</a:t>
            </a:r>
            <a:r>
              <a:rPr lang="en-US" altLang="zh-CN" sz="2400" dirty="0"/>
              <a:t> </a:t>
            </a:r>
            <a:r>
              <a:rPr lang="en-US" altLang="zh-CN" sz="2400" dirty="0">
                <a:solidFill>
                  <a:srgbClr val="FF0000"/>
                </a:solidFill>
              </a:rPr>
              <a:t>throughput</a:t>
            </a:r>
            <a:r>
              <a:rPr lang="en-US" altLang="zh-CN" sz="2400" dirty="0"/>
              <a:t> due to transmissions of UDP Port Messages</a:t>
            </a:r>
          </a:p>
          <a:p>
            <a:pPr lvl="1"/>
            <a:r>
              <a:rPr lang="en-US" altLang="zh-CN" sz="2400" dirty="0"/>
              <a:t>Increase of </a:t>
            </a:r>
            <a:r>
              <a:rPr lang="en-US" altLang="zh-CN" sz="2400" dirty="0">
                <a:solidFill>
                  <a:srgbClr val="FF0000"/>
                </a:solidFill>
              </a:rPr>
              <a:t>network</a:t>
            </a:r>
            <a:r>
              <a:rPr lang="en-US" altLang="zh-CN" sz="2400" dirty="0"/>
              <a:t> </a:t>
            </a:r>
            <a:r>
              <a:rPr lang="en-US" altLang="zh-CN" sz="2400" dirty="0">
                <a:solidFill>
                  <a:srgbClr val="FF0000"/>
                </a:solidFill>
              </a:rPr>
              <a:t>delay</a:t>
            </a:r>
            <a:r>
              <a:rPr lang="en-US" altLang="zh-CN" sz="2400" dirty="0"/>
              <a:t> caused by UDP port operations at the </a:t>
            </a:r>
            <a:r>
              <a:rPr lang="en-US" altLang="zh-CN" sz="2400" dirty="0" smtClean="0"/>
              <a:t>AP</a:t>
            </a:r>
            <a:endParaRPr lang="en-US" altLang="zh-CN" sz="2400" dirty="0"/>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18</a:t>
            </a:fld>
            <a:endParaRPr lang="en-US" altLang="zh-CN" dirty="0"/>
          </a:p>
        </p:txBody>
      </p:sp>
    </p:spTree>
    <p:extLst>
      <p:ext uri="{BB962C8B-B14F-4D97-AF65-F5344CB8AC3E}">
        <p14:creationId xmlns:p14="http://schemas.microsoft.com/office/powerpoint/2010/main" val="85744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png"/>
          <p:cNvPicPr>
            <a:picLocks noChangeAspect="1"/>
          </p:cNvPicPr>
          <p:nvPr/>
        </p:nvPicPr>
        <p:blipFill>
          <a:blip r:embed="rId3"/>
          <a:stretch>
            <a:fillRect/>
          </a:stretch>
        </p:blipFill>
        <p:spPr>
          <a:xfrm>
            <a:off x="990600" y="1676400"/>
            <a:ext cx="6492004" cy="3864761"/>
          </a:xfrm>
          <a:prstGeom prst="rect">
            <a:avLst/>
          </a:prstGeom>
        </p:spPr>
      </p:pic>
      <p:sp>
        <p:nvSpPr>
          <p:cNvPr id="2" name="标题 1"/>
          <p:cNvSpPr>
            <a:spLocks noGrp="1"/>
          </p:cNvSpPr>
          <p:nvPr>
            <p:ph type="title"/>
          </p:nvPr>
        </p:nvSpPr>
        <p:spPr>
          <a:xfrm>
            <a:off x="0" y="18222"/>
            <a:ext cx="9144000" cy="972378"/>
          </a:xfrm>
        </p:spPr>
        <p:txBody>
          <a:bodyPr>
            <a:noAutofit/>
          </a:bodyPr>
          <a:lstStyle/>
          <a:p>
            <a:r>
              <a:rPr lang="en-US" altLang="zh-CN" sz="4000" dirty="0" smtClean="0"/>
              <a:t>Overhead: Network </a:t>
            </a:r>
            <a:r>
              <a:rPr lang="en-US" altLang="zh-CN" sz="4000" dirty="0"/>
              <a:t>Throughput</a:t>
            </a:r>
            <a:endParaRPr lang="en-US" sz="4000" dirty="0"/>
          </a:p>
        </p:txBody>
      </p:sp>
      <p:sp>
        <p:nvSpPr>
          <p:cNvPr id="4" name="灯片编号占位符 3"/>
          <p:cNvSpPr>
            <a:spLocks noGrp="1"/>
          </p:cNvSpPr>
          <p:nvPr>
            <p:ph type="sldNum" sz="quarter" idx="12"/>
          </p:nvPr>
        </p:nvSpPr>
        <p:spPr/>
        <p:txBody>
          <a:bodyPr/>
          <a:lstStyle/>
          <a:p>
            <a:fld id="{F1B0F023-6A2D-414D-9AD3-F80F1671EAC6}" type="slidenum">
              <a:rPr lang="en-US" altLang="zh-CN" smtClean="0"/>
              <a:pPr/>
              <a:t>19</a:t>
            </a:fld>
            <a:endParaRPr lang="en-US" altLang="zh-CN"/>
          </a:p>
        </p:txBody>
      </p:sp>
      <p:grpSp>
        <p:nvGrpSpPr>
          <p:cNvPr id="9" name="Group 8"/>
          <p:cNvGrpSpPr/>
          <p:nvPr/>
        </p:nvGrpSpPr>
        <p:grpSpPr>
          <a:xfrm>
            <a:off x="7010400" y="1803737"/>
            <a:ext cx="2362200" cy="1015663"/>
            <a:chOff x="7010400" y="1803737"/>
            <a:chExt cx="2362200" cy="1015663"/>
          </a:xfrm>
        </p:grpSpPr>
        <p:sp>
          <p:nvSpPr>
            <p:cNvPr id="6" name="Right Brace 5"/>
            <p:cNvSpPr/>
            <p:nvPr/>
          </p:nvSpPr>
          <p:spPr>
            <a:xfrm>
              <a:off x="7315200" y="1981200"/>
              <a:ext cx="228600" cy="7620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7010400" y="1803737"/>
              <a:ext cx="2362200" cy="1015663"/>
            </a:xfrm>
            <a:prstGeom prst="rect">
              <a:avLst/>
            </a:prstGeom>
          </p:spPr>
          <p:txBody>
            <a:bodyPr wrap="square">
              <a:spAutoFit/>
            </a:bodyPr>
            <a:lstStyle/>
            <a:p>
              <a:pPr lvl="1"/>
              <a:r>
                <a:rPr lang="en-US" altLang="zh-CN" sz="2000" dirty="0"/>
                <a:t>percent of nodes with HIDE enabled</a:t>
              </a:r>
            </a:p>
          </p:txBody>
        </p:sp>
      </p:grpSp>
      <p:sp>
        <p:nvSpPr>
          <p:cNvPr id="10" name="椭圆 5"/>
          <p:cNvSpPr/>
          <p:nvPr/>
        </p:nvSpPr>
        <p:spPr>
          <a:xfrm>
            <a:off x="6781800" y="3810000"/>
            <a:ext cx="838200" cy="4572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IEEE ICDCS’16, Nara, Japan, June 27~30, 2016</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Did you charge your phone today?</a:t>
            </a:r>
            <a:endParaRPr lang="en-US" dirty="0"/>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2</a:t>
            </a:fld>
            <a:endParaRPr lang="en-US" altLang="zh-CN" dirty="0"/>
          </a:p>
        </p:txBody>
      </p:sp>
      <p:sp>
        <p:nvSpPr>
          <p:cNvPr id="8" name="TextBox 7"/>
          <p:cNvSpPr txBox="1"/>
          <p:nvPr/>
        </p:nvSpPr>
        <p:spPr>
          <a:xfrm>
            <a:off x="197224" y="3550661"/>
            <a:ext cx="5410200" cy="1569660"/>
          </a:xfrm>
          <a:prstGeom prst="rect">
            <a:avLst/>
          </a:prstGeom>
          <a:noFill/>
        </p:spPr>
        <p:txBody>
          <a:bodyPr wrap="square" rtlCol="0">
            <a:spAutoFit/>
          </a:bodyPr>
          <a:lstStyle/>
          <a:p>
            <a:r>
              <a:rPr lang="en-US" sz="2600" b="1" dirty="0" smtClean="0">
                <a:solidFill>
                  <a:srgbClr val="FF0000"/>
                </a:solidFill>
              </a:rPr>
              <a:t>7% </a:t>
            </a:r>
            <a:r>
              <a:rPr lang="en-US" dirty="0"/>
              <a:t>days users </a:t>
            </a:r>
            <a:r>
              <a:rPr lang="en-US" dirty="0" smtClean="0"/>
              <a:t>charge phones </a:t>
            </a:r>
            <a:r>
              <a:rPr lang="en-US" b="1" dirty="0" smtClean="0">
                <a:solidFill>
                  <a:srgbClr val="0000CC"/>
                </a:solidFill>
              </a:rPr>
              <a:t>4 times </a:t>
            </a:r>
            <a:r>
              <a:rPr lang="en-US" dirty="0" smtClean="0"/>
              <a:t>a day</a:t>
            </a:r>
          </a:p>
          <a:p>
            <a:r>
              <a:rPr lang="en-US" sz="2600" b="1" dirty="0" smtClean="0">
                <a:solidFill>
                  <a:srgbClr val="FF5F00"/>
                </a:solidFill>
              </a:rPr>
              <a:t>13% </a:t>
            </a:r>
            <a:r>
              <a:rPr lang="en-US" dirty="0"/>
              <a:t>days users charge phones </a:t>
            </a:r>
            <a:r>
              <a:rPr lang="en-US" b="1" dirty="0" smtClean="0">
                <a:solidFill>
                  <a:srgbClr val="0000CC"/>
                </a:solidFill>
              </a:rPr>
              <a:t>3 times </a:t>
            </a:r>
            <a:r>
              <a:rPr lang="en-US" dirty="0" smtClean="0"/>
              <a:t>a day</a:t>
            </a:r>
          </a:p>
          <a:p>
            <a:r>
              <a:rPr lang="en-US" sz="2600" b="1" dirty="0" smtClean="0">
                <a:solidFill>
                  <a:srgbClr val="FF8D00"/>
                </a:solidFill>
              </a:rPr>
              <a:t>43%</a:t>
            </a:r>
            <a:r>
              <a:rPr lang="en-US" sz="2600" b="1" dirty="0">
                <a:solidFill>
                  <a:srgbClr val="FF8D00"/>
                </a:solidFill>
              </a:rPr>
              <a:t> </a:t>
            </a:r>
            <a:r>
              <a:rPr lang="en-US" dirty="0"/>
              <a:t>days users charge phones </a:t>
            </a:r>
            <a:r>
              <a:rPr lang="en-US" b="1" dirty="0" smtClean="0">
                <a:solidFill>
                  <a:srgbClr val="0000CC"/>
                </a:solidFill>
              </a:rPr>
              <a:t>more than once </a:t>
            </a:r>
            <a:r>
              <a:rPr lang="en-US" dirty="0" smtClean="0"/>
              <a:t>a day</a:t>
            </a:r>
            <a:endParaRPr lang="en-US" dirty="0"/>
          </a:p>
        </p:txBody>
      </p:sp>
      <p:sp>
        <p:nvSpPr>
          <p:cNvPr id="9" name="TextBox 8"/>
          <p:cNvSpPr txBox="1"/>
          <p:nvPr/>
        </p:nvSpPr>
        <p:spPr>
          <a:xfrm>
            <a:off x="609600" y="6110251"/>
            <a:ext cx="3886200" cy="307777"/>
          </a:xfrm>
          <a:prstGeom prst="rect">
            <a:avLst/>
          </a:prstGeom>
        </p:spPr>
        <p:txBody>
          <a:bodyPr wrap="square">
            <a:spAutoFit/>
          </a:bodyPr>
          <a:lstStyle>
            <a:defPPr>
              <a:defRPr lang="zh-CN"/>
            </a:defPPr>
            <a:lvl1pPr>
              <a:defRPr sz="1400">
                <a:solidFill>
                  <a:schemeClr val="tx2"/>
                </a:solidFill>
                <a:latin typeface="Times" charset="0"/>
              </a:defRPr>
            </a:lvl1pPr>
          </a:lstStyle>
          <a:p>
            <a:r>
              <a:rPr lang="en-US" dirty="0"/>
              <a:t>Source: </a:t>
            </a:r>
            <a:r>
              <a:rPr lang="en-US" dirty="0" err="1"/>
              <a:t>Estar</a:t>
            </a:r>
            <a:r>
              <a:rPr lang="en-US" dirty="0"/>
              <a:t> Battery Saver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201777"/>
            <a:ext cx="3841750" cy="2328993"/>
          </a:xfrm>
          <a:prstGeom prst="rect">
            <a:avLst/>
          </a:prstGeom>
        </p:spPr>
      </p:pic>
      <p:grpSp>
        <p:nvGrpSpPr>
          <p:cNvPr id="7" name="Group 6"/>
          <p:cNvGrpSpPr/>
          <p:nvPr/>
        </p:nvGrpSpPr>
        <p:grpSpPr>
          <a:xfrm>
            <a:off x="6019800" y="1150791"/>
            <a:ext cx="3124200" cy="4000309"/>
            <a:chOff x="6019800" y="1150791"/>
            <a:chExt cx="3124200" cy="4000309"/>
          </a:xfrm>
        </p:grpSpPr>
        <p:sp>
          <p:nvSpPr>
            <p:cNvPr id="10" name="TextBox 9"/>
            <p:cNvSpPr txBox="1"/>
            <p:nvPr/>
          </p:nvSpPr>
          <p:spPr>
            <a:xfrm>
              <a:off x="6019800" y="3704550"/>
              <a:ext cx="3124200" cy="1446550"/>
            </a:xfrm>
            <a:prstGeom prst="rect">
              <a:avLst/>
            </a:prstGeom>
            <a:noFill/>
          </p:spPr>
          <p:txBody>
            <a:bodyPr wrap="square" rtlCol="0">
              <a:spAutoFit/>
            </a:bodyPr>
            <a:lstStyle/>
            <a:p>
              <a:r>
                <a:rPr lang="en-US" sz="2400" b="1" dirty="0" smtClean="0">
                  <a:solidFill>
                    <a:srgbClr val="FF0000"/>
                  </a:solidFill>
                </a:rPr>
                <a:t>18% </a:t>
              </a:r>
              <a:r>
                <a:rPr lang="en-US" sz="2000" dirty="0" smtClean="0"/>
                <a:t>users experienced phone blackout lasting longer than </a:t>
              </a:r>
              <a:r>
                <a:rPr lang="en-US" sz="2400" b="1" dirty="0" smtClean="0">
                  <a:solidFill>
                    <a:srgbClr val="FF0000"/>
                  </a:solidFill>
                </a:rPr>
                <a:t>2 hours </a:t>
              </a:r>
              <a:r>
                <a:rPr lang="en-US" sz="2000" dirty="0" smtClean="0"/>
                <a:t>in the month studied</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108" y="1150791"/>
              <a:ext cx="1903291" cy="2453131"/>
            </a:xfrm>
            <a:prstGeom prst="rect">
              <a:avLst/>
            </a:prstGeom>
          </p:spPr>
        </p:pic>
      </p:grpSp>
    </p:spTree>
    <p:extLst>
      <p:ext uri="{BB962C8B-B14F-4D97-AF65-F5344CB8AC3E}">
        <p14:creationId xmlns:p14="http://schemas.microsoft.com/office/powerpoint/2010/main" val="1219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Overhead: Bounded Network Delay</a:t>
            </a:r>
          </a:p>
        </p:txBody>
      </p:sp>
      <p:sp>
        <p:nvSpPr>
          <p:cNvPr id="4" name="灯片编号占位符 3"/>
          <p:cNvSpPr>
            <a:spLocks noGrp="1"/>
          </p:cNvSpPr>
          <p:nvPr>
            <p:ph type="sldNum" sz="quarter" idx="12"/>
          </p:nvPr>
        </p:nvSpPr>
        <p:spPr/>
        <p:txBody>
          <a:bodyPr/>
          <a:lstStyle/>
          <a:p>
            <a:fld id="{F1B0F023-6A2D-414D-9AD3-F80F1671EAC6}" type="slidenum">
              <a:rPr lang="en-US" altLang="zh-CN" smtClean="0"/>
              <a:pPr/>
              <a:t>20</a:t>
            </a:fld>
            <a:endParaRPr lang="en-US" altLang="zh-CN"/>
          </a:p>
        </p:txBody>
      </p:sp>
      <p:pic>
        <p:nvPicPr>
          <p:cNvPr id="7" name="图片 6" descr="2.png"/>
          <p:cNvPicPr>
            <a:picLocks noChangeAspect="1"/>
          </p:cNvPicPr>
          <p:nvPr/>
        </p:nvPicPr>
        <p:blipFill rotWithShape="1">
          <a:blip r:embed="rId3"/>
          <a:srcRect r="739"/>
          <a:stretch/>
        </p:blipFill>
        <p:spPr>
          <a:xfrm>
            <a:off x="838200" y="1905000"/>
            <a:ext cx="6492536" cy="3581400"/>
          </a:xfrm>
          <a:prstGeom prst="rect">
            <a:avLst/>
          </a:prstGeom>
        </p:spPr>
      </p:pic>
      <p:grpSp>
        <p:nvGrpSpPr>
          <p:cNvPr id="9" name="Group 8"/>
          <p:cNvGrpSpPr/>
          <p:nvPr/>
        </p:nvGrpSpPr>
        <p:grpSpPr>
          <a:xfrm>
            <a:off x="6934200" y="1676400"/>
            <a:ext cx="2362200" cy="1323439"/>
            <a:chOff x="6934200" y="1676400"/>
            <a:chExt cx="2362200" cy="1323439"/>
          </a:xfrm>
        </p:grpSpPr>
        <p:sp>
          <p:nvSpPr>
            <p:cNvPr id="3" name="Rectangle 2"/>
            <p:cNvSpPr/>
            <p:nvPr/>
          </p:nvSpPr>
          <p:spPr>
            <a:xfrm>
              <a:off x="6934200" y="1676400"/>
              <a:ext cx="2362200" cy="1323439"/>
            </a:xfrm>
            <a:prstGeom prst="rect">
              <a:avLst/>
            </a:prstGeom>
          </p:spPr>
          <p:txBody>
            <a:bodyPr wrap="square">
              <a:spAutoFit/>
            </a:bodyPr>
            <a:lstStyle/>
            <a:p>
              <a:pPr lvl="1"/>
              <a:r>
                <a:rPr lang="en-US" altLang="zh-CN" sz="2000" dirty="0"/>
                <a:t>sending interval </a:t>
              </a:r>
              <a:endParaRPr lang="en-US" altLang="zh-CN" sz="2000" dirty="0" smtClean="0"/>
            </a:p>
            <a:p>
              <a:pPr lvl="1"/>
              <a:r>
                <a:rPr lang="en-US" altLang="zh-CN" sz="2000" dirty="0" smtClean="0"/>
                <a:t>of </a:t>
              </a:r>
              <a:r>
                <a:rPr lang="en-US" altLang="zh-CN" sz="2000" dirty="0"/>
                <a:t>UDP Port Messages </a:t>
              </a:r>
            </a:p>
          </p:txBody>
        </p:sp>
        <p:sp>
          <p:nvSpPr>
            <p:cNvPr id="8" name="Right Brace 7"/>
            <p:cNvSpPr/>
            <p:nvPr/>
          </p:nvSpPr>
          <p:spPr>
            <a:xfrm>
              <a:off x="7239000" y="1981200"/>
              <a:ext cx="228600" cy="6858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椭圆 5"/>
          <p:cNvSpPr/>
          <p:nvPr/>
        </p:nvSpPr>
        <p:spPr>
          <a:xfrm>
            <a:off x="6781800" y="2971800"/>
            <a:ext cx="838200" cy="5334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Footer Placeholder 4"/>
          <p:cNvSpPr>
            <a:spLocks noGrp="1"/>
          </p:cNvSpPr>
          <p:nvPr>
            <p:ph type="ftr" sz="quarter" idx="11"/>
          </p:nvPr>
        </p:nvSpPr>
        <p:spPr/>
        <p:txBody>
          <a:bodyPr/>
          <a:lstStyle/>
          <a:p>
            <a:r>
              <a:rPr lang="en-US" smtClean="0"/>
              <a:t>IEEE ICDCS’16, Nara, Japan, June 27~30, 2016</a:t>
            </a:r>
            <a:endParaRPr lang="en-US" altLang="zh-CN" dirty="0"/>
          </a:p>
        </p:txBody>
      </p:sp>
      <p:sp>
        <p:nvSpPr>
          <p:cNvPr id="11" name="Rectangle 10"/>
          <p:cNvSpPr/>
          <p:nvPr/>
        </p:nvSpPr>
        <p:spPr>
          <a:xfrm>
            <a:off x="2883076" y="5367004"/>
            <a:ext cx="3264035" cy="338554"/>
          </a:xfrm>
          <a:prstGeom prst="rect">
            <a:avLst/>
          </a:prstGeom>
        </p:spPr>
        <p:txBody>
          <a:bodyPr wrap="none">
            <a:spAutoFit/>
          </a:bodyPr>
          <a:lstStyle/>
          <a:p>
            <a:pPr eaLnBrk="0" hangingPunct="0">
              <a:spcBef>
                <a:spcPct val="30000"/>
              </a:spcBef>
              <a:defRPr/>
            </a:pPr>
            <a:r>
              <a:rPr lang="en-US" sz="1600" b="1" dirty="0" smtClean="0"/>
              <a:t>(50</a:t>
            </a:r>
            <a:r>
              <a:rPr lang="en-US" sz="1600" b="1" dirty="0"/>
              <a:t>% nodes are </a:t>
            </a:r>
            <a:r>
              <a:rPr lang="en-US" sz="1600" b="1" dirty="0" smtClean="0"/>
              <a:t>HIDE-enabled) </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altLang="zh-CN" sz="3000" dirty="0">
                <a:solidFill>
                  <a:srgbClr val="000000"/>
                </a:solidFill>
              </a:rPr>
              <a:t>HIDE: AP-assisted Broadcast Traffic Management</a:t>
            </a:r>
          </a:p>
          <a:p>
            <a:pPr lvl="1"/>
            <a:r>
              <a:rPr lang="en-US" sz="2600" dirty="0" smtClean="0">
                <a:solidFill>
                  <a:srgbClr val="000000"/>
                </a:solidFill>
              </a:rPr>
              <a:t>No useless (unwanted) broadcast frames are received by smartphones in suspend mode</a:t>
            </a:r>
          </a:p>
          <a:p>
            <a:pPr lvl="1"/>
            <a:r>
              <a:rPr lang="en-US" sz="2600" dirty="0" smtClean="0">
                <a:solidFill>
                  <a:srgbClr val="000000"/>
                </a:solidFill>
              </a:rPr>
              <a:t>Up </a:t>
            </a:r>
            <a:r>
              <a:rPr lang="en-US" sz="2600" dirty="0">
                <a:solidFill>
                  <a:srgbClr val="000000"/>
                </a:solidFill>
              </a:rPr>
              <a:t>to 82% energy saving </a:t>
            </a:r>
            <a:r>
              <a:rPr lang="en-US" sz="2600" dirty="0" smtClean="0">
                <a:solidFill>
                  <a:srgbClr val="000000"/>
                </a:solidFill>
              </a:rPr>
              <a:t>for smartphones in suspend mode</a:t>
            </a:r>
          </a:p>
          <a:p>
            <a:pPr lvl="1"/>
            <a:r>
              <a:rPr lang="en-US" sz="2600" dirty="0" smtClean="0">
                <a:solidFill>
                  <a:srgbClr val="000000"/>
                </a:solidFill>
              </a:rPr>
              <a:t>negligible </a:t>
            </a:r>
            <a:r>
              <a:rPr lang="en-US" sz="2600" dirty="0">
                <a:solidFill>
                  <a:srgbClr val="000000"/>
                </a:solidFill>
              </a:rPr>
              <a:t>network throughput </a:t>
            </a:r>
            <a:r>
              <a:rPr lang="en-US" sz="2600" dirty="0" smtClean="0">
                <a:solidFill>
                  <a:srgbClr val="000000"/>
                </a:solidFill>
              </a:rPr>
              <a:t>overhead and minimal </a:t>
            </a:r>
            <a:r>
              <a:rPr lang="en-US" sz="2600" dirty="0">
                <a:solidFill>
                  <a:srgbClr val="000000"/>
                </a:solidFill>
              </a:rPr>
              <a:t>delay </a:t>
            </a:r>
            <a:r>
              <a:rPr lang="en-US" sz="2600" dirty="0" smtClean="0">
                <a:solidFill>
                  <a:srgbClr val="000000"/>
                </a:solidFill>
              </a:rPr>
              <a:t>overhead</a:t>
            </a:r>
            <a:endParaRPr lang="en-US" sz="2600" dirty="0">
              <a:solidFill>
                <a:srgbClr val="0000CC"/>
              </a:solidFill>
            </a:endParaRPr>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21</a:t>
            </a:fld>
            <a:endParaRPr lang="en-US" altLang="zh-CN"/>
          </a:p>
        </p:txBody>
      </p:sp>
    </p:spTree>
    <p:extLst>
      <p:ext uri="{BB962C8B-B14F-4D97-AF65-F5344CB8AC3E}">
        <p14:creationId xmlns:p14="http://schemas.microsoft.com/office/powerpoint/2010/main" val="2100888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4"/>
          <p:cNvSpPr>
            <a:spLocks noChangeArrowheads="1"/>
          </p:cNvSpPr>
          <p:nvPr/>
        </p:nvSpPr>
        <p:spPr bwMode="auto">
          <a:xfrm>
            <a:off x="3238500" y="2971800"/>
            <a:ext cx="23622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en-US" sz="3400" dirty="0">
                <a:solidFill>
                  <a:srgbClr val="244948"/>
                </a:solidFill>
                <a:latin typeface="Times New Roman" panose="02020603050405020304" pitchFamily="18" charset="0"/>
                <a:cs typeface="Times New Roman" panose="02020603050405020304" pitchFamily="18" charset="0"/>
              </a:rPr>
              <a:t>Questions</a:t>
            </a:r>
            <a:r>
              <a:rPr lang="en-US" sz="3200" dirty="0">
                <a:solidFill>
                  <a:srgbClr val="244948"/>
                </a:solidFill>
                <a:latin typeface="Times New Roman" panose="02020603050405020304" pitchFamily="18" charset="0"/>
                <a:cs typeface="Times New Roman" panose="02020603050405020304" pitchFamily="18" charset="0"/>
              </a:rPr>
              <a:t>? </a:t>
            </a:r>
          </a:p>
        </p:txBody>
      </p:sp>
      <p:sp>
        <p:nvSpPr>
          <p:cNvPr id="25602" name="矩形 4"/>
          <p:cNvSpPr>
            <a:spLocks noChangeArrowheads="1"/>
          </p:cNvSpPr>
          <p:nvPr/>
        </p:nvSpPr>
        <p:spPr bwMode="auto">
          <a:xfrm>
            <a:off x="2362200" y="1905000"/>
            <a:ext cx="41148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dirty="0">
                <a:solidFill>
                  <a:srgbClr val="244948"/>
                </a:solidFill>
                <a:latin typeface="Times New Roman" panose="02020603050405020304" pitchFamily="18" charset="0"/>
                <a:cs typeface="Times New Roman" panose="02020603050405020304" pitchFamily="18" charset="0"/>
              </a:rPr>
              <a:t>Thank You!</a:t>
            </a:r>
            <a:endParaRPr lang="en-US" sz="4400" b="1" dirty="0">
              <a:solidFill>
                <a:srgbClr val="244948"/>
              </a:solidFill>
              <a:latin typeface="Times New Roman" panose="02020603050405020304" pitchFamily="18" charset="0"/>
              <a:cs typeface="Times New Roman" panose="02020603050405020304" pitchFamily="18" charset="0"/>
            </a:endParaRPr>
          </a:p>
        </p:txBody>
      </p:sp>
      <p:pic>
        <p:nvPicPr>
          <p:cNvPr id="25603" name="Picture 1" descr="ques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352800"/>
            <a:ext cx="1905000" cy="242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10" descr="download.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4437"/>
            <a:ext cx="1295400"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IEEE ICDCS’16, Nara, Japan, June 27~30, 2016</a:t>
            </a:r>
            <a:endParaRPr lang="en-US" altLang="zh-CN" dirty="0"/>
          </a:p>
        </p:txBody>
      </p:sp>
      <p:sp>
        <p:nvSpPr>
          <p:cNvPr id="4" name="Slide Number Placeholder 3"/>
          <p:cNvSpPr>
            <a:spLocks noGrp="1"/>
          </p:cNvSpPr>
          <p:nvPr>
            <p:ph type="sldNum" sz="quarter" idx="12"/>
          </p:nvPr>
        </p:nvSpPr>
        <p:spPr/>
        <p:txBody>
          <a:bodyPr/>
          <a:lstStyle/>
          <a:p>
            <a:fld id="{F1B0F023-6A2D-414D-9AD3-F80F1671EAC6}" type="slidenum">
              <a:rPr lang="en-US" altLang="zh-CN" smtClean="0"/>
              <a:pPr/>
              <a:t>22</a:t>
            </a:fld>
            <a:endParaRPr lang="en-US" altLang="zh-CN"/>
          </a:p>
        </p:txBody>
      </p:sp>
    </p:spTree>
  </p:cSld>
  <p:clrMapOvr>
    <a:masterClrMapping/>
  </p:clrMapOvr>
  <p:transition advTm="279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17251" b="12573"/>
          <a:stretch/>
        </p:blipFill>
        <p:spPr>
          <a:xfrm>
            <a:off x="0" y="1295400"/>
            <a:ext cx="9144000" cy="4572000"/>
          </a:xfrm>
          <a:prstGeom prst="rect">
            <a:avLst/>
          </a:prstGeom>
        </p:spPr>
      </p:pic>
      <p:sp>
        <p:nvSpPr>
          <p:cNvPr id="2" name="Title 1"/>
          <p:cNvSpPr>
            <a:spLocks noGrp="1"/>
          </p:cNvSpPr>
          <p:nvPr>
            <p:ph type="title"/>
          </p:nvPr>
        </p:nvSpPr>
        <p:spPr/>
        <p:txBody>
          <a:bodyPr>
            <a:noAutofit/>
          </a:bodyPr>
          <a:lstStyle/>
          <a:p>
            <a:pPr>
              <a:lnSpc>
                <a:spcPts val="4000"/>
              </a:lnSpc>
            </a:pPr>
            <a:r>
              <a:rPr lang="en-US" sz="3600" dirty="0"/>
              <a:t>What do you expect from a new smartphone?</a:t>
            </a:r>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3</a:t>
            </a:fld>
            <a:endParaRPr lang="en-US" altLang="zh-CN"/>
          </a:p>
        </p:txBody>
      </p:sp>
      <p:sp>
        <p:nvSpPr>
          <p:cNvPr id="9" name="Rectangle 8"/>
          <p:cNvSpPr/>
          <p:nvPr/>
        </p:nvSpPr>
        <p:spPr>
          <a:xfrm>
            <a:off x="381000" y="6136341"/>
            <a:ext cx="3107069" cy="307777"/>
          </a:xfrm>
          <a:prstGeom prst="rect">
            <a:avLst/>
          </a:prstGeom>
        </p:spPr>
        <p:txBody>
          <a:bodyPr wrap="square">
            <a:spAutoFit/>
          </a:bodyPr>
          <a:lstStyle/>
          <a:p>
            <a:r>
              <a:rPr lang="en-US" sz="1400" dirty="0">
                <a:solidFill>
                  <a:schemeClr val="tx2"/>
                </a:solidFill>
                <a:latin typeface="Times" charset="0"/>
              </a:rPr>
              <a:t>Source: TIME Mobility Poll, Qualcomm</a:t>
            </a:r>
          </a:p>
        </p:txBody>
      </p:sp>
      <p:sp>
        <p:nvSpPr>
          <p:cNvPr id="10" name="Rectangle 9"/>
          <p:cNvSpPr/>
          <p:nvPr/>
        </p:nvSpPr>
        <p:spPr>
          <a:xfrm>
            <a:off x="2133600" y="2892557"/>
            <a:ext cx="6172200" cy="1015663"/>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0"/>
              </a:spcBef>
              <a:spcAft>
                <a:spcPts val="0"/>
              </a:spcAft>
            </a:pPr>
            <a:endParaRPr lang="en-US" sz="2000" b="1" dirty="0" smtClean="0">
              <a:solidFill>
                <a:schemeClr val="tx1"/>
              </a:solidFill>
              <a:latin typeface="Arial" charset="0"/>
              <a:ea typeface="Arial" charset="0"/>
              <a:cs typeface="Arial" charset="0"/>
            </a:endParaRPr>
          </a:p>
          <a:p>
            <a:pPr algn="ctr">
              <a:spcBef>
                <a:spcPts val="0"/>
              </a:spcBef>
              <a:spcAft>
                <a:spcPts val="0"/>
              </a:spcAft>
            </a:pPr>
            <a:r>
              <a:rPr lang="en-US" sz="2000" b="1" dirty="0" smtClean="0">
                <a:solidFill>
                  <a:schemeClr val="tx1"/>
                </a:solidFill>
                <a:latin typeface="Arial" charset="0"/>
                <a:ea typeface="Arial" charset="0"/>
                <a:cs typeface="Arial" charset="0"/>
              </a:rPr>
              <a:t>Longer </a:t>
            </a:r>
            <a:r>
              <a:rPr lang="en-US" sz="2000" b="1" dirty="0">
                <a:solidFill>
                  <a:schemeClr val="tx1"/>
                </a:solidFill>
                <a:latin typeface="Arial" charset="0"/>
                <a:ea typeface="Arial" charset="0"/>
                <a:cs typeface="Arial" charset="0"/>
              </a:rPr>
              <a:t>battery life tops the list of user </a:t>
            </a:r>
            <a:r>
              <a:rPr lang="en-US" sz="2000" b="1" dirty="0" smtClean="0">
                <a:solidFill>
                  <a:schemeClr val="tx1"/>
                </a:solidFill>
                <a:latin typeface="Arial" charset="0"/>
                <a:ea typeface="Arial" charset="0"/>
                <a:cs typeface="Arial" charset="0"/>
              </a:rPr>
              <a:t>needs.</a:t>
            </a:r>
          </a:p>
          <a:p>
            <a:pPr algn="ctr">
              <a:spcBef>
                <a:spcPts val="0"/>
              </a:spcBef>
              <a:spcAft>
                <a:spcPts val="0"/>
              </a:spcAft>
            </a:pPr>
            <a:endParaRPr lang="en-US" sz="20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881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10"/>
          <p:cNvSpPr txBox="1">
            <a:spLocks noChangeArrowheads="1"/>
          </p:cNvSpPr>
          <p:nvPr/>
        </p:nvSpPr>
        <p:spPr bwMode="auto">
          <a:xfrm>
            <a:off x="76200" y="2059157"/>
            <a:ext cx="4419600" cy="337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571500" indent="-2222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spcBef>
                <a:spcPts val="600"/>
              </a:spcBef>
              <a:spcAft>
                <a:spcPts val="600"/>
              </a:spcAft>
            </a:pPr>
            <a:r>
              <a:rPr lang="en-US" altLang="zh-CN" sz="2800" b="1" dirty="0" smtClean="0">
                <a:solidFill>
                  <a:schemeClr val="tx2"/>
                </a:solidFill>
                <a:latin typeface="+mn-lt"/>
                <a:cs typeface="Times New Roman" panose="02020603050405020304" pitchFamily="18" charset="0"/>
              </a:rPr>
              <a:t>    Active</a:t>
            </a:r>
            <a:endParaRPr lang="en-US" altLang="zh-CN" sz="2800" dirty="0" smtClean="0">
              <a:solidFill>
                <a:schemeClr val="tx2"/>
              </a:solidFill>
              <a:latin typeface="+mn-lt"/>
              <a:cs typeface="Times New Roman" panose="02020603050405020304" pitchFamily="18" charset="0"/>
            </a:endParaRPr>
          </a:p>
          <a:p>
            <a:pPr lvl="1" eaLnBrk="1" hangingPunct="1">
              <a:spcBef>
                <a:spcPts val="600"/>
              </a:spcBef>
              <a:spcAft>
                <a:spcPts val="600"/>
              </a:spcAft>
              <a:buSzPct val="80000"/>
              <a:buFont typeface="Wingdings" panose="05000000000000000000" pitchFamily="2" charset="2"/>
              <a:buChar char="Ø"/>
            </a:pPr>
            <a:endParaRPr lang="en-US" altLang="zh-CN" sz="2500" dirty="0" smtClean="0">
              <a:solidFill>
                <a:schemeClr val="tx2"/>
              </a:solidFill>
              <a:cs typeface="Times New Roman" panose="02020603050405020304" pitchFamily="18" charset="0"/>
            </a:endParaRPr>
          </a:p>
          <a:p>
            <a:pPr lvl="1" eaLnBrk="1" hangingPunct="1">
              <a:spcBef>
                <a:spcPts val="600"/>
              </a:spcBef>
              <a:spcAft>
                <a:spcPts val="600"/>
              </a:spcAft>
              <a:buSzPct val="80000"/>
            </a:pPr>
            <a:endParaRPr lang="en-US" altLang="zh-CN" sz="2500" dirty="0" smtClean="0">
              <a:solidFill>
                <a:schemeClr val="tx2"/>
              </a:solidFill>
              <a:cs typeface="Times New Roman" panose="02020603050405020304" pitchFamily="18" charset="0"/>
            </a:endParaRPr>
          </a:p>
          <a:p>
            <a:pPr lvl="1" eaLnBrk="1" hangingPunct="1">
              <a:spcBef>
                <a:spcPts val="0"/>
              </a:spcBef>
              <a:spcAft>
                <a:spcPts val="0"/>
              </a:spcAft>
              <a:buSzPct val="80000"/>
              <a:buFont typeface="Wingdings" panose="05000000000000000000" pitchFamily="2" charset="2"/>
              <a:buChar char="Ø"/>
            </a:pPr>
            <a:r>
              <a:rPr lang="en-US" altLang="zh-CN" sz="2200" dirty="0" smtClean="0">
                <a:solidFill>
                  <a:schemeClr val="tx2"/>
                </a:solidFill>
                <a:latin typeface="+mn-lt"/>
                <a:cs typeface="Times New Roman" panose="02020603050405020304" pitchFamily="18" charset="0"/>
              </a:rPr>
              <a:t>Screen is </a:t>
            </a:r>
            <a:r>
              <a:rPr lang="en-US" altLang="zh-CN" sz="2200" b="1" dirty="0" smtClean="0">
                <a:solidFill>
                  <a:schemeClr val="tx2"/>
                </a:solidFill>
                <a:latin typeface="+mn-lt"/>
                <a:cs typeface="Times New Roman" panose="02020603050405020304" pitchFamily="18" charset="0"/>
              </a:rPr>
              <a:t>on</a:t>
            </a:r>
          </a:p>
          <a:p>
            <a:pPr lvl="1" eaLnBrk="1" hangingPunct="1">
              <a:spcBef>
                <a:spcPts val="0"/>
              </a:spcBef>
              <a:spcAft>
                <a:spcPts val="0"/>
              </a:spcAft>
              <a:buSzPct val="80000"/>
              <a:buFont typeface="Wingdings" panose="05000000000000000000" pitchFamily="2" charset="2"/>
              <a:buChar char="Ø"/>
            </a:pPr>
            <a:r>
              <a:rPr lang="en-US" altLang="zh-CN" sz="2200" dirty="0" smtClean="0">
                <a:solidFill>
                  <a:schemeClr val="tx2"/>
                </a:solidFill>
                <a:latin typeface="+mn-lt"/>
                <a:cs typeface="Times New Roman" panose="02020603050405020304" pitchFamily="18" charset="0"/>
              </a:rPr>
              <a:t>CPU, ROM, and micro-controller circuits for various components are </a:t>
            </a:r>
            <a:r>
              <a:rPr lang="en-US" altLang="zh-CN" sz="2200" b="1" dirty="0" smtClean="0">
                <a:solidFill>
                  <a:schemeClr val="tx2"/>
                </a:solidFill>
                <a:latin typeface="+mn-lt"/>
                <a:cs typeface="Times New Roman" panose="02020603050405020304" pitchFamily="18" charset="0"/>
              </a:rPr>
              <a:t>awake</a:t>
            </a:r>
          </a:p>
          <a:p>
            <a:pPr lvl="1" eaLnBrk="1" hangingPunct="1">
              <a:spcBef>
                <a:spcPts val="0"/>
              </a:spcBef>
              <a:spcAft>
                <a:spcPts val="0"/>
              </a:spcAft>
              <a:buSzPct val="80000"/>
              <a:buFont typeface="Wingdings" panose="05000000000000000000" pitchFamily="2" charset="2"/>
              <a:buChar char="Ø"/>
            </a:pPr>
            <a:r>
              <a:rPr lang="en-US" altLang="zh-CN" sz="2200" dirty="0" smtClean="0">
                <a:solidFill>
                  <a:schemeClr val="tx2"/>
                </a:solidFill>
                <a:latin typeface="+mn-lt"/>
                <a:cs typeface="Times New Roman" panose="02020603050405020304" pitchFamily="18" charset="0"/>
              </a:rPr>
              <a:t>Power </a:t>
            </a:r>
            <a:r>
              <a:rPr lang="en-US" altLang="zh-CN" sz="2200" dirty="0">
                <a:solidFill>
                  <a:schemeClr val="tx2"/>
                </a:solidFill>
                <a:latin typeface="+mn-lt"/>
                <a:cs typeface="Times New Roman" panose="02020603050405020304" pitchFamily="18" charset="0"/>
              </a:rPr>
              <a:t>consumption: </a:t>
            </a:r>
            <a:r>
              <a:rPr lang="en-US" altLang="zh-CN" sz="2200" b="1" dirty="0" smtClean="0">
                <a:solidFill>
                  <a:schemeClr val="tx2"/>
                </a:solidFill>
                <a:latin typeface="+mn-lt"/>
                <a:cs typeface="Times New Roman" panose="02020603050405020304" pitchFamily="18" charset="0"/>
              </a:rPr>
              <a:t>high</a:t>
            </a:r>
            <a:endParaRPr lang="en-US" altLang="zh-CN" sz="2200" b="1" dirty="0">
              <a:solidFill>
                <a:schemeClr val="tx2"/>
              </a:solidFill>
              <a:latin typeface="+mn-lt"/>
              <a:cs typeface="Times New Roman" panose="02020603050405020304" pitchFamily="18" charset="0"/>
            </a:endParaRPr>
          </a:p>
        </p:txBody>
      </p:sp>
      <p:sp>
        <p:nvSpPr>
          <p:cNvPr id="17411"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fld id="{0B36AD65-D50A-42A7-998D-0B332C2E8975}" type="slidenum">
              <a:rPr lang="en-US" altLang="zh-CN" sz="1200"/>
              <a:pPr eaLnBrk="1" hangingPunct="1"/>
              <a:t>4</a:t>
            </a:fld>
            <a:endParaRPr lang="en-US" altLang="zh-CN" sz="1200" dirty="0"/>
          </a:p>
        </p:txBody>
      </p:sp>
      <p:sp>
        <p:nvSpPr>
          <p:cNvPr id="14" name="TextBox 10"/>
          <p:cNvSpPr txBox="1">
            <a:spLocks noChangeArrowheads="1"/>
          </p:cNvSpPr>
          <p:nvPr/>
        </p:nvSpPr>
        <p:spPr bwMode="auto">
          <a:xfrm>
            <a:off x="4572000" y="2059157"/>
            <a:ext cx="4648200" cy="337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63500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spcBef>
                <a:spcPts val="600"/>
              </a:spcBef>
              <a:spcAft>
                <a:spcPts val="600"/>
              </a:spcAft>
            </a:pPr>
            <a:r>
              <a:rPr lang="en-US" altLang="zh-CN" sz="2800" b="1" dirty="0" smtClean="0">
                <a:solidFill>
                  <a:schemeClr val="tx2"/>
                </a:solidFill>
                <a:latin typeface="+mn-lt"/>
                <a:cs typeface="Times New Roman" panose="02020603050405020304" pitchFamily="18" charset="0"/>
              </a:rPr>
              <a:t>    Suspend</a:t>
            </a:r>
            <a:endParaRPr lang="en-US" altLang="zh-CN" sz="2800" dirty="0" smtClean="0">
              <a:solidFill>
                <a:schemeClr val="tx2"/>
              </a:solidFill>
              <a:latin typeface="+mn-lt"/>
              <a:cs typeface="Times New Roman" panose="02020603050405020304" pitchFamily="18" charset="0"/>
            </a:endParaRPr>
          </a:p>
          <a:p>
            <a:pPr lvl="1" eaLnBrk="1" hangingPunct="1">
              <a:spcBef>
                <a:spcPts val="600"/>
              </a:spcBef>
              <a:spcAft>
                <a:spcPts val="600"/>
              </a:spcAft>
              <a:buSzPct val="80000"/>
              <a:buFont typeface="Wingdings" panose="05000000000000000000" pitchFamily="2" charset="2"/>
              <a:buChar char="Ø"/>
            </a:pPr>
            <a:endParaRPr lang="en-US" altLang="zh-CN" sz="2500" dirty="0" smtClean="0">
              <a:solidFill>
                <a:schemeClr val="tx2"/>
              </a:solidFill>
              <a:cs typeface="Times New Roman" panose="02020603050405020304" pitchFamily="18" charset="0"/>
            </a:endParaRPr>
          </a:p>
          <a:p>
            <a:pPr lvl="1" eaLnBrk="1" hangingPunct="1">
              <a:spcBef>
                <a:spcPts val="600"/>
              </a:spcBef>
              <a:spcAft>
                <a:spcPts val="600"/>
              </a:spcAft>
              <a:buSzPct val="80000"/>
              <a:buFont typeface="Wingdings" panose="05000000000000000000" pitchFamily="2" charset="2"/>
              <a:buChar char="Ø"/>
            </a:pPr>
            <a:endParaRPr lang="en-US" altLang="zh-CN" sz="2500" dirty="0">
              <a:solidFill>
                <a:schemeClr val="tx2"/>
              </a:solidFill>
              <a:cs typeface="Times New Roman" panose="02020603050405020304" pitchFamily="18" charset="0"/>
            </a:endParaRPr>
          </a:p>
          <a:p>
            <a:pPr lvl="1" eaLnBrk="1" hangingPunct="1">
              <a:spcBef>
                <a:spcPts val="0"/>
              </a:spcBef>
              <a:spcAft>
                <a:spcPts val="0"/>
              </a:spcAft>
              <a:buSzPct val="80000"/>
              <a:buFont typeface="Wingdings" panose="05000000000000000000" pitchFamily="2" charset="2"/>
              <a:buChar char="Ø"/>
            </a:pPr>
            <a:r>
              <a:rPr lang="en-US" altLang="zh-CN" sz="2200" dirty="0" smtClean="0">
                <a:solidFill>
                  <a:schemeClr val="tx2"/>
                </a:solidFill>
                <a:latin typeface="+mn-lt"/>
                <a:cs typeface="Times New Roman" panose="02020603050405020304" pitchFamily="18" charset="0"/>
              </a:rPr>
              <a:t>Screen is </a:t>
            </a:r>
            <a:r>
              <a:rPr lang="en-US" altLang="zh-CN" sz="2200" b="1" dirty="0" smtClean="0">
                <a:solidFill>
                  <a:schemeClr val="tx2"/>
                </a:solidFill>
                <a:latin typeface="+mn-lt"/>
                <a:cs typeface="Times New Roman" panose="02020603050405020304" pitchFamily="18" charset="0"/>
              </a:rPr>
              <a:t>off</a:t>
            </a:r>
          </a:p>
          <a:p>
            <a:pPr lvl="1" eaLnBrk="1" hangingPunct="1">
              <a:spcBef>
                <a:spcPts val="0"/>
              </a:spcBef>
              <a:spcAft>
                <a:spcPts val="0"/>
              </a:spcAft>
              <a:buSzPct val="80000"/>
              <a:buFont typeface="Wingdings" panose="05000000000000000000" pitchFamily="2" charset="2"/>
              <a:buChar char="Ø"/>
            </a:pPr>
            <a:r>
              <a:rPr lang="en-US" altLang="zh-CN" sz="2200" dirty="0">
                <a:solidFill>
                  <a:schemeClr val="tx2"/>
                </a:solidFill>
                <a:latin typeface="+mn-lt"/>
                <a:cs typeface="Times New Roman" panose="02020603050405020304" pitchFamily="18" charset="0"/>
              </a:rPr>
              <a:t>CPU, </a:t>
            </a:r>
            <a:r>
              <a:rPr lang="en-US" altLang="zh-CN" sz="2200" dirty="0" smtClean="0">
                <a:solidFill>
                  <a:schemeClr val="tx2"/>
                </a:solidFill>
                <a:latin typeface="+mn-lt"/>
                <a:cs typeface="Times New Roman" panose="02020603050405020304" pitchFamily="18" charset="0"/>
              </a:rPr>
              <a:t>ROM, </a:t>
            </a:r>
            <a:r>
              <a:rPr lang="en-US" altLang="zh-CN" sz="2200" dirty="0">
                <a:solidFill>
                  <a:schemeClr val="tx2"/>
                </a:solidFill>
                <a:latin typeface="+mn-lt"/>
                <a:cs typeface="Times New Roman" panose="02020603050405020304" pitchFamily="18" charset="0"/>
              </a:rPr>
              <a:t>and micro-controller circuits for various components are </a:t>
            </a:r>
            <a:r>
              <a:rPr lang="en-US" altLang="zh-CN" sz="2200" b="1" dirty="0" smtClean="0">
                <a:solidFill>
                  <a:schemeClr val="tx2"/>
                </a:solidFill>
                <a:latin typeface="+mn-lt"/>
                <a:cs typeface="Times New Roman" panose="02020603050405020304" pitchFamily="18" charset="0"/>
              </a:rPr>
              <a:t>suspended</a:t>
            </a:r>
          </a:p>
          <a:p>
            <a:pPr lvl="1" eaLnBrk="1" hangingPunct="1">
              <a:spcBef>
                <a:spcPts val="0"/>
              </a:spcBef>
              <a:spcAft>
                <a:spcPts val="0"/>
              </a:spcAft>
              <a:buSzPct val="80000"/>
              <a:buFont typeface="Wingdings" panose="05000000000000000000" pitchFamily="2" charset="2"/>
              <a:buChar char="Ø"/>
            </a:pPr>
            <a:r>
              <a:rPr lang="en-US" altLang="zh-CN" sz="2200" dirty="0" smtClean="0">
                <a:solidFill>
                  <a:schemeClr val="tx2"/>
                </a:solidFill>
                <a:latin typeface="+mn-lt"/>
                <a:cs typeface="Times New Roman" panose="02020603050405020304" pitchFamily="18" charset="0"/>
              </a:rPr>
              <a:t>Power </a:t>
            </a:r>
            <a:r>
              <a:rPr lang="en-US" altLang="zh-CN" sz="2200" dirty="0">
                <a:solidFill>
                  <a:schemeClr val="tx2"/>
                </a:solidFill>
                <a:latin typeface="+mn-lt"/>
                <a:cs typeface="Times New Roman" panose="02020603050405020304" pitchFamily="18" charset="0"/>
              </a:rPr>
              <a:t>consumption: </a:t>
            </a:r>
            <a:r>
              <a:rPr lang="en-US" altLang="zh-CN" sz="2200" b="1" dirty="0" smtClean="0">
                <a:solidFill>
                  <a:schemeClr val="tx2"/>
                </a:solidFill>
                <a:latin typeface="+mn-lt"/>
                <a:cs typeface="Times New Roman" panose="02020603050405020304" pitchFamily="18" charset="0"/>
              </a:rPr>
              <a:t>low</a:t>
            </a:r>
            <a:endParaRPr lang="en-US" altLang="zh-CN" sz="2200" b="1" dirty="0">
              <a:solidFill>
                <a:schemeClr val="tx2"/>
              </a:solidFill>
              <a:latin typeface="+mn-lt"/>
              <a:cs typeface="Times New Roman" panose="02020603050405020304" pitchFamily="18" charset="0"/>
            </a:endParaRPr>
          </a:p>
        </p:txBody>
      </p:sp>
      <p:pic>
        <p:nvPicPr>
          <p:cNvPr id="5125" name="Picture 3" descr="sleep.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3685" y="2286000"/>
            <a:ext cx="1701642" cy="1563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4" descr="awake.jpg"/>
          <p:cNvPicPr>
            <a:picLocks noChangeAspect="1"/>
          </p:cNvPicPr>
          <p:nvPr/>
        </p:nvPicPr>
        <p:blipFill>
          <a:blip r:embed="rId4">
            <a:extLst>
              <a:ext uri="{28A0092B-C50C-407E-A947-70E740481C1C}">
                <a14:useLocalDpi xmlns:a14="http://schemas.microsoft.com/office/drawing/2010/main" val="0"/>
              </a:ext>
            </a:extLst>
          </a:blip>
          <a:srcRect b="10094"/>
          <a:stretch>
            <a:fillRect/>
          </a:stretch>
        </p:blipFill>
        <p:spPr bwMode="auto">
          <a:xfrm>
            <a:off x="2818062" y="2286000"/>
            <a:ext cx="1574380" cy="151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4648200" y="2287757"/>
            <a:ext cx="0" cy="312420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Curved Up Arrow 1"/>
          <p:cNvSpPr/>
          <p:nvPr/>
        </p:nvSpPr>
        <p:spPr>
          <a:xfrm>
            <a:off x="3657600" y="5486400"/>
            <a:ext cx="1828800" cy="522604"/>
          </a:xfrm>
          <a:prstGeom prst="curvedUpArrow">
            <a:avLst>
              <a:gd name="adj1" fmla="val 22965"/>
              <a:gd name="adj2" fmla="val 63718"/>
              <a:gd name="adj3" fmla="val 2305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667000" y="5983604"/>
            <a:ext cx="4343400" cy="400110"/>
          </a:xfrm>
          <a:prstGeom prst="rect">
            <a:avLst/>
          </a:prstGeom>
          <a:noFill/>
        </p:spPr>
        <p:txBody>
          <a:bodyPr wrap="square" rtlCol="0">
            <a:spAutoFit/>
          </a:bodyPr>
          <a:lstStyle/>
          <a:p>
            <a:pPr algn="ctr"/>
            <a:r>
              <a:rPr lang="en-US" sz="2000" b="1" dirty="0" smtClean="0">
                <a:solidFill>
                  <a:srgbClr val="FF0000"/>
                </a:solidFill>
                <a:latin typeface="+mn-lt"/>
              </a:rPr>
              <a:t>switch to suspend mode to save energy</a:t>
            </a:r>
            <a:endParaRPr lang="en-US" sz="2000" b="1" dirty="0">
              <a:solidFill>
                <a:srgbClr val="FF0000"/>
              </a:solidFill>
              <a:latin typeface="+mn-lt"/>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7968" b="17359"/>
          <a:stretch/>
        </p:blipFill>
        <p:spPr>
          <a:xfrm>
            <a:off x="4848117" y="2606815"/>
            <a:ext cx="1903969" cy="861499"/>
          </a:xfrm>
          <a:prstGeom prst="rect">
            <a:avLst/>
          </a:prstGeom>
        </p:spPr>
      </p:pic>
      <p:sp>
        <p:nvSpPr>
          <p:cNvPr id="16" name="Curved Up Arrow 15"/>
          <p:cNvSpPr/>
          <p:nvPr/>
        </p:nvSpPr>
        <p:spPr>
          <a:xfrm rot="10800000">
            <a:off x="3657600" y="1543110"/>
            <a:ext cx="1828800" cy="522604"/>
          </a:xfrm>
          <a:prstGeom prst="curvedUpArrow">
            <a:avLst>
              <a:gd name="adj1" fmla="val 22965"/>
              <a:gd name="adj2" fmla="val 63718"/>
              <a:gd name="adj3" fmla="val 2305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2438400" y="1143000"/>
            <a:ext cx="4495800" cy="400110"/>
          </a:xfrm>
          <a:prstGeom prst="rect">
            <a:avLst/>
          </a:prstGeom>
          <a:noFill/>
        </p:spPr>
        <p:txBody>
          <a:bodyPr wrap="square" rtlCol="0">
            <a:spAutoFit/>
          </a:bodyPr>
          <a:lstStyle/>
          <a:p>
            <a:pPr algn="ctr"/>
            <a:r>
              <a:rPr lang="en-US" sz="2000" b="1" dirty="0" smtClean="0">
                <a:solidFill>
                  <a:srgbClr val="FF0000"/>
                </a:solidFill>
                <a:latin typeface="+mn-lt"/>
              </a:rPr>
              <a:t>switch to active mode to process events</a:t>
            </a:r>
            <a:endParaRPr lang="en-US" sz="2000" b="1" dirty="0">
              <a:solidFill>
                <a:srgbClr val="FF0000"/>
              </a:solidFill>
              <a:latin typeface="+mn-lt"/>
            </a:endParaRPr>
          </a:p>
        </p:txBody>
      </p:sp>
      <p:sp>
        <p:nvSpPr>
          <p:cNvPr id="3" name="Footer Placeholder 2"/>
          <p:cNvSpPr>
            <a:spLocks noGrp="1"/>
          </p:cNvSpPr>
          <p:nvPr>
            <p:ph type="ftr" sz="quarter" idx="11"/>
          </p:nvPr>
        </p:nvSpPr>
        <p:spPr/>
        <p:txBody>
          <a:bodyPr/>
          <a:lstStyle/>
          <a:p>
            <a:r>
              <a:rPr lang="en-US" smtClean="0"/>
              <a:t>IEEE ICDCS’16, Nara, Japan, June 27~30, 2016</a:t>
            </a:r>
            <a:endParaRPr lang="en-US" altLang="zh-CN" dirty="0"/>
          </a:p>
        </p:txBody>
      </p:sp>
      <p:sp>
        <p:nvSpPr>
          <p:cNvPr id="5" name="Title 4"/>
          <p:cNvSpPr>
            <a:spLocks noGrp="1"/>
          </p:cNvSpPr>
          <p:nvPr>
            <p:ph type="title"/>
          </p:nvPr>
        </p:nvSpPr>
        <p:spPr/>
        <p:txBody>
          <a:bodyPr>
            <a:normAutofit/>
          </a:bodyPr>
          <a:lstStyle/>
          <a:p>
            <a:r>
              <a:rPr lang="en-US" sz="4000" dirty="0" smtClean="0"/>
              <a:t>Smartphone Power Modes</a:t>
            </a:r>
            <a:endParaRPr lang="en-US" sz="4000" dirty="0"/>
          </a:p>
        </p:txBody>
      </p:sp>
    </p:spTree>
  </p:cSld>
  <p:clrMapOvr>
    <a:masterClrMapping/>
  </p:clrMapOvr>
  <p:transition advTm="893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6" presetClass="emph" presetSubtype="0" repeatCount="4000" fill="hold"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752600"/>
            <a:ext cx="518273" cy="762000"/>
          </a:xfrm>
          <a:prstGeom prst="rect">
            <a:avLst/>
          </a:prstGeom>
        </p:spPr>
      </p:pic>
      <p:sp>
        <p:nvSpPr>
          <p:cNvPr id="6" name="Rectangle 5"/>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nSpc>
                <a:spcPts val="4000"/>
              </a:lnSpc>
            </a:pPr>
            <a:r>
              <a:rPr lang="en-US" dirty="0" err="1"/>
              <a:t>WiFi</a:t>
            </a:r>
            <a:r>
              <a:rPr lang="en-US" dirty="0"/>
              <a:t> Broadcast Traffic During Smartphone Suspend Mode</a:t>
            </a:r>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5</a:t>
            </a:fld>
            <a:endParaRPr lang="en-US" altLang="zh-CN"/>
          </a:p>
        </p:txBody>
      </p:sp>
      <p:pic>
        <p:nvPicPr>
          <p:cNvPr id="7" name="Picture 6" descr="1.jpeg"/>
          <p:cNvPicPr>
            <a:picLocks noChangeAspect="1"/>
          </p:cNvPicPr>
          <p:nvPr/>
        </p:nvPicPr>
        <p:blipFill rotWithShape="1">
          <a:blip r:embed="rId4">
            <a:extLst>
              <a:ext uri="{28A0092B-C50C-407E-A947-70E740481C1C}">
                <a14:useLocalDpi xmlns:a14="http://schemas.microsoft.com/office/drawing/2010/main" val="0"/>
              </a:ext>
            </a:extLst>
          </a:blip>
          <a:srcRect r="19450"/>
          <a:stretch/>
        </p:blipFill>
        <p:spPr>
          <a:xfrm>
            <a:off x="1371600" y="1600200"/>
            <a:ext cx="920692" cy="1143000"/>
          </a:xfrm>
          <a:prstGeom prst="rect">
            <a:avLst/>
          </a:prstGeom>
        </p:spPr>
      </p:pic>
      <p:sp>
        <p:nvSpPr>
          <p:cNvPr id="9" name="Rectangle 8"/>
          <p:cNvSpPr/>
          <p:nvPr/>
        </p:nvSpPr>
        <p:spPr>
          <a:xfrm>
            <a:off x="5036640" y="1981200"/>
            <a:ext cx="120928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smtClean="0">
                <a:solidFill>
                  <a:srgbClr val="000000"/>
                </a:solidFill>
              </a:rPr>
              <a:t>Beacon(</a:t>
            </a:r>
            <a:r>
              <a:rPr lang="en-US" b="1" dirty="0">
                <a:solidFill>
                  <a:srgbClr val="FF0000"/>
                </a:solidFill>
              </a:rPr>
              <a:t>0</a:t>
            </a:r>
            <a:r>
              <a:rPr lang="en-US" b="1" smtClean="0">
                <a:solidFill>
                  <a:srgbClr val="000000"/>
                </a:solidFill>
              </a:rPr>
              <a:t>)</a:t>
            </a:r>
            <a:endParaRPr lang="en-US" b="1" dirty="0">
              <a:solidFill>
                <a:srgbClr val="000000"/>
              </a:solidFill>
            </a:endParaRPr>
          </a:p>
        </p:txBody>
      </p:sp>
      <p:sp>
        <p:nvSpPr>
          <p:cNvPr id="10" name="Rectangle 9"/>
          <p:cNvSpPr/>
          <p:nvPr/>
        </p:nvSpPr>
        <p:spPr>
          <a:xfrm>
            <a:off x="5029200" y="1981200"/>
            <a:ext cx="114300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r>
              <a:rPr lang="en-US" b="1" dirty="0" smtClean="0">
                <a:solidFill>
                  <a:srgbClr val="FF0000"/>
                </a:solidFill>
              </a:rPr>
              <a:t>0</a:t>
            </a:r>
            <a:r>
              <a:rPr lang="en-US" b="1" dirty="0" smtClean="0">
                <a:solidFill>
                  <a:srgbClr val="000000"/>
                </a:solidFill>
              </a:rPr>
              <a:t>)</a:t>
            </a:r>
            <a:endParaRPr lang="en-US" b="1" dirty="0">
              <a:solidFill>
                <a:srgbClr val="000000"/>
              </a:solidFill>
            </a:endParaRPr>
          </a:p>
        </p:txBody>
      </p:sp>
      <p:sp>
        <p:nvSpPr>
          <p:cNvPr id="11" name="Rectangle 10"/>
          <p:cNvSpPr/>
          <p:nvPr/>
        </p:nvSpPr>
        <p:spPr>
          <a:xfrm>
            <a:off x="5031680" y="1981200"/>
            <a:ext cx="114052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r>
              <a:rPr lang="en-US" b="1" dirty="0" smtClean="0">
                <a:solidFill>
                  <a:srgbClr val="FF0000"/>
                </a:solidFill>
              </a:rPr>
              <a:t>0</a:t>
            </a:r>
            <a:r>
              <a:rPr lang="en-US" b="1" dirty="0" smtClean="0">
                <a:solidFill>
                  <a:srgbClr val="000000"/>
                </a:solidFill>
              </a:rPr>
              <a:t>)</a:t>
            </a:r>
            <a:endParaRPr lang="en-US" b="1" dirty="0">
              <a:solidFill>
                <a:srgbClr val="000000"/>
              </a:solidFill>
            </a:endParaRPr>
          </a:p>
        </p:txBody>
      </p:sp>
      <p:sp>
        <p:nvSpPr>
          <p:cNvPr id="12" name="Rectangle 11"/>
          <p:cNvSpPr/>
          <p:nvPr/>
        </p:nvSpPr>
        <p:spPr>
          <a:xfrm>
            <a:off x="5105400" y="1981200"/>
            <a:ext cx="91440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endParaRPr lang="en-US" b="1" dirty="0">
              <a:solidFill>
                <a:srgbClr val="000000"/>
              </a:solidFill>
            </a:endParaRPr>
          </a:p>
        </p:txBody>
      </p:sp>
      <p:sp>
        <p:nvSpPr>
          <p:cNvPr id="13" name="Rectangle 12"/>
          <p:cNvSpPr/>
          <p:nvPr/>
        </p:nvSpPr>
        <p:spPr>
          <a:xfrm>
            <a:off x="5105400" y="1981200"/>
            <a:ext cx="91440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endParaRPr lang="en-US" b="1" dirty="0">
              <a:solidFill>
                <a:srgbClr val="000000"/>
              </a:solidFill>
            </a:endParaRPr>
          </a:p>
        </p:txBody>
      </p:sp>
      <p:sp>
        <p:nvSpPr>
          <p:cNvPr id="14" name="Rectangle 13"/>
          <p:cNvSpPr/>
          <p:nvPr/>
        </p:nvSpPr>
        <p:spPr>
          <a:xfrm>
            <a:off x="5105400" y="1981200"/>
            <a:ext cx="91440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endParaRPr lang="en-US" b="1" dirty="0">
              <a:solidFill>
                <a:srgbClr val="000000"/>
              </a:solidFill>
            </a:endParaRPr>
          </a:p>
        </p:txBody>
      </p:sp>
      <p:grpSp>
        <p:nvGrpSpPr>
          <p:cNvPr id="16" name="Group 15"/>
          <p:cNvGrpSpPr/>
          <p:nvPr/>
        </p:nvGrpSpPr>
        <p:grpSpPr>
          <a:xfrm>
            <a:off x="457200" y="504411"/>
            <a:ext cx="6356593" cy="2804719"/>
            <a:chOff x="1339607" y="776681"/>
            <a:chExt cx="6356593" cy="2804719"/>
          </a:xfrm>
          <a:solidFill>
            <a:schemeClr val="accent5">
              <a:lumMod val="20000"/>
              <a:lumOff val="80000"/>
            </a:schemeClr>
          </a:solidFill>
        </p:grpSpPr>
        <p:cxnSp>
          <p:nvCxnSpPr>
            <p:cNvPr id="17" name="Straight Connector 16"/>
            <p:cNvCxnSpPr/>
            <p:nvPr/>
          </p:nvCxnSpPr>
          <p:spPr>
            <a:xfrm>
              <a:off x="1339607" y="776681"/>
              <a:ext cx="4055833" cy="14681"/>
            </a:xfrm>
            <a:prstGeom prst="line">
              <a:avLst/>
            </a:prstGeom>
            <a:grpFill/>
            <a:ln w="38100" cmpd="sng">
              <a:solidFill>
                <a:srgbClr val="FF0000"/>
              </a:solidFill>
            </a:ln>
            <a:effectLst/>
          </p:spPr>
          <p:style>
            <a:lnRef idx="1">
              <a:schemeClr val="accent6"/>
            </a:lnRef>
            <a:fillRef idx="2">
              <a:schemeClr val="accent6"/>
            </a:fillRef>
            <a:effectRef idx="1">
              <a:schemeClr val="accent6"/>
            </a:effectRef>
            <a:fontRef idx="minor">
              <a:schemeClr val="dk1"/>
            </a:fontRef>
          </p:style>
        </p:cxnSp>
        <p:sp>
          <p:nvSpPr>
            <p:cNvPr id="18" name="Rectangle 17"/>
            <p:cNvSpPr/>
            <p:nvPr/>
          </p:nvSpPr>
          <p:spPr>
            <a:xfrm>
              <a:off x="1524000" y="2819400"/>
              <a:ext cx="6172200" cy="762000"/>
            </a:xfrm>
            <a:prstGeom prst="rect">
              <a:avLst/>
            </a:prstGeom>
            <a:solidFill>
              <a:srgbClr val="F8FFBD"/>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smtClean="0"/>
                <a:t>WiFi broadcast </a:t>
              </a:r>
              <a:r>
                <a:rPr lang="en-US" sz="2200" dirty="0"/>
                <a:t>data </a:t>
              </a:r>
              <a:r>
                <a:rPr lang="en-US" sz="2200" dirty="0" smtClean="0"/>
                <a:t>frames </a:t>
              </a:r>
              <a:r>
                <a:rPr lang="en-US" sz="2200" dirty="0"/>
                <a:t>with UDP </a:t>
              </a:r>
              <a:r>
                <a:rPr lang="en-US" sz="2200" dirty="0" smtClean="0"/>
                <a:t>payload</a:t>
              </a:r>
              <a:endParaRPr lang="en-US" sz="2200" dirty="0"/>
            </a:p>
          </p:txBody>
        </p:sp>
      </p:grpSp>
      <p:grpSp>
        <p:nvGrpSpPr>
          <p:cNvPr id="19" name="Group 18"/>
          <p:cNvGrpSpPr/>
          <p:nvPr/>
        </p:nvGrpSpPr>
        <p:grpSpPr>
          <a:xfrm>
            <a:off x="6118251" y="2683933"/>
            <a:ext cx="1730350" cy="745067"/>
            <a:chOff x="6252384" y="2667000"/>
            <a:chExt cx="1820824" cy="745067"/>
          </a:xfrm>
        </p:grpSpPr>
        <p:sp>
          <p:nvSpPr>
            <p:cNvPr id="20" name="Rectangle 19"/>
            <p:cNvSpPr/>
            <p:nvPr/>
          </p:nvSpPr>
          <p:spPr>
            <a:xfrm>
              <a:off x="6252384" y="2667000"/>
              <a:ext cx="1820824" cy="7450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21" name="TextBox 20"/>
            <p:cNvSpPr txBox="1"/>
            <p:nvPr/>
          </p:nvSpPr>
          <p:spPr>
            <a:xfrm>
              <a:off x="6276777" y="3148913"/>
              <a:ext cx="593666" cy="24622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r>
                <a:rPr lang="en-US" sz="1600" b="1" dirty="0" smtClean="0"/>
                <a:t>buffer</a:t>
              </a:r>
              <a:endParaRPr lang="en-US" sz="1600" b="1" dirty="0"/>
            </a:p>
          </p:txBody>
        </p:sp>
      </p:grpSp>
      <p:sp>
        <p:nvSpPr>
          <p:cNvPr id="22" name="Rectangle 21"/>
          <p:cNvSpPr/>
          <p:nvPr/>
        </p:nvSpPr>
        <p:spPr>
          <a:xfrm>
            <a:off x="5029200" y="1981200"/>
            <a:ext cx="114052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r>
              <a:rPr lang="en-US" b="1" dirty="0" smtClean="0">
                <a:solidFill>
                  <a:srgbClr val="FF0000"/>
                </a:solidFill>
              </a:rPr>
              <a:t>1</a:t>
            </a:r>
            <a:r>
              <a:rPr lang="en-US" b="1" dirty="0" smtClean="0">
                <a:solidFill>
                  <a:srgbClr val="000000"/>
                </a:solidFill>
              </a:rPr>
              <a:t>)</a:t>
            </a:r>
            <a:endParaRPr lang="en-US" b="1" dirty="0">
              <a:solidFill>
                <a:srgbClr val="000000"/>
              </a:solidFill>
            </a:endParaRPr>
          </a:p>
        </p:txBody>
      </p:sp>
      <p:sp>
        <p:nvSpPr>
          <p:cNvPr id="23" name="Rectangle 22"/>
          <p:cNvSpPr/>
          <p:nvPr/>
        </p:nvSpPr>
        <p:spPr>
          <a:xfrm>
            <a:off x="4876800" y="1981200"/>
            <a:ext cx="129540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pPr>
            <a:r>
              <a:rPr lang="en-US" b="1" dirty="0" smtClean="0">
                <a:solidFill>
                  <a:srgbClr val="000000"/>
                </a:solidFill>
              </a:rPr>
              <a:t>Broadcast data frame</a:t>
            </a:r>
            <a:endParaRPr lang="en-US" b="1" dirty="0">
              <a:solidFill>
                <a:srgbClr val="000000"/>
              </a:solidFill>
            </a:endParaRPr>
          </a:p>
        </p:txBody>
      </p:sp>
      <p:pic>
        <p:nvPicPr>
          <p:cNvPr id="24" name="Picture 23" descr="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1524000"/>
            <a:ext cx="1143000" cy="1143000"/>
          </a:xfrm>
          <a:prstGeom prst="rect">
            <a:avLst/>
          </a:prstGeom>
        </p:spPr>
      </p:pic>
      <p:sp>
        <p:nvSpPr>
          <p:cNvPr id="25" name="Rectangle 24"/>
          <p:cNvSpPr/>
          <p:nvPr/>
        </p:nvSpPr>
        <p:spPr>
          <a:xfrm>
            <a:off x="5029200" y="1981200"/>
            <a:ext cx="114300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Beacon(</a:t>
            </a:r>
            <a:r>
              <a:rPr lang="en-US" b="1" dirty="0" smtClean="0">
                <a:solidFill>
                  <a:srgbClr val="FF0000"/>
                </a:solidFill>
              </a:rPr>
              <a:t>0</a:t>
            </a:r>
            <a:r>
              <a:rPr lang="en-US" b="1" dirty="0" smtClean="0">
                <a:solidFill>
                  <a:srgbClr val="000000"/>
                </a:solidFill>
              </a:rPr>
              <a:t>)</a:t>
            </a:r>
            <a:endParaRPr lang="en-US" b="1" dirty="0">
              <a:solidFill>
                <a:srgbClr val="000000"/>
              </a:solidFill>
            </a:endParaRPr>
          </a:p>
        </p:txBody>
      </p:sp>
      <p:pic>
        <p:nvPicPr>
          <p:cNvPr id="26" name="Picture 12" descr="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248858"/>
            <a:ext cx="8129155" cy="260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ectangle 28"/>
          <p:cNvSpPr/>
          <p:nvPr/>
        </p:nvSpPr>
        <p:spPr>
          <a:xfrm>
            <a:off x="1429512" y="4440967"/>
            <a:ext cx="6793992" cy="1883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295400" y="4114800"/>
            <a:ext cx="7162800" cy="0"/>
          </a:xfrm>
          <a:prstGeom prst="line">
            <a:avLst/>
          </a:prstGeom>
          <a:ln>
            <a:solidFill>
              <a:srgbClr val="000000"/>
            </a:solidFill>
            <a:headEnd type="none"/>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1" name="Rectangle 30"/>
          <p:cNvSpPr/>
          <p:nvPr/>
        </p:nvSpPr>
        <p:spPr>
          <a:xfrm>
            <a:off x="4298177" y="3505200"/>
            <a:ext cx="91440" cy="609600"/>
          </a:xfrm>
          <a:prstGeom prst="rect">
            <a:avLst/>
          </a:prstGeom>
          <a:solidFill>
            <a:srgbClr val="0000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p:cNvSpPr/>
          <p:nvPr/>
        </p:nvSpPr>
        <p:spPr>
          <a:xfrm>
            <a:off x="1660912"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ectangle 32"/>
          <p:cNvSpPr/>
          <p:nvPr/>
        </p:nvSpPr>
        <p:spPr>
          <a:xfrm>
            <a:off x="2300496"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Rectangle 33"/>
          <p:cNvSpPr/>
          <p:nvPr/>
        </p:nvSpPr>
        <p:spPr>
          <a:xfrm>
            <a:off x="2957552"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p:cNvSpPr/>
          <p:nvPr/>
        </p:nvSpPr>
        <p:spPr>
          <a:xfrm>
            <a:off x="3598128"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35"/>
          <p:cNvSpPr/>
          <p:nvPr/>
        </p:nvSpPr>
        <p:spPr>
          <a:xfrm>
            <a:off x="4192240"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ectangle 36"/>
          <p:cNvSpPr/>
          <p:nvPr/>
        </p:nvSpPr>
        <p:spPr>
          <a:xfrm>
            <a:off x="4786352"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p:cNvSpPr/>
          <p:nvPr/>
        </p:nvSpPr>
        <p:spPr>
          <a:xfrm>
            <a:off x="5364976"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Rectangle 38"/>
          <p:cNvSpPr/>
          <p:nvPr/>
        </p:nvSpPr>
        <p:spPr>
          <a:xfrm>
            <a:off x="5959088"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ectangle 39"/>
          <p:cNvSpPr/>
          <p:nvPr/>
        </p:nvSpPr>
        <p:spPr>
          <a:xfrm>
            <a:off x="7240240"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p:cNvSpPr/>
          <p:nvPr/>
        </p:nvSpPr>
        <p:spPr>
          <a:xfrm>
            <a:off x="7865328"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Rectangle 41"/>
          <p:cNvSpPr/>
          <p:nvPr/>
        </p:nvSpPr>
        <p:spPr>
          <a:xfrm>
            <a:off x="6615152" y="35052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Rectangle 42"/>
          <p:cNvSpPr/>
          <p:nvPr/>
        </p:nvSpPr>
        <p:spPr>
          <a:xfrm>
            <a:off x="152400" y="2819400"/>
            <a:ext cx="73152"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p:cNvSpPr/>
          <p:nvPr/>
        </p:nvSpPr>
        <p:spPr>
          <a:xfrm>
            <a:off x="136913" y="3505200"/>
            <a:ext cx="91440" cy="609600"/>
          </a:xfrm>
          <a:prstGeom prst="rect">
            <a:avLst/>
          </a:prstGeom>
          <a:solidFill>
            <a:srgbClr val="0000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TextBox 44"/>
          <p:cNvSpPr txBox="1"/>
          <p:nvPr/>
        </p:nvSpPr>
        <p:spPr>
          <a:xfrm>
            <a:off x="304800" y="2819400"/>
            <a:ext cx="914400" cy="584776"/>
          </a:xfrm>
          <a:prstGeom prst="rect">
            <a:avLst/>
          </a:prstGeom>
          <a:noFill/>
        </p:spPr>
        <p:txBody>
          <a:bodyPr wrap="square" rtlCol="0">
            <a:spAutoFit/>
          </a:bodyPr>
          <a:lstStyle/>
          <a:p>
            <a:r>
              <a:rPr lang="en-US" sz="1600" dirty="0" smtClean="0"/>
              <a:t>Beacon frame</a:t>
            </a:r>
            <a:endParaRPr lang="en-US" sz="1600" dirty="0"/>
          </a:p>
        </p:txBody>
      </p:sp>
      <p:sp>
        <p:nvSpPr>
          <p:cNvPr id="46" name="TextBox 45"/>
          <p:cNvSpPr txBox="1"/>
          <p:nvPr/>
        </p:nvSpPr>
        <p:spPr>
          <a:xfrm>
            <a:off x="228600" y="3505200"/>
            <a:ext cx="1295400" cy="584776"/>
          </a:xfrm>
          <a:prstGeom prst="rect">
            <a:avLst/>
          </a:prstGeom>
          <a:noFill/>
        </p:spPr>
        <p:txBody>
          <a:bodyPr wrap="square" rtlCol="0">
            <a:spAutoFit/>
          </a:bodyPr>
          <a:lstStyle/>
          <a:p>
            <a:r>
              <a:rPr lang="en-US" sz="1600" dirty="0" smtClean="0"/>
              <a:t>Broadcast data frame</a:t>
            </a:r>
            <a:endParaRPr lang="en-US" sz="1600" dirty="0"/>
          </a:p>
        </p:txBody>
      </p:sp>
      <p:sp>
        <p:nvSpPr>
          <p:cNvPr id="47" name="Rounded Rectangular Callout 46"/>
          <p:cNvSpPr/>
          <p:nvPr/>
        </p:nvSpPr>
        <p:spPr>
          <a:xfrm>
            <a:off x="2667000" y="2819400"/>
            <a:ext cx="3276600" cy="533400"/>
          </a:xfrm>
          <a:prstGeom prst="wedgeRoundRectCallout">
            <a:avLst>
              <a:gd name="adj1" fmla="val 48595"/>
              <a:gd name="adj2" fmla="val -13723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1-bit broadcast traffic indication</a:t>
            </a:r>
            <a:endParaRPr lang="en-US" dirty="0"/>
          </a:p>
        </p:txBody>
      </p:sp>
      <p:sp>
        <p:nvSpPr>
          <p:cNvPr id="48" name="TextBox 47"/>
          <p:cNvSpPr txBox="1"/>
          <p:nvPr/>
        </p:nvSpPr>
        <p:spPr>
          <a:xfrm>
            <a:off x="8458200" y="3897868"/>
            <a:ext cx="762000" cy="369332"/>
          </a:xfrm>
          <a:prstGeom prst="rect">
            <a:avLst/>
          </a:prstGeom>
          <a:noFill/>
        </p:spPr>
        <p:txBody>
          <a:bodyPr wrap="square" rtlCol="0">
            <a:spAutoFit/>
          </a:bodyPr>
          <a:lstStyle/>
          <a:p>
            <a:r>
              <a:rPr lang="en-US" dirty="0" smtClean="0"/>
              <a:t>time</a:t>
            </a:r>
            <a:endParaRPr lang="en-US" dirty="0"/>
          </a:p>
        </p:txBody>
      </p:sp>
      <p:sp>
        <p:nvSpPr>
          <p:cNvPr id="49" name="Rectangle 48"/>
          <p:cNvSpPr/>
          <p:nvPr/>
        </p:nvSpPr>
        <p:spPr>
          <a:xfrm>
            <a:off x="7696200" y="1905000"/>
            <a:ext cx="1292920" cy="457200"/>
          </a:xfrm>
          <a:prstGeom prst="rect">
            <a:avLst/>
          </a:prstGeom>
          <a:solidFill>
            <a:srgbClr val="F8FF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b="1" dirty="0" smtClean="0">
                <a:solidFill>
                  <a:srgbClr val="000000"/>
                </a:solidFill>
              </a:rPr>
              <a:t>Broadcast data frame</a:t>
            </a:r>
            <a:endParaRPr lang="en-US" b="1" dirty="0">
              <a:solidFill>
                <a:srgbClr val="000000"/>
              </a:solidFill>
            </a:endParaRPr>
          </a:p>
        </p:txBody>
      </p:sp>
      <p:cxnSp>
        <p:nvCxnSpPr>
          <p:cNvPr id="50" name="Straight Connector 49"/>
          <p:cNvCxnSpPr/>
          <p:nvPr/>
        </p:nvCxnSpPr>
        <p:spPr>
          <a:xfrm>
            <a:off x="3468222" y="519092"/>
            <a:ext cx="533610" cy="2008939"/>
          </a:xfrm>
          <a:prstGeom prst="line">
            <a:avLst/>
          </a:prstGeom>
          <a:ln w="38100" cmpd="sng">
            <a:solidFill>
              <a:srgbClr val="FF0000"/>
            </a:solidFill>
            <a:headEnd type="none"/>
            <a:tailEnd type="arrow"/>
          </a:ln>
          <a:effectLst/>
        </p:spPr>
        <p:style>
          <a:lnRef idx="1">
            <a:schemeClr val="accent6"/>
          </a:lnRef>
          <a:fillRef idx="2">
            <a:schemeClr val="accent6"/>
          </a:fillRef>
          <a:effectRef idx="1">
            <a:schemeClr val="accent6"/>
          </a:effectRef>
          <a:fontRef idx="minor">
            <a:schemeClr val="dk1"/>
          </a:fontRef>
        </p:style>
      </p:cxnSp>
      <p:pic>
        <p:nvPicPr>
          <p:cNvPr id="53" name="Picture 12" descr="1.jpg"/>
          <p:cNvPicPr>
            <a:picLocks noChangeAspect="1"/>
          </p:cNvPicPr>
          <p:nvPr/>
        </p:nvPicPr>
        <p:blipFill rotWithShape="1">
          <a:blip r:embed="rId6">
            <a:extLst>
              <a:ext uri="{28A0092B-C50C-407E-A947-70E740481C1C}">
                <a14:useLocalDpi xmlns:a14="http://schemas.microsoft.com/office/drawing/2010/main" val="0"/>
              </a:ext>
            </a:extLst>
          </a:blip>
          <a:srcRect l="11248" t="9464" r="56881" b="20444"/>
          <a:stretch/>
        </p:blipFill>
        <p:spPr bwMode="auto">
          <a:xfrm>
            <a:off x="1371600" y="4495800"/>
            <a:ext cx="2590801"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12" descr="1.jpg"/>
          <p:cNvPicPr>
            <a:picLocks noChangeAspect="1"/>
          </p:cNvPicPr>
          <p:nvPr/>
        </p:nvPicPr>
        <p:blipFill rotWithShape="1">
          <a:blip r:embed="rId6">
            <a:extLst>
              <a:ext uri="{28A0092B-C50C-407E-A947-70E740481C1C}">
                <a14:useLocalDpi xmlns:a14="http://schemas.microsoft.com/office/drawing/2010/main" val="0"/>
              </a:ext>
            </a:extLst>
          </a:blip>
          <a:srcRect l="43118" t="9464" r="18449" b="20444"/>
          <a:stretch/>
        </p:blipFill>
        <p:spPr bwMode="auto">
          <a:xfrm>
            <a:off x="3962400" y="4495800"/>
            <a:ext cx="3124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01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0" presetClass="path" presetSubtype="0" accel="50000" decel="50000" fill="hold" grpId="0" nodeType="afterEffect">
                                  <p:stCondLst>
                                    <p:cond delay="500"/>
                                  </p:stCondLst>
                                  <p:childTnLst>
                                    <p:animMotion origin="layout" path="M -4.3294E-6 -3.1143E-6 L -0.32522 -3.1143E-6 " pathEditMode="relative" rAng="0" ptsTypes="AA">
                                      <p:cBhvr>
                                        <p:cTn id="41" dur="1000" fill="hold"/>
                                        <p:tgtEl>
                                          <p:spTgt spid="12"/>
                                        </p:tgtEl>
                                        <p:attrNameLst>
                                          <p:attrName>ppt_x</p:attrName>
                                          <p:attrName>ppt_y</p:attrName>
                                        </p:attrNameLst>
                                      </p:cBhvr>
                                      <p:rCtr x="-16261" y="0"/>
                                    </p:animMotion>
                                  </p:childTnLst>
                                </p:cTn>
                              </p:par>
                            </p:childTnLst>
                          </p:cTn>
                        </p:par>
                        <p:par>
                          <p:cTn id="42" fill="hold">
                            <p:stCondLst>
                              <p:cond delay="1500"/>
                            </p:stCondLst>
                            <p:childTnLst>
                              <p:par>
                                <p:cTn id="43" presetID="1" presetClass="exit" presetSubtype="0" fill="hold" nodeType="after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par>
                          <p:cTn id="45" fill="hold">
                            <p:stCondLst>
                              <p:cond delay="1500"/>
                            </p:stCondLst>
                            <p:childTnLst>
                              <p:par>
                                <p:cTn id="46" presetID="1" presetClass="exit" presetSubtype="0" fill="hold" grpId="2" nodeType="afterEffect">
                                  <p:stCondLst>
                                    <p:cond delay="0"/>
                                  </p:stCondLst>
                                  <p:childTnLst>
                                    <p:set>
                                      <p:cBhvr>
                                        <p:cTn id="47" dur="1" fill="hold">
                                          <p:stCondLst>
                                            <p:cond delay="0"/>
                                          </p:stCondLst>
                                        </p:cTn>
                                        <p:tgtEl>
                                          <p:spTgt spid="12"/>
                                        </p:tgtEl>
                                        <p:attrNameLst>
                                          <p:attrName>style.visibility</p:attrName>
                                        </p:attrNameLst>
                                      </p:cBhvr>
                                      <p:to>
                                        <p:strVal val="hidden"/>
                                      </p:to>
                                    </p:set>
                                  </p:childTnLst>
                                </p:cTn>
                              </p:par>
                            </p:childTnLst>
                          </p:cTn>
                        </p:par>
                        <p:par>
                          <p:cTn id="48" fill="hold">
                            <p:stCondLst>
                              <p:cond delay="1500"/>
                            </p:stCondLst>
                            <p:childTnLst>
                              <p:par>
                                <p:cTn id="49" presetID="1" presetClass="entr" presetSubtype="0" fill="hold" grpId="1" nodeType="afterEffect">
                                  <p:stCondLst>
                                    <p:cond delay="100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1000"/>
                                  </p:stCondLst>
                                  <p:childTnLst>
                                    <p:set>
                                      <p:cBhvr>
                                        <p:cTn id="52" dur="1" fill="hold">
                                          <p:stCondLst>
                                            <p:cond delay="0"/>
                                          </p:stCondLst>
                                        </p:cTn>
                                        <p:tgtEl>
                                          <p:spTgt spid="8"/>
                                        </p:tgtEl>
                                        <p:attrNameLst>
                                          <p:attrName>style.visibility</p:attrName>
                                        </p:attrNameLst>
                                      </p:cBhvr>
                                      <p:to>
                                        <p:strVal val="visible"/>
                                      </p:to>
                                    </p:set>
                                  </p:childTnLst>
                                </p:cTn>
                              </p:par>
                            </p:childTnLst>
                          </p:cTn>
                        </p:par>
                        <p:par>
                          <p:cTn id="53" fill="hold">
                            <p:stCondLst>
                              <p:cond delay="2500"/>
                            </p:stCondLst>
                            <p:childTnLst>
                              <p:par>
                                <p:cTn id="54" presetID="0" presetClass="path" presetSubtype="0" accel="50000" decel="50000" fill="hold" grpId="0" nodeType="afterEffect">
                                  <p:stCondLst>
                                    <p:cond delay="500"/>
                                  </p:stCondLst>
                                  <p:childTnLst>
                                    <p:animMotion origin="layout" path="M -4.3294E-6 -3.1143E-6 L -0.32522 -3.1143E-6 " pathEditMode="relative" rAng="0" ptsTypes="AA">
                                      <p:cBhvr>
                                        <p:cTn id="55" dur="1000" fill="hold"/>
                                        <p:tgtEl>
                                          <p:spTgt spid="13"/>
                                        </p:tgtEl>
                                        <p:attrNameLst>
                                          <p:attrName>ppt_x</p:attrName>
                                          <p:attrName>ppt_y</p:attrName>
                                        </p:attrNameLst>
                                      </p:cBhvr>
                                      <p:rCtr x="-16261" y="0"/>
                                    </p:animMotion>
                                  </p:childTnLst>
                                </p:cTn>
                              </p:par>
                            </p:childTnLst>
                          </p:cTn>
                        </p:par>
                        <p:par>
                          <p:cTn id="56" fill="hold">
                            <p:stCondLst>
                              <p:cond delay="4000"/>
                            </p:stCondLst>
                            <p:childTnLst>
                              <p:par>
                                <p:cTn id="57" presetID="1" presetClass="exit" presetSubtype="0" fill="hold" grpId="2" nodeType="after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par>
                          <p:cTn id="59" fill="hold">
                            <p:stCondLst>
                              <p:cond delay="4000"/>
                            </p:stCondLst>
                            <p:childTnLst>
                              <p:par>
                                <p:cTn id="60" presetID="1" presetClass="exit" presetSubtype="0" fill="hold" nodeType="afterEffect">
                                  <p:stCondLst>
                                    <p:cond delay="0"/>
                                  </p:stCondLst>
                                  <p:childTnLst>
                                    <p:set>
                                      <p:cBhvr>
                                        <p:cTn id="61" dur="1" fill="hold">
                                          <p:stCondLst>
                                            <p:cond delay="0"/>
                                          </p:stCondLst>
                                        </p:cTn>
                                        <p:tgtEl>
                                          <p:spTgt spid="8"/>
                                        </p:tgtEl>
                                        <p:attrNameLst>
                                          <p:attrName>style.visibility</p:attrName>
                                        </p:attrNameLst>
                                      </p:cBhvr>
                                      <p:to>
                                        <p:strVal val="hidden"/>
                                      </p:to>
                                    </p:set>
                                  </p:childTnLst>
                                </p:cTn>
                              </p:par>
                            </p:childTnLst>
                          </p:cTn>
                        </p:par>
                        <p:par>
                          <p:cTn id="62" fill="hold">
                            <p:stCondLst>
                              <p:cond delay="4000"/>
                            </p:stCondLst>
                            <p:childTnLst>
                              <p:par>
                                <p:cTn id="63" presetID="1" presetClass="entr" presetSubtype="0" fill="hold" grpId="1" nodeType="afterEffect">
                                  <p:stCondLst>
                                    <p:cond delay="100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1000"/>
                                  </p:stCondLst>
                                  <p:childTnLst>
                                    <p:set>
                                      <p:cBhvr>
                                        <p:cTn id="66" dur="1" fill="hold">
                                          <p:stCondLst>
                                            <p:cond delay="0"/>
                                          </p:stCondLst>
                                        </p:cTn>
                                        <p:tgtEl>
                                          <p:spTgt spid="8"/>
                                        </p:tgtEl>
                                        <p:attrNameLst>
                                          <p:attrName>style.visibility</p:attrName>
                                        </p:attrNameLst>
                                      </p:cBhvr>
                                      <p:to>
                                        <p:strVal val="visible"/>
                                      </p:to>
                                    </p:set>
                                  </p:childTnLst>
                                </p:cTn>
                              </p:par>
                            </p:childTnLst>
                          </p:cTn>
                        </p:par>
                        <p:par>
                          <p:cTn id="67" fill="hold">
                            <p:stCondLst>
                              <p:cond delay="5000"/>
                            </p:stCondLst>
                            <p:childTnLst>
                              <p:par>
                                <p:cTn id="68" presetID="0" presetClass="path" presetSubtype="0" accel="50000" decel="50000" fill="hold" grpId="0" nodeType="afterEffect">
                                  <p:stCondLst>
                                    <p:cond delay="500"/>
                                  </p:stCondLst>
                                  <p:childTnLst>
                                    <p:animMotion origin="layout" path="M -4.3294E-6 -3.1143E-6 L -0.32522 -3.1143E-6 " pathEditMode="relative" rAng="0" ptsTypes="AA">
                                      <p:cBhvr>
                                        <p:cTn id="69" dur="1000" fill="hold"/>
                                        <p:tgtEl>
                                          <p:spTgt spid="14"/>
                                        </p:tgtEl>
                                        <p:attrNameLst>
                                          <p:attrName>ppt_x</p:attrName>
                                          <p:attrName>ppt_y</p:attrName>
                                        </p:attrNameLst>
                                      </p:cBhvr>
                                      <p:rCtr x="-16261" y="0"/>
                                    </p:animMotion>
                                  </p:childTnLst>
                                </p:cTn>
                              </p:par>
                            </p:childTnLst>
                          </p:cTn>
                        </p:par>
                        <p:par>
                          <p:cTn id="70" fill="hold">
                            <p:stCondLst>
                              <p:cond delay="6500"/>
                            </p:stCondLst>
                            <p:childTnLst>
                              <p:par>
                                <p:cTn id="71" presetID="1" presetClass="exit" presetSubtype="0" fill="hold" grpId="2" nodeType="after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grpId="0" nodeType="clickEffect">
                                  <p:stCondLst>
                                    <p:cond delay="0"/>
                                  </p:stCondLst>
                                  <p:childTnLst>
                                    <p:animMotion origin="layout" path="M -4.3294E-6 -3.1143E-6 L -0.32522 -3.1143E-6 " pathEditMode="relative" rAng="0" ptsTypes="AA">
                                      <p:cBhvr>
                                        <p:cTn id="93" dur="2000" fill="hold"/>
                                        <p:tgtEl>
                                          <p:spTgt spid="10"/>
                                        </p:tgtEl>
                                        <p:attrNameLst>
                                          <p:attrName>ppt_x</p:attrName>
                                          <p:attrName>ppt_y</p:attrName>
                                        </p:attrNameLst>
                                      </p:cBhvr>
                                      <p:rCtr x="-16261" y="0"/>
                                    </p:animMotion>
                                  </p:childTnLst>
                                </p:cTn>
                              </p:par>
                              <p:par>
                                <p:cTn id="94" presetID="1" presetClass="exit" presetSubtype="0" fill="hold" grpId="1" nodeType="withEffect">
                                  <p:stCondLst>
                                    <p:cond delay="0"/>
                                  </p:stCondLst>
                                  <p:childTnLst>
                                    <p:set>
                                      <p:cBhvr>
                                        <p:cTn id="95" dur="1" fill="hold">
                                          <p:stCondLst>
                                            <p:cond delay="0"/>
                                          </p:stCondLst>
                                        </p:cTn>
                                        <p:tgtEl>
                                          <p:spTgt spid="47"/>
                                        </p:tgtEl>
                                        <p:attrNameLst>
                                          <p:attrName>style.visibility</p:attrName>
                                        </p:attrNameLst>
                                      </p:cBhvr>
                                      <p:to>
                                        <p:strVal val="hidden"/>
                                      </p:to>
                                    </p:set>
                                  </p:childTnLst>
                                </p:cTn>
                              </p:par>
                            </p:childTnLst>
                          </p:cTn>
                        </p:par>
                        <p:par>
                          <p:cTn id="96" fill="hold">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2" nodeType="clickEffect">
                                  <p:stCondLst>
                                    <p:cond delay="0"/>
                                  </p:stCondLst>
                                  <p:childTnLst>
                                    <p:set>
                                      <p:cBhvr>
                                        <p:cTn id="102" dur="1" fill="hold">
                                          <p:stCondLst>
                                            <p:cond delay="0"/>
                                          </p:stCondLst>
                                        </p:cTn>
                                        <p:tgtEl>
                                          <p:spTgt spid="10"/>
                                        </p:tgtEl>
                                        <p:attrNameLst>
                                          <p:attrName>style.visibility</p:attrName>
                                        </p:attrNameLst>
                                      </p:cBhvr>
                                      <p:to>
                                        <p:strVal val="hidden"/>
                                      </p:to>
                                    </p:set>
                                  </p:childTnLst>
                                </p:cTn>
                              </p:par>
                            </p:childTnLst>
                          </p:cTn>
                        </p:par>
                        <p:par>
                          <p:cTn id="103" fill="hold">
                            <p:stCondLst>
                              <p:cond delay="0"/>
                            </p:stCondLst>
                            <p:childTnLst>
                              <p:par>
                                <p:cTn id="104" presetID="1" presetClass="exit" presetSubtype="0" fill="hold" nodeType="afterEffect">
                                  <p:stCondLst>
                                    <p:cond delay="0"/>
                                  </p:stCondLst>
                                  <p:childTnLst>
                                    <p:set>
                                      <p:cBhvr>
                                        <p:cTn id="105" dur="1" fill="hold">
                                          <p:stCondLst>
                                            <p:cond delay="0"/>
                                          </p:stCondLst>
                                        </p:cTn>
                                        <p:tgtEl>
                                          <p:spTgt spid="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
                                        </p:tgtEl>
                                        <p:attrNameLst>
                                          <p:attrName>style.visibility</p:attrName>
                                        </p:attrNameLst>
                                      </p:cBhvr>
                                      <p:to>
                                        <p:strVal val="visible"/>
                                      </p:to>
                                    </p:set>
                                  </p:childTnLst>
                                </p:cTn>
                              </p:par>
                              <p:par>
                                <p:cTn id="110" presetID="1" presetClass="entr" presetSubtype="0" fill="hold" grpId="1" nodeType="withEffect">
                                  <p:stCondLst>
                                    <p:cond delay="0"/>
                                  </p:stCondLst>
                                  <p:childTnLst>
                                    <p:set>
                                      <p:cBhvr>
                                        <p:cTn id="111" dur="1" fill="hold">
                                          <p:stCondLst>
                                            <p:cond delay="0"/>
                                          </p:stCondLst>
                                        </p:cTn>
                                        <p:tgtEl>
                                          <p:spTgt spid="11"/>
                                        </p:tgtEl>
                                        <p:attrNameLst>
                                          <p:attrName>style.visibility</p:attrName>
                                        </p:attrNameLst>
                                      </p:cBhvr>
                                      <p:to>
                                        <p:strVal val="visible"/>
                                      </p:to>
                                    </p:set>
                                  </p:childTnLst>
                                </p:cTn>
                              </p:par>
                            </p:childTnLst>
                          </p:cTn>
                        </p:par>
                        <p:par>
                          <p:cTn id="112" fill="hold">
                            <p:stCondLst>
                              <p:cond delay="0"/>
                            </p:stCondLst>
                            <p:childTnLst>
                              <p:par>
                                <p:cTn id="113" presetID="0" presetClass="path" presetSubtype="0" accel="50000" decel="50000" fill="hold" grpId="0" nodeType="afterEffect">
                                  <p:stCondLst>
                                    <p:cond delay="0"/>
                                  </p:stCondLst>
                                  <p:childTnLst>
                                    <p:animMotion origin="layout" path="M -4.3294E-6 -3.1143E-6 L -0.32522 -3.1143E-6 " pathEditMode="relative" rAng="0" ptsTypes="AA">
                                      <p:cBhvr>
                                        <p:cTn id="114" dur="2000" fill="hold"/>
                                        <p:tgtEl>
                                          <p:spTgt spid="11"/>
                                        </p:tgtEl>
                                        <p:attrNameLst>
                                          <p:attrName>ppt_x</p:attrName>
                                          <p:attrName>ppt_y</p:attrName>
                                        </p:attrNameLst>
                                      </p:cBhvr>
                                      <p:rCtr x="-16261" y="0"/>
                                    </p:animMotion>
                                  </p:childTnLst>
                                </p:cTn>
                              </p:par>
                            </p:childTnLst>
                          </p:cTn>
                        </p:par>
                        <p:par>
                          <p:cTn id="115" fill="hold">
                            <p:stCondLst>
                              <p:cond delay="2000"/>
                            </p:stCondLst>
                            <p:childTnLst>
                              <p:par>
                                <p:cTn id="116" presetID="1" presetClass="exit" presetSubtype="0" fill="hold" grpId="2" nodeType="afterEffect">
                                  <p:stCondLst>
                                    <p:cond delay="0"/>
                                  </p:stCondLst>
                                  <p:childTnLst>
                                    <p:set>
                                      <p:cBhvr>
                                        <p:cTn id="117" dur="1" fill="hold">
                                          <p:stCondLst>
                                            <p:cond delay="0"/>
                                          </p:stCondLst>
                                        </p:cTn>
                                        <p:tgtEl>
                                          <p:spTgt spid="11"/>
                                        </p:tgtEl>
                                        <p:attrNameLst>
                                          <p:attrName>style.visibility</p:attrName>
                                        </p:attrNameLst>
                                      </p:cBhvr>
                                      <p:to>
                                        <p:strVal val="hidden"/>
                                      </p:to>
                                    </p:set>
                                  </p:childTnLst>
                                </p:cTn>
                              </p:par>
                            </p:childTnLst>
                          </p:cTn>
                        </p:par>
                        <p:par>
                          <p:cTn id="118" fill="hold">
                            <p:stCondLst>
                              <p:cond delay="2000"/>
                            </p:stCondLst>
                            <p:childTnLst>
                              <p:par>
                                <p:cTn id="119" presetID="1" presetClass="exit" presetSubtype="0" fill="hold" nodeType="afterEffect">
                                  <p:stCondLst>
                                    <p:cond delay="0"/>
                                  </p:stCondLst>
                                  <p:childTnLst>
                                    <p:set>
                                      <p:cBhvr>
                                        <p:cTn id="120" dur="1" fill="hold">
                                          <p:stCondLst>
                                            <p:cond delay="0"/>
                                          </p:stCondLst>
                                        </p:cTn>
                                        <p:tgtEl>
                                          <p:spTgt spid="8"/>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grpId="1" nodeType="afterEffect">
                                  <p:stCondLst>
                                    <p:cond delay="0"/>
                                  </p:stCondLst>
                                  <p:childTnLst>
                                    <p:set>
                                      <p:cBhvr>
                                        <p:cTn id="129" dur="1" fill="hold">
                                          <p:stCondLst>
                                            <p:cond delay="0"/>
                                          </p:stCondLst>
                                        </p:cTn>
                                        <p:tgtEl>
                                          <p:spTgt spid="25"/>
                                        </p:tgtEl>
                                        <p:attrNameLst>
                                          <p:attrName>style.visibility</p:attrName>
                                        </p:attrNameLst>
                                      </p:cBhvr>
                                      <p:to>
                                        <p:strVal val="visible"/>
                                      </p:to>
                                    </p:set>
                                  </p:childTnLst>
                                </p:cTn>
                              </p:par>
                            </p:childTnLst>
                          </p:cTn>
                        </p:par>
                        <p:par>
                          <p:cTn id="130" fill="hold">
                            <p:stCondLst>
                              <p:cond delay="0"/>
                            </p:stCondLst>
                            <p:childTnLst>
                              <p:par>
                                <p:cTn id="131" presetID="0" presetClass="path" presetSubtype="0" accel="50000" decel="50000" fill="hold" grpId="0" nodeType="afterEffect">
                                  <p:stCondLst>
                                    <p:cond delay="0"/>
                                  </p:stCondLst>
                                  <p:childTnLst>
                                    <p:animMotion origin="layout" path="M -4.3294E-6 -3.1143E-6 L -0.32522 -3.1143E-6 " pathEditMode="relative" rAng="0" ptsTypes="AA">
                                      <p:cBhvr>
                                        <p:cTn id="132" dur="2000" fill="hold"/>
                                        <p:tgtEl>
                                          <p:spTgt spid="25"/>
                                        </p:tgtEl>
                                        <p:attrNameLst>
                                          <p:attrName>ppt_x</p:attrName>
                                          <p:attrName>ppt_y</p:attrName>
                                        </p:attrNameLst>
                                      </p:cBhvr>
                                      <p:rCtr x="-16261" y="0"/>
                                    </p:animMotion>
                                  </p:childTnLst>
                                </p:cTn>
                              </p:par>
                            </p:childTnLst>
                          </p:cTn>
                        </p:par>
                        <p:par>
                          <p:cTn id="133" fill="hold">
                            <p:stCondLst>
                              <p:cond delay="2000"/>
                            </p:stCondLst>
                            <p:childTnLst>
                              <p:par>
                                <p:cTn id="134" presetID="1" presetClass="exit" presetSubtype="0" fill="hold" grpId="2" nodeType="afterEffect">
                                  <p:stCondLst>
                                    <p:cond delay="0"/>
                                  </p:stCondLst>
                                  <p:childTnLst>
                                    <p:set>
                                      <p:cBhvr>
                                        <p:cTn id="135" dur="1" fill="hold">
                                          <p:stCondLst>
                                            <p:cond delay="0"/>
                                          </p:stCondLst>
                                        </p:cTn>
                                        <p:tgtEl>
                                          <p:spTgt spid="25"/>
                                        </p:tgtEl>
                                        <p:attrNameLst>
                                          <p:attrName>style.visibility</p:attrName>
                                        </p:attrNameLst>
                                      </p:cBhvr>
                                      <p:to>
                                        <p:strVal val="hidden"/>
                                      </p:to>
                                    </p:set>
                                  </p:childTnLst>
                                </p:cTn>
                              </p:par>
                            </p:childTnLst>
                          </p:cTn>
                        </p:par>
                        <p:par>
                          <p:cTn id="136" fill="hold">
                            <p:stCondLst>
                              <p:cond delay="2000"/>
                            </p:stCondLst>
                            <p:childTnLst>
                              <p:par>
                                <p:cTn id="137" presetID="1" presetClass="exit" presetSubtype="0" fill="hold" nodeType="afterEffect">
                                  <p:stCondLst>
                                    <p:cond delay="0"/>
                                  </p:stCondLst>
                                  <p:childTnLst>
                                    <p:set>
                                      <p:cBhvr>
                                        <p:cTn id="138" dur="1" fill="hold">
                                          <p:stCondLst>
                                            <p:cond delay="0"/>
                                          </p:stCondLst>
                                        </p:cTn>
                                        <p:tgtEl>
                                          <p:spTgt spid="8"/>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8"/>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1" nodeType="afterEffect">
                                  <p:stCondLst>
                                    <p:cond delay="0"/>
                                  </p:stCondLst>
                                  <p:childTnLst>
                                    <p:set>
                                      <p:cBhvr>
                                        <p:cTn id="147" dur="1" fill="hold">
                                          <p:stCondLst>
                                            <p:cond delay="0"/>
                                          </p:stCondLst>
                                        </p:cTn>
                                        <p:tgtEl>
                                          <p:spTgt spid="9"/>
                                        </p:tgtEl>
                                        <p:attrNameLst>
                                          <p:attrName>style.visibility</p:attrName>
                                        </p:attrNameLst>
                                      </p:cBhvr>
                                      <p:to>
                                        <p:strVal val="visible"/>
                                      </p:to>
                                    </p:set>
                                  </p:childTnLst>
                                </p:cTn>
                              </p:par>
                            </p:childTnLst>
                          </p:cTn>
                        </p:par>
                        <p:par>
                          <p:cTn id="148" fill="hold">
                            <p:stCondLst>
                              <p:cond delay="0"/>
                            </p:stCondLst>
                            <p:childTnLst>
                              <p:par>
                                <p:cTn id="149" presetID="0" presetClass="path" presetSubtype="0" accel="50000" decel="50000" fill="hold" grpId="0" nodeType="afterEffect">
                                  <p:stCondLst>
                                    <p:cond delay="0"/>
                                  </p:stCondLst>
                                  <p:childTnLst>
                                    <p:animMotion origin="layout" path="M -4.3294E-6 -3.1143E-6 L -0.32522 -3.1143E-6 " pathEditMode="relative" rAng="0" ptsTypes="AA">
                                      <p:cBhvr>
                                        <p:cTn id="150" dur="2000" fill="hold"/>
                                        <p:tgtEl>
                                          <p:spTgt spid="9"/>
                                        </p:tgtEl>
                                        <p:attrNameLst>
                                          <p:attrName>ppt_x</p:attrName>
                                          <p:attrName>ppt_y</p:attrName>
                                        </p:attrNameLst>
                                      </p:cBhvr>
                                      <p:rCtr x="-16261" y="0"/>
                                    </p:animMotion>
                                  </p:childTnLst>
                                </p:cTn>
                              </p:par>
                            </p:childTnLst>
                          </p:cTn>
                        </p:par>
                        <p:par>
                          <p:cTn id="151" fill="hold">
                            <p:stCondLst>
                              <p:cond delay="2000"/>
                            </p:stCondLst>
                            <p:childTnLst>
                              <p:par>
                                <p:cTn id="152" presetID="1" presetClass="exit" presetSubtype="0" fill="hold" grpId="2" nodeType="afterEffect">
                                  <p:stCondLst>
                                    <p:cond delay="0"/>
                                  </p:stCondLst>
                                  <p:childTnLst>
                                    <p:set>
                                      <p:cBhvr>
                                        <p:cTn id="153" dur="1" fill="hold">
                                          <p:stCondLst>
                                            <p:cond delay="0"/>
                                          </p:stCondLst>
                                        </p:cTn>
                                        <p:tgtEl>
                                          <p:spTgt spid="9"/>
                                        </p:tgtEl>
                                        <p:attrNameLst>
                                          <p:attrName>style.visibility</p:attrName>
                                        </p:attrNameLst>
                                      </p:cBhvr>
                                      <p:to>
                                        <p:strVal val="hidden"/>
                                      </p:to>
                                    </p:set>
                                  </p:childTnLst>
                                </p:cTn>
                              </p:par>
                            </p:childTnLst>
                          </p:cTn>
                        </p:par>
                        <p:par>
                          <p:cTn id="154" fill="hold">
                            <p:stCondLst>
                              <p:cond delay="2000"/>
                            </p:stCondLst>
                            <p:childTnLst>
                              <p:par>
                                <p:cTn id="155" presetID="1" presetClass="exit" presetSubtype="0" fill="hold" nodeType="afterEffect">
                                  <p:stCondLst>
                                    <p:cond delay="0"/>
                                  </p:stCondLst>
                                  <p:childTnLst>
                                    <p:set>
                                      <p:cBhvr>
                                        <p:cTn id="156" dur="1" fill="hold">
                                          <p:stCondLst>
                                            <p:cond delay="0"/>
                                          </p:stCondLst>
                                        </p:cTn>
                                        <p:tgtEl>
                                          <p:spTgt spid="8"/>
                                        </p:tgtEl>
                                        <p:attrNameLst>
                                          <p:attrName>style.visibility</p:attrName>
                                        </p:attrNameLst>
                                      </p:cBhvr>
                                      <p:to>
                                        <p:strVal val="hidden"/>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35"/>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26"/>
                                        </p:tgtEl>
                                        <p:attrNameLst>
                                          <p:attrName>style.visibility</p:attrName>
                                        </p:attrNameLst>
                                      </p:cBhvr>
                                      <p:to>
                                        <p:strVal val="visible"/>
                                      </p:to>
                                    </p:set>
                                  </p:childTnLst>
                                </p:cTn>
                              </p:par>
                            </p:childTnLst>
                          </p:cTn>
                        </p:par>
                        <p:par>
                          <p:cTn id="164" fill="hold">
                            <p:stCondLst>
                              <p:cond delay="0"/>
                            </p:stCondLst>
                            <p:childTnLst>
                              <p:par>
                                <p:cTn id="165" presetID="22" presetClass="entr" presetSubtype="8" fill="hold" nodeType="after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wipe(left)">
                                      <p:cBhvr>
                                        <p:cTn id="167" dur="500"/>
                                        <p:tgtEl>
                                          <p:spTgt spid="53"/>
                                        </p:tgtEl>
                                      </p:cBhvr>
                                    </p:animEffect>
                                  </p:childTnLst>
                                </p:cTn>
                              </p:par>
                            </p:childTnLst>
                          </p:cTn>
                        </p:par>
                      </p:childTnLst>
                    </p:cTn>
                  </p:par>
                  <p:par>
                    <p:cTn id="168" fill="hold">
                      <p:stCondLst>
                        <p:cond delay="indefinite"/>
                      </p:stCondLst>
                      <p:childTnLst>
                        <p:par>
                          <p:cTn id="169" fill="hold">
                            <p:stCondLst>
                              <p:cond delay="0"/>
                            </p:stCondLst>
                            <p:childTnLst>
                              <p:par>
                                <p:cTn id="170" presetID="12" presetClass="entr" presetSubtype="2" fill="hold" grpId="1" nodeType="clickEffect">
                                  <p:stCondLst>
                                    <p:cond delay="0"/>
                                  </p:stCondLst>
                                  <p:childTnLst>
                                    <p:set>
                                      <p:cBhvr>
                                        <p:cTn id="171" dur="1" fill="hold">
                                          <p:stCondLst>
                                            <p:cond delay="0"/>
                                          </p:stCondLst>
                                        </p:cTn>
                                        <p:tgtEl>
                                          <p:spTgt spid="49"/>
                                        </p:tgtEl>
                                        <p:attrNameLst>
                                          <p:attrName>style.visibility</p:attrName>
                                        </p:attrNameLst>
                                      </p:cBhvr>
                                      <p:to>
                                        <p:strVal val="visible"/>
                                      </p:to>
                                    </p:set>
                                    <p:anim calcmode="lin" valueType="num">
                                      <p:cBhvr additive="base">
                                        <p:cTn id="172" dur="500"/>
                                        <p:tgtEl>
                                          <p:spTgt spid="49"/>
                                        </p:tgtEl>
                                        <p:attrNameLst>
                                          <p:attrName>ppt_x</p:attrName>
                                        </p:attrNameLst>
                                      </p:cBhvr>
                                      <p:tavLst>
                                        <p:tav tm="0">
                                          <p:val>
                                            <p:strVal val="#ppt_x+#ppt_w*1.125000"/>
                                          </p:val>
                                        </p:tav>
                                        <p:tav tm="100000">
                                          <p:val>
                                            <p:strVal val="#ppt_x"/>
                                          </p:val>
                                        </p:tav>
                                      </p:tavLst>
                                    </p:anim>
                                    <p:animEffect transition="in" filter="wipe(left)">
                                      <p:cBhvr>
                                        <p:cTn id="173" dur="5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0" presetClass="path" presetSubtype="0" accel="50000" decel="50000" fill="hold" grpId="2" nodeType="clickEffect">
                                  <p:stCondLst>
                                    <p:cond delay="0"/>
                                  </p:stCondLst>
                                  <p:childTnLst>
                                    <p:animMotion origin="layout" path="M -3.89159E-7 2.85516E-6 L -0.14576 0.12216 " pathEditMode="relative" rAng="0" ptsTypes="AA">
                                      <p:cBhvr>
                                        <p:cTn id="177" dur="1000" fill="hold"/>
                                        <p:tgtEl>
                                          <p:spTgt spid="49"/>
                                        </p:tgtEl>
                                        <p:attrNameLst>
                                          <p:attrName>ppt_x</p:attrName>
                                          <p:attrName>ppt_y</p:attrName>
                                        </p:attrNameLst>
                                      </p:cBhvr>
                                      <p:rCtr x="-7297" y="6108"/>
                                    </p:animMotion>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nodeType="clickEffect">
                                  <p:stCondLst>
                                    <p:cond delay="0"/>
                                  </p:stCondLst>
                                  <p:childTnLst>
                                    <p:set>
                                      <p:cBhvr>
                                        <p:cTn id="181" dur="1" fill="hold">
                                          <p:stCondLst>
                                            <p:cond delay="0"/>
                                          </p:stCondLst>
                                        </p:cTn>
                                        <p:tgtEl>
                                          <p:spTgt spid="8"/>
                                        </p:tgtEl>
                                        <p:attrNameLst>
                                          <p:attrName>style.visibility</p:attrName>
                                        </p:attrNameLst>
                                      </p:cBhvr>
                                      <p:to>
                                        <p:strVal val="visible"/>
                                      </p:to>
                                    </p:set>
                                  </p:childTnLst>
                                </p:cTn>
                              </p:par>
                              <p:par>
                                <p:cTn id="182" presetID="1" presetClass="entr" presetSubtype="0" fill="hold" grpId="1" nodeType="withEffect">
                                  <p:stCondLst>
                                    <p:cond delay="0"/>
                                  </p:stCondLst>
                                  <p:childTnLst>
                                    <p:set>
                                      <p:cBhvr>
                                        <p:cTn id="183" dur="1" fill="hold">
                                          <p:stCondLst>
                                            <p:cond delay="0"/>
                                          </p:stCondLst>
                                        </p:cTn>
                                        <p:tgtEl>
                                          <p:spTgt spid="22"/>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0" presetClass="path" presetSubtype="0" accel="50000" decel="50000" fill="hold" grpId="0" nodeType="clickEffect">
                                  <p:stCondLst>
                                    <p:cond delay="0"/>
                                  </p:stCondLst>
                                  <p:childTnLst>
                                    <p:animMotion origin="layout" path="M -4.3294E-6 -3.1143E-6 L -0.32522 -3.1143E-6 " pathEditMode="relative" rAng="0" ptsTypes="AA">
                                      <p:cBhvr>
                                        <p:cTn id="187" dur="2000" fill="hold"/>
                                        <p:tgtEl>
                                          <p:spTgt spid="22"/>
                                        </p:tgtEl>
                                        <p:attrNameLst>
                                          <p:attrName>ppt_x</p:attrName>
                                          <p:attrName>ppt_y</p:attrName>
                                        </p:attrNameLst>
                                      </p:cBhvr>
                                      <p:rCtr x="-16261" y="0"/>
                                    </p:animMotion>
                                  </p:childTnLst>
                                </p:cTn>
                              </p:par>
                            </p:childTnLst>
                          </p:cTn>
                        </p:par>
                        <p:par>
                          <p:cTn id="188" fill="hold">
                            <p:stCondLst>
                              <p:cond delay="2000"/>
                            </p:stCondLst>
                            <p:childTnLst>
                              <p:par>
                                <p:cTn id="189" presetID="1" presetClass="exit" presetSubtype="0" fill="hold" grpId="2" nodeType="afterEffect">
                                  <p:stCondLst>
                                    <p:cond delay="0"/>
                                  </p:stCondLst>
                                  <p:childTnLst>
                                    <p:set>
                                      <p:cBhvr>
                                        <p:cTn id="190" dur="1" fill="hold">
                                          <p:stCondLst>
                                            <p:cond delay="0"/>
                                          </p:stCondLst>
                                        </p:cTn>
                                        <p:tgtEl>
                                          <p:spTgt spid="22"/>
                                        </p:tgtEl>
                                        <p:attrNameLst>
                                          <p:attrName>style.visibility</p:attrName>
                                        </p:attrNameLst>
                                      </p:cBhvr>
                                      <p:to>
                                        <p:strVal val="hidden"/>
                                      </p:to>
                                    </p:set>
                                  </p:childTnLst>
                                </p:cTn>
                              </p:par>
                            </p:childTnLst>
                          </p:cTn>
                        </p:par>
                        <p:par>
                          <p:cTn id="191" fill="hold">
                            <p:stCondLst>
                              <p:cond delay="2000"/>
                            </p:stCondLst>
                            <p:childTnLst>
                              <p:par>
                                <p:cTn id="192" presetID="1" presetClass="entr" presetSubtype="0" fill="hold" grpId="0" nodeType="afterEffect">
                                  <p:stCondLst>
                                    <p:cond delay="0"/>
                                  </p:stCondLst>
                                  <p:childTnLst>
                                    <p:set>
                                      <p:cBhvr>
                                        <p:cTn id="193" dur="1" fill="hold">
                                          <p:stCondLst>
                                            <p:cond delay="0"/>
                                          </p:stCondLst>
                                        </p:cTn>
                                        <p:tgtEl>
                                          <p:spTgt spid="36"/>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0" presetClass="path" presetSubtype="0" accel="50000" decel="50000" fill="hold" grpId="3" nodeType="clickEffect">
                                  <p:stCondLst>
                                    <p:cond delay="0"/>
                                  </p:stCondLst>
                                  <p:childTnLst>
                                    <p:animMotion origin="layout" path="M -0.14576 0.12216 L -0.3042 0.0111 " pathEditMode="relative" rAng="0" ptsTypes="AA">
                                      <p:cBhvr>
                                        <p:cTn id="197" dur="1000" fill="hold"/>
                                        <p:tgtEl>
                                          <p:spTgt spid="49"/>
                                        </p:tgtEl>
                                        <p:attrNameLst>
                                          <p:attrName>ppt_x</p:attrName>
                                          <p:attrName>ppt_y</p:attrName>
                                        </p:attrNameLst>
                                      </p:cBhvr>
                                      <p:rCtr x="-7922" y="-5553"/>
                                    </p:animMotion>
                                  </p:childTnLst>
                                </p:cTn>
                              </p:par>
                            </p:childTnLst>
                          </p:cTn>
                        </p:par>
                        <p:par>
                          <p:cTn id="198" fill="hold">
                            <p:stCondLst>
                              <p:cond delay="1000"/>
                            </p:stCondLst>
                            <p:childTnLst>
                              <p:par>
                                <p:cTn id="199" presetID="1" presetClass="exit" presetSubtype="0" fill="hold" grpId="0" nodeType="afterEffect">
                                  <p:stCondLst>
                                    <p:cond delay="0"/>
                                  </p:stCondLst>
                                  <p:childTnLst>
                                    <p:set>
                                      <p:cBhvr>
                                        <p:cTn id="200" dur="1" fill="hold">
                                          <p:stCondLst>
                                            <p:cond delay="0"/>
                                          </p:stCondLst>
                                        </p:cTn>
                                        <p:tgtEl>
                                          <p:spTgt spid="49"/>
                                        </p:tgtEl>
                                        <p:attrNameLst>
                                          <p:attrName>style.visibility</p:attrName>
                                        </p:attrNameLst>
                                      </p:cBhvr>
                                      <p:to>
                                        <p:strVal val="hidden"/>
                                      </p:to>
                                    </p:set>
                                  </p:childTnLst>
                                </p:cTn>
                              </p:par>
                            </p:childTnLst>
                          </p:cTn>
                        </p:par>
                        <p:par>
                          <p:cTn id="201" fill="hold">
                            <p:stCondLst>
                              <p:cond delay="1000"/>
                            </p:stCondLst>
                            <p:childTnLst>
                              <p:par>
                                <p:cTn id="202" presetID="1" presetClass="entr" presetSubtype="0" fill="hold" grpId="1" nodeType="afterEffect">
                                  <p:stCondLst>
                                    <p:cond delay="0"/>
                                  </p:stCondLst>
                                  <p:childTnLst>
                                    <p:set>
                                      <p:cBhvr>
                                        <p:cTn id="203" dur="1" fill="hold">
                                          <p:stCondLst>
                                            <p:cond delay="0"/>
                                          </p:stCondLst>
                                        </p:cTn>
                                        <p:tgtEl>
                                          <p:spTgt spid="23"/>
                                        </p:tgtEl>
                                        <p:attrNameLst>
                                          <p:attrName>style.visibility</p:attrName>
                                        </p:attrNameLst>
                                      </p:cBhvr>
                                      <p:to>
                                        <p:strVal val="visible"/>
                                      </p:to>
                                    </p:set>
                                  </p:childTnLst>
                                </p:cTn>
                              </p:par>
                            </p:childTnLst>
                          </p:cTn>
                        </p:par>
                        <p:par>
                          <p:cTn id="204" fill="hold">
                            <p:stCondLst>
                              <p:cond delay="1000"/>
                            </p:stCondLst>
                            <p:childTnLst>
                              <p:par>
                                <p:cTn id="205" presetID="0" presetClass="path" presetSubtype="0" accel="50000" decel="50000" fill="hold" grpId="0" nodeType="afterEffect">
                                  <p:stCondLst>
                                    <p:cond delay="0"/>
                                  </p:stCondLst>
                                  <p:childTnLst>
                                    <p:animMotion origin="layout" path="M -4.3294E-6 -3.1143E-6 L -0.32522 -3.1143E-6 " pathEditMode="relative" rAng="0" ptsTypes="AA">
                                      <p:cBhvr>
                                        <p:cTn id="206" dur="2000" fill="hold"/>
                                        <p:tgtEl>
                                          <p:spTgt spid="23"/>
                                        </p:tgtEl>
                                        <p:attrNameLst>
                                          <p:attrName>ppt_x</p:attrName>
                                          <p:attrName>ppt_y</p:attrName>
                                        </p:attrNameLst>
                                      </p:cBhvr>
                                      <p:rCtr x="-16261" y="0"/>
                                    </p:animMotion>
                                  </p:childTnLst>
                                </p:cTn>
                              </p:par>
                            </p:childTnLst>
                          </p:cTn>
                        </p:par>
                        <p:par>
                          <p:cTn id="207" fill="hold">
                            <p:stCondLst>
                              <p:cond delay="3000"/>
                            </p:stCondLst>
                            <p:childTnLst>
                              <p:par>
                                <p:cTn id="208" presetID="1" presetClass="entr" presetSubtype="0"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xit" presetSubtype="0" fill="hold" grpId="2" nodeType="clickEffect">
                                  <p:stCondLst>
                                    <p:cond delay="0"/>
                                  </p:stCondLst>
                                  <p:childTnLst>
                                    <p:set>
                                      <p:cBhvr>
                                        <p:cTn id="213" dur="1" fill="hold">
                                          <p:stCondLst>
                                            <p:cond delay="0"/>
                                          </p:stCondLst>
                                        </p:cTn>
                                        <p:tgtEl>
                                          <p:spTgt spid="23"/>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nodeType="clickEffect">
                                  <p:stCondLst>
                                    <p:cond delay="0"/>
                                  </p:stCondLst>
                                  <p:childTnLst>
                                    <p:set>
                                      <p:cBhvr>
                                        <p:cTn id="217" dur="1" fill="hold">
                                          <p:stCondLst>
                                            <p:cond delay="0"/>
                                          </p:stCondLst>
                                        </p:cTn>
                                        <p:tgtEl>
                                          <p:spTgt spid="8"/>
                                        </p:tgtEl>
                                        <p:attrNameLst>
                                          <p:attrName>style.visibility</p:attrName>
                                        </p:attrNameLst>
                                      </p:cBhvr>
                                      <p:to>
                                        <p:strVal val="hidden"/>
                                      </p:to>
                                    </p:set>
                                  </p:childTnLst>
                                </p:cTn>
                              </p:par>
                              <p:par>
                                <p:cTn id="218" presetID="22" presetClass="entr" presetSubtype="8"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Effect transition="in" filter="wipe(left)">
                                      <p:cBhvr>
                                        <p:cTn id="220" dur="500"/>
                                        <p:tgtEl>
                                          <p:spTgt spid="54"/>
                                        </p:tgtEl>
                                      </p:cBhvr>
                                    </p:animEffec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8"/>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9"/>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42"/>
                                        </p:tgtEl>
                                        <p:attrNameLst>
                                          <p:attrName>style.visibility</p:attrName>
                                        </p:attrNameLst>
                                      </p:cBhvr>
                                      <p:to>
                                        <p:strVal val="visible"/>
                                      </p:to>
                                    </p:set>
                                  </p:childTnLst>
                                </p:cTn>
                              </p:par>
                            </p:childTnLst>
                          </p:cTn>
                        </p:par>
                        <p:par>
                          <p:cTn id="231" fill="hold">
                            <p:stCondLst>
                              <p:cond delay="0"/>
                            </p:stCondLst>
                            <p:childTnLst>
                              <p:par>
                                <p:cTn id="232" presetID="1" presetClass="entr" presetSubtype="0" fill="hold" grpId="0" nodeType="afterEffect">
                                  <p:stCondLst>
                                    <p:cond delay="0"/>
                                  </p:stCondLst>
                                  <p:childTnLst>
                                    <p:set>
                                      <p:cBhvr>
                                        <p:cTn id="233" dur="1" fill="hold">
                                          <p:stCondLst>
                                            <p:cond delay="0"/>
                                          </p:stCondLst>
                                        </p:cTn>
                                        <p:tgtEl>
                                          <p:spTgt spid="40"/>
                                        </p:tgtEl>
                                        <p:attrNameLst>
                                          <p:attrName>style.visibility</p:attrName>
                                        </p:attrNameLst>
                                      </p:cBhvr>
                                      <p:to>
                                        <p:strVal val="visible"/>
                                      </p:to>
                                    </p:set>
                                  </p:childTnLst>
                                </p:cTn>
                              </p:par>
                            </p:childTnLst>
                          </p:cTn>
                        </p:par>
                        <p:par>
                          <p:cTn id="234" fill="hold">
                            <p:stCondLst>
                              <p:cond delay="0"/>
                            </p:stCondLst>
                            <p:childTnLst>
                              <p:par>
                                <p:cTn id="235" presetID="1" presetClass="entr" presetSubtype="0" fill="hold" grpId="0" nodeType="afterEffect">
                                  <p:stCondLst>
                                    <p:cond delay="0"/>
                                  </p:stCondLst>
                                  <p:childTnLst>
                                    <p:set>
                                      <p:cBhvr>
                                        <p:cTn id="236" dur="1" fill="hold">
                                          <p:stCondLst>
                                            <p:cond delay="0"/>
                                          </p:stCondLst>
                                        </p:cTn>
                                        <p:tgtEl>
                                          <p:spTgt spid="41"/>
                                        </p:tgtEl>
                                        <p:attrNameLst>
                                          <p:attrName>style.visibility</p:attrName>
                                        </p:attrNameLst>
                                      </p:cBhvr>
                                      <p:to>
                                        <p:strVal val="visible"/>
                                      </p:to>
                                    </p:set>
                                  </p:childTnLst>
                                </p:cTn>
                              </p:par>
                              <p:par>
                                <p:cTn id="237" presetID="1" presetClass="exit" presetSubtype="0" fill="hold" grpId="0" nodeType="withEffect">
                                  <p:stCondLst>
                                    <p:cond delay="0"/>
                                  </p:stCondLst>
                                  <p:childTnLst>
                                    <p:set>
                                      <p:cBhvr>
                                        <p:cTn id="23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22" grpId="0" animBg="1"/>
      <p:bldP spid="22" grpId="1" animBg="1"/>
      <p:bldP spid="22" grpId="2" animBg="1"/>
      <p:bldP spid="23" grpId="0" animBg="1"/>
      <p:bldP spid="23" grpId="1" animBg="1"/>
      <p:bldP spid="23" grpId="2" animBg="1"/>
      <p:bldP spid="25" grpId="0" animBg="1"/>
      <p:bldP spid="25" grpId="1" animBg="1"/>
      <p:bldP spid="25" grpId="2"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animBg="1"/>
      <p:bldP spid="47" grpId="1" animBg="1"/>
      <p:bldP spid="48" grpId="0"/>
      <p:bldP spid="49" grpId="0" animBg="1"/>
      <p:bldP spid="49" grpId="1" animBg="1"/>
      <p:bldP spid="49" grpId="2" animBg="1"/>
      <p:bldP spid="49"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5877009"/>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Dilemma</a:t>
            </a:r>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6</a:t>
            </a:fld>
            <a:endParaRPr lang="en-US" altLang="zh-CN"/>
          </a:p>
        </p:txBody>
      </p:sp>
      <p:sp>
        <p:nvSpPr>
          <p:cNvPr id="16" name="Content Placeholder 2"/>
          <p:cNvSpPr>
            <a:spLocks noGrp="1"/>
          </p:cNvSpPr>
          <p:nvPr>
            <p:ph idx="1"/>
          </p:nvPr>
        </p:nvSpPr>
        <p:spPr>
          <a:xfrm>
            <a:off x="457200" y="1460790"/>
            <a:ext cx="8229600" cy="3949410"/>
          </a:xfrm>
        </p:spPr>
        <p:txBody>
          <a:bodyPr>
            <a:noAutofit/>
          </a:bodyPr>
          <a:lstStyle/>
          <a:p>
            <a:r>
              <a:rPr lang="en-US" sz="3000" dirty="0" smtClean="0"/>
              <a:t>“receive-all”: </a:t>
            </a:r>
            <a:r>
              <a:rPr lang="en-US" sz="3000" dirty="0" smtClean="0">
                <a:solidFill>
                  <a:srgbClr val="FF0000"/>
                </a:solidFill>
              </a:rPr>
              <a:t>suffer high power consumption</a:t>
            </a:r>
          </a:p>
          <a:p>
            <a:pPr lvl="1"/>
            <a:r>
              <a:rPr lang="en-US" sz="2600" dirty="0" smtClean="0"/>
              <a:t>Energy is wasted on </a:t>
            </a:r>
            <a:r>
              <a:rPr lang="en-US" altLang="zh-CN" sz="2600" dirty="0" smtClean="0"/>
              <a:t>unwanted (</a:t>
            </a:r>
            <a:r>
              <a:rPr lang="en-US" sz="2600" dirty="0" smtClean="0"/>
              <a:t>useless) broadcast frames</a:t>
            </a:r>
          </a:p>
          <a:p>
            <a:pPr lvl="2"/>
            <a:r>
              <a:rPr lang="en-US" sz="2200" dirty="0" err="1" smtClean="0"/>
              <a:t>eg</a:t>
            </a:r>
            <a:r>
              <a:rPr lang="en-US" sz="2200" dirty="0" smtClean="0"/>
              <a:t>. printer service discovery</a:t>
            </a:r>
          </a:p>
          <a:p>
            <a:pPr lvl="2"/>
            <a:endParaRPr lang="en-US" dirty="0" smtClean="0"/>
          </a:p>
          <a:p>
            <a:pPr lvl="1"/>
            <a:endParaRPr lang="en-US" sz="400" dirty="0" smtClean="0"/>
          </a:p>
          <a:p>
            <a:r>
              <a:rPr lang="en-US" sz="3000" dirty="0" smtClean="0"/>
              <a:t>“receive-none”: </a:t>
            </a:r>
            <a:r>
              <a:rPr lang="en-US" sz="3000" dirty="0" smtClean="0">
                <a:solidFill>
                  <a:srgbClr val="FF0000"/>
                </a:solidFill>
              </a:rPr>
              <a:t>sacrifice functionalities</a:t>
            </a:r>
          </a:p>
          <a:p>
            <a:pPr lvl="1"/>
            <a:r>
              <a:rPr lang="en-US" sz="2600" dirty="0" smtClean="0"/>
              <a:t>Useful broadcast </a:t>
            </a:r>
            <a:r>
              <a:rPr lang="en-US" sz="2600" dirty="0"/>
              <a:t>frames cannot be </a:t>
            </a:r>
            <a:r>
              <a:rPr lang="en-US" sz="2600" dirty="0" smtClean="0"/>
              <a:t>received</a:t>
            </a:r>
          </a:p>
          <a:p>
            <a:pPr lvl="2"/>
            <a:r>
              <a:rPr lang="en-US" sz="2200" dirty="0" err="1"/>
              <a:t>e</a:t>
            </a:r>
            <a:r>
              <a:rPr lang="en-US" sz="2200" dirty="0" err="1" smtClean="0"/>
              <a:t>g</a:t>
            </a:r>
            <a:r>
              <a:rPr lang="en-US" sz="2200" dirty="0" smtClean="0"/>
              <a:t>. local file transfer app</a:t>
            </a:r>
            <a:endParaRPr lang="en-US" sz="2200" dirty="0"/>
          </a:p>
          <a:p>
            <a:pPr lvl="1"/>
            <a:endParaRPr lang="en-US" sz="2400" dirty="0"/>
          </a:p>
          <a:p>
            <a:pPr lvl="1">
              <a:buNone/>
            </a:pPr>
            <a:endParaRPr lang="en-US" dirty="0" smtClean="0"/>
          </a:p>
        </p:txBody>
      </p:sp>
      <p:grpSp>
        <p:nvGrpSpPr>
          <p:cNvPr id="28" name="Group 27"/>
          <p:cNvGrpSpPr/>
          <p:nvPr/>
        </p:nvGrpSpPr>
        <p:grpSpPr>
          <a:xfrm>
            <a:off x="493059" y="2360707"/>
            <a:ext cx="8422341" cy="4369700"/>
            <a:chOff x="493059" y="2360707"/>
            <a:chExt cx="8422341" cy="436970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360707"/>
              <a:ext cx="4572000" cy="3753933"/>
            </a:xfrm>
            <a:prstGeom prst="rect">
              <a:avLst/>
            </a:prstGeom>
          </p:spPr>
        </p:pic>
        <p:sp>
          <p:nvSpPr>
            <p:cNvPr id="27" name="Rectangle 26"/>
            <p:cNvSpPr/>
            <p:nvPr/>
          </p:nvSpPr>
          <p:spPr>
            <a:xfrm>
              <a:off x="493059" y="6207187"/>
              <a:ext cx="8422341" cy="523220"/>
            </a:xfrm>
            <a:prstGeom prst="rect">
              <a:avLst/>
            </a:prstGeom>
          </p:spPr>
          <p:txBody>
            <a:bodyPr wrap="square">
              <a:spAutoFit/>
            </a:bodyPr>
            <a:lstStyle/>
            <a:p>
              <a:r>
                <a:rPr lang="en-US" sz="1400" dirty="0" smtClean="0">
                  <a:solidFill>
                    <a:schemeClr val="tx2"/>
                  </a:solidFill>
                  <a:latin typeface="Times" charset="0"/>
                </a:rPr>
                <a:t>Source: G</a:t>
              </a:r>
              <a:r>
                <a:rPr lang="en-US" sz="1400" dirty="0">
                  <a:solidFill>
                    <a:schemeClr val="tx2"/>
                  </a:solidFill>
                  <a:latin typeface="Times" charset="0"/>
                </a:rPr>
                <a:t>. Peng, G. Zhou, D. T. Nguyen and X. Qi, "All or none? The dilemma of handling </a:t>
              </a:r>
              <a:r>
                <a:rPr lang="en-US" sz="1400" dirty="0" err="1">
                  <a:solidFill>
                    <a:schemeClr val="tx2"/>
                  </a:solidFill>
                  <a:latin typeface="Times" charset="0"/>
                </a:rPr>
                <a:t>WiFi</a:t>
              </a:r>
              <a:r>
                <a:rPr lang="en-US" sz="1400" dirty="0">
                  <a:solidFill>
                    <a:schemeClr val="tx2"/>
                  </a:solidFill>
                  <a:latin typeface="Times" charset="0"/>
                </a:rPr>
                <a:t> broadcast traffic in smartphone suspend mode</a:t>
              </a:r>
              <a:r>
                <a:rPr lang="en-US" sz="1400" dirty="0" smtClean="0">
                  <a:solidFill>
                    <a:schemeClr val="tx2"/>
                  </a:solidFill>
                  <a:latin typeface="Times" charset="0"/>
                </a:rPr>
                <a:t>,” IEEE</a:t>
              </a:r>
              <a:r>
                <a:rPr lang="en-US" sz="1400" dirty="0">
                  <a:solidFill>
                    <a:schemeClr val="tx2"/>
                  </a:solidFill>
                  <a:latin typeface="Times" charset="0"/>
                </a:rPr>
                <a:t> </a:t>
              </a:r>
              <a:r>
                <a:rPr lang="en-US" sz="1400" i="1" dirty="0" smtClean="0">
                  <a:solidFill>
                    <a:schemeClr val="tx2"/>
                  </a:solidFill>
                  <a:latin typeface="Times" charset="0"/>
                </a:rPr>
                <a:t>INFOCOM</a:t>
              </a:r>
              <a:r>
                <a:rPr lang="en-US" sz="1400" dirty="0" smtClean="0">
                  <a:solidFill>
                    <a:schemeClr val="tx2"/>
                  </a:solidFill>
                  <a:latin typeface="Times" charset="0"/>
                </a:rPr>
                <a:t> 2015.</a:t>
              </a:r>
              <a:endParaRPr lang="en-US" sz="1400" dirty="0">
                <a:solidFill>
                  <a:schemeClr val="tx2"/>
                </a:solidFill>
              </a:endParaRPr>
            </a:p>
          </p:txBody>
        </p:sp>
      </p:grpSp>
    </p:spTree>
    <p:extLst>
      <p:ext uri="{BB962C8B-B14F-4D97-AF65-F5344CB8AC3E}">
        <p14:creationId xmlns:p14="http://schemas.microsoft.com/office/powerpoint/2010/main" val="158508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a:t>
            </a:r>
            <a:r>
              <a:rPr lang="en-US" dirty="0"/>
              <a:t>Solution [INFOCOM’15] </a:t>
            </a:r>
          </a:p>
        </p:txBody>
      </p:sp>
      <p:sp>
        <p:nvSpPr>
          <p:cNvPr id="3" name="Content Placeholder 2"/>
          <p:cNvSpPr>
            <a:spLocks noGrp="1"/>
          </p:cNvSpPr>
          <p:nvPr>
            <p:ph idx="1"/>
          </p:nvPr>
        </p:nvSpPr>
        <p:spPr/>
        <p:txBody>
          <a:bodyPr/>
          <a:lstStyle/>
          <a:p>
            <a:r>
              <a:rPr lang="en-US" sz="3000" dirty="0" smtClean="0"/>
              <a:t>Filter </a:t>
            </a:r>
            <a:r>
              <a:rPr lang="en-US" sz="3000" dirty="0"/>
              <a:t>out useless broadcast traffic in the </a:t>
            </a:r>
            <a:r>
              <a:rPr lang="en-US" sz="3000" dirty="0" err="1"/>
              <a:t>WiFi</a:t>
            </a:r>
            <a:r>
              <a:rPr lang="en-US" sz="3000" dirty="0"/>
              <a:t> driver after they are received by </a:t>
            </a:r>
            <a:r>
              <a:rPr lang="en-US" sz="3000" dirty="0" smtClean="0"/>
              <a:t>smartphones</a:t>
            </a:r>
            <a:r>
              <a:rPr lang="en-US" sz="3000" baseline="30000" dirty="0" smtClean="0">
                <a:solidFill>
                  <a:srgbClr val="FF0000"/>
                </a:solidFill>
              </a:rPr>
              <a:t>*</a:t>
            </a:r>
            <a:endParaRPr lang="en-US" sz="3000" baseline="30000" dirty="0">
              <a:solidFill>
                <a:srgbClr val="FF0000"/>
              </a:solidFill>
            </a:endParaRPr>
          </a:p>
          <a:p>
            <a:pPr lvl="1"/>
            <a:r>
              <a:rPr lang="en-US" sz="2600" dirty="0"/>
              <a:t>Reduce active </a:t>
            </a:r>
            <a:r>
              <a:rPr lang="en-US" sz="2600" dirty="0" smtClean="0"/>
              <a:t>time </a:t>
            </a:r>
          </a:p>
          <a:p>
            <a:pPr lvl="1"/>
            <a:r>
              <a:rPr lang="en-US" sz="2600" dirty="0" smtClean="0"/>
              <a:t>Energy is still wasted in receiving useless frames and state transfer</a:t>
            </a:r>
            <a:endParaRPr lang="en-US" sz="2600" dirty="0"/>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7</a:t>
            </a:fld>
            <a:endParaRPr lang="en-US" altLang="zh-CN"/>
          </a:p>
        </p:txBody>
      </p:sp>
      <p:sp>
        <p:nvSpPr>
          <p:cNvPr id="6" name="Rectangle 5"/>
          <p:cNvSpPr/>
          <p:nvPr/>
        </p:nvSpPr>
        <p:spPr>
          <a:xfrm>
            <a:off x="457200" y="5674370"/>
            <a:ext cx="8229600" cy="738664"/>
          </a:xfrm>
          <a:prstGeom prst="rect">
            <a:avLst/>
          </a:prstGeom>
        </p:spPr>
        <p:txBody>
          <a:bodyPr wrap="square">
            <a:spAutoFit/>
          </a:bodyPr>
          <a:lstStyle/>
          <a:p>
            <a:r>
              <a:rPr lang="en-US" sz="1400" b="1" baseline="30000" dirty="0">
                <a:solidFill>
                  <a:srgbClr val="FF0000"/>
                </a:solidFill>
                <a:latin typeface="Times" charset="0"/>
              </a:rPr>
              <a:t>*</a:t>
            </a:r>
            <a:r>
              <a:rPr lang="en-US" sz="1400" baseline="30000" dirty="0" smtClean="0">
                <a:solidFill>
                  <a:schemeClr val="tx2"/>
                </a:solidFill>
                <a:latin typeface="Times" charset="0"/>
              </a:rPr>
              <a:t> </a:t>
            </a:r>
            <a:r>
              <a:rPr lang="en-US" sz="1400" dirty="0" smtClean="0">
                <a:solidFill>
                  <a:schemeClr val="tx2"/>
                </a:solidFill>
                <a:latin typeface="Times" charset="0"/>
              </a:rPr>
              <a:t>G</a:t>
            </a:r>
            <a:r>
              <a:rPr lang="en-US" sz="1400" dirty="0">
                <a:solidFill>
                  <a:schemeClr val="tx2"/>
                </a:solidFill>
                <a:latin typeface="Times" charset="0"/>
              </a:rPr>
              <a:t>. Peng, G. Zhou, D. T. Nguyen and X. Qi, "All or none? The dilemma of handling </a:t>
            </a:r>
            <a:r>
              <a:rPr lang="en-US" sz="1400" dirty="0" err="1">
                <a:solidFill>
                  <a:schemeClr val="tx2"/>
                </a:solidFill>
                <a:latin typeface="Times" charset="0"/>
              </a:rPr>
              <a:t>WiFi</a:t>
            </a:r>
            <a:r>
              <a:rPr lang="en-US" sz="1400" dirty="0">
                <a:solidFill>
                  <a:schemeClr val="tx2"/>
                </a:solidFill>
                <a:latin typeface="Times" charset="0"/>
              </a:rPr>
              <a:t> broadcast traffic in smartphone suspend mode," </a:t>
            </a:r>
            <a:r>
              <a:rPr lang="en-US" sz="1400" i="1" dirty="0">
                <a:solidFill>
                  <a:schemeClr val="tx2"/>
                </a:solidFill>
                <a:latin typeface="Times" charset="0"/>
              </a:rPr>
              <a:t>Computer Communications (INFOCOM), 2015 IEEE Conference on</a:t>
            </a:r>
            <a:r>
              <a:rPr lang="en-US" sz="1400" dirty="0">
                <a:solidFill>
                  <a:schemeClr val="tx2"/>
                </a:solidFill>
                <a:latin typeface="Times" charset="0"/>
              </a:rPr>
              <a:t>, Kowloon, 2015, pp. 1212-1220.</a:t>
            </a:r>
            <a:endParaRPr lang="en-US" sz="1400" dirty="0">
              <a:solidFill>
                <a:schemeClr val="tx2"/>
              </a:solidFill>
            </a:endParaRPr>
          </a:p>
        </p:txBody>
      </p:sp>
    </p:spTree>
    <p:extLst>
      <p:ext uri="{BB962C8B-B14F-4D97-AF65-F5344CB8AC3E}">
        <p14:creationId xmlns:p14="http://schemas.microsoft.com/office/powerpoint/2010/main" val="159793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5877009"/>
            <a:ext cx="9144000" cy="1019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图片 6" descr="1.png"/>
          <p:cNvPicPr>
            <a:picLocks noChangeAspect="1"/>
          </p:cNvPicPr>
          <p:nvPr/>
        </p:nvPicPr>
        <p:blipFill>
          <a:blip r:embed="rId3"/>
          <a:stretch>
            <a:fillRect/>
          </a:stretch>
        </p:blipFill>
        <p:spPr>
          <a:xfrm>
            <a:off x="481884" y="4435090"/>
            <a:ext cx="7976616" cy="2346710"/>
          </a:xfrm>
          <a:prstGeom prst="rect">
            <a:avLst/>
          </a:prstGeom>
        </p:spPr>
      </p:pic>
      <p:pic>
        <p:nvPicPr>
          <p:cNvPr id="8" name="图片 7" descr="2.png"/>
          <p:cNvPicPr>
            <a:picLocks noChangeAspect="1"/>
          </p:cNvPicPr>
          <p:nvPr/>
        </p:nvPicPr>
        <p:blipFill>
          <a:blip r:embed="rId4"/>
          <a:stretch>
            <a:fillRect/>
          </a:stretch>
        </p:blipFill>
        <p:spPr>
          <a:xfrm>
            <a:off x="635358" y="2496224"/>
            <a:ext cx="7772400" cy="2422910"/>
          </a:xfrm>
          <a:prstGeom prst="rect">
            <a:avLst/>
          </a:prstGeom>
        </p:spPr>
      </p:pic>
      <p:sp>
        <p:nvSpPr>
          <p:cNvPr id="7172" name="Slide Number Placeholder 3"/>
          <p:cNvSpPr>
            <a:spLocks noGrp="1"/>
          </p:cNvSpPr>
          <p:nvPr>
            <p:ph type="sldNum" sz="quarter" idx="12"/>
          </p:nvPr>
        </p:nvSpPr>
        <p:spPr bwMode="auto"/>
        <p:txBody>
          <a:bodyPr vert="horz" wrap="square" lIns="91440" tIns="45720" rIns="91440" bIns="45720" numCol="1" anchor="ctr" anchorCtr="0" compatLnSpc="1">
            <a:prstTxWarp prst="textNoShape">
              <a:avLst/>
            </a:prstTxWarp>
            <a:normAutofit/>
          </a:bodyPr>
          <a:lstStyle/>
          <a:p>
            <a:fld id="{FF0E7C3C-0F45-4887-B5E7-C6805135C505}" type="slidenum">
              <a:rPr lang="en-US" altLang="zh-CN"/>
              <a:pPr/>
              <a:t>8</a:t>
            </a:fld>
            <a:endParaRPr lang="en-US" altLang="zh-CN" dirty="0"/>
          </a:p>
        </p:txBody>
      </p:sp>
      <p:pic>
        <p:nvPicPr>
          <p:cNvPr id="7169" name="Picture 12" descr="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858"/>
            <a:ext cx="8129155" cy="260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Title 1"/>
          <p:cNvSpPr>
            <a:spLocks noGrp="1"/>
          </p:cNvSpPr>
          <p:nvPr>
            <p:ph type="title"/>
          </p:nvPr>
        </p:nvSpPr>
        <p:spPr>
          <a:xfrm>
            <a:off x="1600200" y="435394"/>
            <a:ext cx="1866900" cy="292740"/>
          </a:xfrm>
          <a:solidFill>
            <a:schemeClr val="bg1"/>
          </a:solidFill>
        </p:spPr>
        <p:txBody>
          <a:bodyPr>
            <a:normAutofit fontScale="90000"/>
          </a:bodyPr>
          <a:lstStyle/>
          <a:p>
            <a:pPr>
              <a:lnSpc>
                <a:spcPct val="80000"/>
              </a:lnSpc>
            </a:pPr>
            <a:r>
              <a:rPr lang="en-US" sz="2400" dirty="0">
                <a:solidFill>
                  <a:srgbClr val="FF0000"/>
                </a:solidFill>
              </a:rPr>
              <a:t>R</a:t>
            </a:r>
            <a:r>
              <a:rPr lang="en-US" sz="2400" b="1" dirty="0" smtClean="0">
                <a:solidFill>
                  <a:srgbClr val="FF0000"/>
                </a:solidFill>
              </a:rPr>
              <a:t>eceive-all</a:t>
            </a:r>
            <a:endParaRPr lang="en-US" sz="2400" b="1" dirty="0">
              <a:solidFill>
                <a:srgbClr val="FF0000"/>
              </a:solidFill>
            </a:endParaRPr>
          </a:p>
        </p:txBody>
      </p:sp>
      <p:sp>
        <p:nvSpPr>
          <p:cNvPr id="9" name="Title 1"/>
          <p:cNvSpPr txBox="1">
            <a:spLocks/>
          </p:cNvSpPr>
          <p:nvPr/>
        </p:nvSpPr>
        <p:spPr>
          <a:xfrm>
            <a:off x="1447799" y="2787181"/>
            <a:ext cx="2497725" cy="690034"/>
          </a:xfrm>
          <a:prstGeom prst="rect">
            <a:avLst/>
          </a:prstGeom>
          <a:solidFill>
            <a:schemeClr val="bg1"/>
          </a:solidFill>
        </p:spPr>
        <p:txBody>
          <a:bodyPr vert="horz" lIns="91440" tIns="45720" rIns="91440" bIns="45720" rtlCol="0" anchor="ctr">
            <a:noAutofit/>
          </a:bodyPr>
          <a:lstStyle/>
          <a:p>
            <a:pPr marL="0" marR="0" lvl="0" indent="0" algn="ctr" defTabSz="457200" rtl="0" eaLnBrk="1" fontAlgn="auto" latinLnBrk="0" hangingPunct="1">
              <a:spcBef>
                <a:spcPct val="0"/>
              </a:spcBef>
              <a:spcAft>
                <a:spcPts val="0"/>
              </a:spcAft>
              <a:buClrTx/>
              <a:buSzTx/>
              <a:buFontTx/>
              <a:buNone/>
              <a:tabLst/>
              <a:defRPr/>
            </a:pPr>
            <a:r>
              <a:rPr kumimoji="0" lang="en-US" altLang="en-US" sz="2200" b="1" i="0" u="none" strike="noStrike" kern="1200" cap="none" spc="0" normalizeH="0" baseline="0" noProof="0" dirty="0" smtClean="0">
                <a:ln>
                  <a:noFill/>
                </a:ln>
                <a:solidFill>
                  <a:srgbClr val="FF0000"/>
                </a:solidFill>
                <a:effectLst/>
                <a:uLnTx/>
                <a:uFillTx/>
                <a:latin typeface="+mj-lt"/>
                <a:ea typeface="+mj-ea"/>
                <a:cs typeface="+mj-cs"/>
              </a:rPr>
              <a:t>Client-side solution</a:t>
            </a:r>
          </a:p>
          <a:p>
            <a:pPr marL="0" marR="0" lvl="0" indent="0" algn="ctr" defTabSz="457200" rtl="0" eaLnBrk="1" fontAlgn="auto" latinLnBrk="0" hangingPunct="1">
              <a:spcBef>
                <a:spcPct val="0"/>
              </a:spcBef>
              <a:spcAft>
                <a:spcPts val="0"/>
              </a:spcAft>
              <a:buClrTx/>
              <a:buSzTx/>
              <a:buFontTx/>
              <a:buNone/>
              <a:tabLst/>
              <a:defRPr/>
            </a:pPr>
            <a:r>
              <a:rPr lang="en-US" sz="2000" b="1" dirty="0" smtClean="0">
                <a:solidFill>
                  <a:srgbClr val="FF0000"/>
                </a:solidFill>
                <a:latin typeface="+mj-lt"/>
                <a:ea typeface="+mj-ea"/>
                <a:cs typeface="+mj-cs"/>
              </a:rPr>
              <a:t>(INFOCOM’15)</a:t>
            </a:r>
            <a:endParaRPr kumimoji="0" lang="en-US" sz="2000" b="1" i="0" u="none" strike="noStrike" kern="1200" cap="none" spc="0" normalizeH="0" baseline="0" noProof="0" dirty="0">
              <a:ln>
                <a:noFill/>
              </a:ln>
              <a:solidFill>
                <a:srgbClr val="FF0000"/>
              </a:solidFill>
              <a:effectLst/>
              <a:uLnTx/>
              <a:uFillTx/>
              <a:latin typeface="+mj-lt"/>
              <a:ea typeface="+mj-ea"/>
              <a:cs typeface="+mj-cs"/>
            </a:endParaRPr>
          </a:p>
        </p:txBody>
      </p:sp>
      <p:sp>
        <p:nvSpPr>
          <p:cNvPr id="10" name="Title 1"/>
          <p:cNvSpPr txBox="1">
            <a:spLocks/>
          </p:cNvSpPr>
          <p:nvPr/>
        </p:nvSpPr>
        <p:spPr>
          <a:xfrm>
            <a:off x="1828800" y="4953000"/>
            <a:ext cx="1676400" cy="381000"/>
          </a:xfrm>
          <a:prstGeom prst="rect">
            <a:avLst/>
          </a:prstGeom>
          <a:solidFill>
            <a:schemeClr val="bg1"/>
          </a:solidFill>
        </p:spPr>
        <p:txBody>
          <a:bodyPr vert="horz" lIns="91440" tIns="45720" rIns="91440" bIns="45720" rtlCol="0" anchor="ctr">
            <a:normAutofit fontScale="97500"/>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lang="en-US" sz="2400" b="1" dirty="0" smtClean="0">
                <a:solidFill>
                  <a:srgbClr val="FF0000"/>
                </a:solidFill>
                <a:latin typeface="+mj-lt"/>
                <a:ea typeface="+mj-ea"/>
                <a:cs typeface="+mj-cs"/>
              </a:rPr>
              <a:t>HIDE</a:t>
            </a:r>
            <a:endParaRPr kumimoji="0" lang="en-US" sz="24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Rectangle 2"/>
          <p:cNvSpPr/>
          <p:nvPr/>
        </p:nvSpPr>
        <p:spPr>
          <a:xfrm>
            <a:off x="3962400" y="304800"/>
            <a:ext cx="2895600" cy="20574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3996266" y="2624666"/>
            <a:ext cx="762000" cy="20574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4038600" y="4792133"/>
            <a:ext cx="533400" cy="17610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8549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3" grpId="1" animBg="1"/>
      <p:bldP spid="11" grpId="0" animBg="1"/>
      <p:bldP spid="11"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ts val="4000"/>
              </a:lnSpc>
            </a:pPr>
            <a:r>
              <a:rPr lang="en-US" altLang="zh-CN" dirty="0"/>
              <a:t>HIDE: AP-assisted Broadcast Traffic Management</a:t>
            </a:r>
            <a:endParaRPr lang="en-US" dirty="0"/>
          </a:p>
        </p:txBody>
      </p:sp>
      <p:sp>
        <p:nvSpPr>
          <p:cNvPr id="3" name="Content Placeholder 2"/>
          <p:cNvSpPr>
            <a:spLocks noGrp="1"/>
          </p:cNvSpPr>
          <p:nvPr>
            <p:ph idx="1"/>
          </p:nvPr>
        </p:nvSpPr>
        <p:spPr/>
        <p:txBody>
          <a:bodyPr/>
          <a:lstStyle/>
          <a:p>
            <a:r>
              <a:rPr lang="en-US" sz="2800" dirty="0"/>
              <a:t>Useless </a:t>
            </a:r>
            <a:r>
              <a:rPr lang="en-US" sz="2800" dirty="0" err="1"/>
              <a:t>WiFi</a:t>
            </a:r>
            <a:r>
              <a:rPr lang="en-US" sz="2800" dirty="0"/>
              <a:t> broadcast frames are identified at the AP.</a:t>
            </a:r>
          </a:p>
          <a:p>
            <a:pPr lvl="1"/>
            <a:r>
              <a:rPr lang="en-US" sz="2400" dirty="0" smtClean="0"/>
              <a:t>By UDP port number</a:t>
            </a:r>
          </a:p>
          <a:p>
            <a:pPr lvl="2"/>
            <a:r>
              <a:rPr lang="en-US" sz="2000" dirty="0" smtClean="0"/>
              <a:t>useless </a:t>
            </a:r>
            <a:r>
              <a:rPr lang="en-US" sz="2000" dirty="0" smtClean="0">
                <a:sym typeface="Wingdings"/>
              </a:rPr>
              <a:t>(unwanted): UDP port not listened on</a:t>
            </a:r>
          </a:p>
          <a:p>
            <a:pPr lvl="2"/>
            <a:r>
              <a:rPr lang="en-US" sz="2000" dirty="0">
                <a:sym typeface="Wingdings"/>
              </a:rPr>
              <a:t>u</a:t>
            </a:r>
            <a:r>
              <a:rPr lang="en-US" sz="2000" dirty="0" smtClean="0">
                <a:sym typeface="Wingdings"/>
              </a:rPr>
              <a:t>seful: otherwise</a:t>
            </a:r>
            <a:endParaRPr lang="en-US" sz="2000" dirty="0" smtClean="0"/>
          </a:p>
          <a:p>
            <a:r>
              <a:rPr lang="en-US" sz="2800" dirty="0" smtClean="0"/>
              <a:t>The </a:t>
            </a:r>
            <a:r>
              <a:rPr lang="en-US" sz="2800" dirty="0"/>
              <a:t>AP hides the presence of useless broadcast frames from smartphones.</a:t>
            </a:r>
          </a:p>
          <a:p>
            <a:r>
              <a:rPr lang="en-US" sz="2800" dirty="0"/>
              <a:t>Smartphones in suspend mode do not receive </a:t>
            </a:r>
            <a:r>
              <a:rPr lang="en-US" sz="2800" dirty="0" smtClean="0"/>
              <a:t>nor wake </a:t>
            </a:r>
            <a:r>
              <a:rPr lang="en-US" sz="2800" dirty="0"/>
              <a:t>up for useless broadcast frames.</a:t>
            </a:r>
          </a:p>
          <a:p>
            <a:r>
              <a:rPr lang="en-US" sz="2800" dirty="0"/>
              <a:t>Hence, smartphone energy is saved</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smtClean="0"/>
              <a:t>IEEE ICDCS’16, Nara, Japan, June 27~30, 2016</a:t>
            </a:r>
            <a:endParaRPr lang="en-US" altLang="zh-CN" dirty="0"/>
          </a:p>
        </p:txBody>
      </p:sp>
      <p:sp>
        <p:nvSpPr>
          <p:cNvPr id="5" name="Slide Number Placeholder 4"/>
          <p:cNvSpPr>
            <a:spLocks noGrp="1"/>
          </p:cNvSpPr>
          <p:nvPr>
            <p:ph type="sldNum" sz="quarter" idx="12"/>
          </p:nvPr>
        </p:nvSpPr>
        <p:spPr/>
        <p:txBody>
          <a:bodyPr/>
          <a:lstStyle/>
          <a:p>
            <a:fld id="{F1B0F023-6A2D-414D-9AD3-F80F1671EAC6}" type="slidenum">
              <a:rPr lang="en-US" altLang="zh-CN" smtClean="0"/>
              <a:pPr/>
              <a:t>9</a:t>
            </a:fld>
            <a:endParaRPr lang="en-US" altLang="zh-CN"/>
          </a:p>
        </p:txBody>
      </p:sp>
    </p:spTree>
    <p:extLst>
      <p:ext uri="{BB962C8B-B14F-4D97-AF65-F5344CB8AC3E}">
        <p14:creationId xmlns:p14="http://schemas.microsoft.com/office/powerpoint/2010/main" val="1617351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79229</TotalTime>
  <Words>2287</Words>
  <Application>Microsoft Macintosh PowerPoint</Application>
  <PresentationFormat>On-screen Show (4:3)</PresentationFormat>
  <Paragraphs>274</Paragraphs>
  <Slides>22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Helvetica Neue</vt:lpstr>
      <vt:lpstr>Times</vt:lpstr>
      <vt:lpstr>Times New Roman</vt:lpstr>
      <vt:lpstr>Wingdings</vt:lpstr>
      <vt:lpstr>Wingdings 2</vt:lpstr>
      <vt:lpstr>宋体</vt:lpstr>
      <vt:lpstr>Arial</vt:lpstr>
      <vt:lpstr>Office Theme</vt:lpstr>
      <vt:lpstr>PowerPoint Presentation</vt:lpstr>
      <vt:lpstr>Did you charge your phone today?</vt:lpstr>
      <vt:lpstr>What do you expect from a new smartphone?</vt:lpstr>
      <vt:lpstr>Smartphone Power Modes</vt:lpstr>
      <vt:lpstr>WiFi Broadcast Traffic During Smartphone Suspend Mode</vt:lpstr>
      <vt:lpstr>The Dilemma</vt:lpstr>
      <vt:lpstr>Client-side Solution [INFOCOM’15] </vt:lpstr>
      <vt:lpstr>Receive-all</vt:lpstr>
      <vt:lpstr>HIDE: AP-assisted Broadcast Traffic Management</vt:lpstr>
      <vt:lpstr>Questions (1/2)</vt:lpstr>
      <vt:lpstr>UDP Port Message</vt:lpstr>
      <vt:lpstr>UDP Port Table</vt:lpstr>
      <vt:lpstr>Questions (2/2)</vt:lpstr>
      <vt:lpstr>PowerPoint Presentation</vt:lpstr>
      <vt:lpstr>Evaluation</vt:lpstr>
      <vt:lpstr>Power Consumption (Nexus One)</vt:lpstr>
      <vt:lpstr>Power Consumption (Galaxy S4)</vt:lpstr>
      <vt:lpstr>Evaluation</vt:lpstr>
      <vt:lpstr>Overhead: Network Throughput</vt:lpstr>
      <vt:lpstr>Overhead: Bounded Network Delay</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liudp</dc:creator>
  <cp:lastModifiedBy>Peng, Ge</cp:lastModifiedBy>
  <cp:revision>5256</cp:revision>
  <cp:lastPrinted>1601-01-01T00:00:00Z</cp:lastPrinted>
  <dcterms:created xsi:type="dcterms:W3CDTF">1601-01-01T00:00:00Z</dcterms:created>
  <dcterms:modified xsi:type="dcterms:W3CDTF">2016-04-20T16:33:15Z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