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0900" autoAdjust="0"/>
  </p:normalViewPr>
  <p:slideViewPr>
    <p:cSldViewPr>
      <p:cViewPr varScale="1">
        <p:scale>
          <a:sx n="24" d="100"/>
          <a:sy n="24" d="100"/>
        </p:scale>
        <p:origin x="248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48A9-B38C-40E2-9DBD-95F3C95548C2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019CE-1CF2-4BA4-9F7B-BBC0F171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7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A481-1529-4E23-B06B-97A96FB5E5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42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A481-1529-4E23-B06B-97A96FB5E53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3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A481-1529-4E23-B06B-97A96FB5E5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70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8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9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A481-1529-4E23-B06B-97A96FB5E5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5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52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A481-1529-4E23-B06B-97A96FB5E53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27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A481-1529-4E23-B06B-97A96FB5E53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75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A481-1529-4E23-B06B-97A96FB5E53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2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7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019CE-1CF2-4BA4-9F7B-BBC0F171E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A481-1529-4E23-B06B-97A96FB5E5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3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A481-1529-4E23-B06B-97A96FB5E5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6D144E-B882-4A31-BED3-E3E9B57AD8F9}" type="datetime1">
              <a:rPr lang="en-US" smtClean="0"/>
              <a:t>3/18/2015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C821-7943-4656-B598-E5B0DDC97CD4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AE4-FA65-4A0F-B225-CC815FBB90FC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420F-E780-4067-8CDD-0A20E82D4569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B514AD-8BEC-40B1-9F15-C4D18BB9058B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B919-A4BF-4438-8FB1-9B6A706D5696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D5F3-D506-4B12-AA43-AF40B8B11156}" type="datetime1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D9C-234D-41E3-942B-3729DE4100C3}" type="datetime1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8B14-53C6-4D22-A629-EAEA9676E5F7}" type="datetime1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4BE7-DF5F-442C-B861-8BECDA0DE8E9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DAC5-4021-4047-8D2C-9D771E938E2F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DBCE90-62DA-4D3E-8685-DBC01B3B551B}" type="datetime1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LBVC: Towards Low-bandwidth Video Chats on Smartphones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Xin Qi, Qing Yang, David T. Nguyen, Gang Zhou, Ge Peng</a:t>
            </a:r>
          </a:p>
          <a:p>
            <a:pPr algn="ctr"/>
            <a:r>
              <a:rPr lang="en-US" dirty="0" smtClean="0"/>
              <a:t>College of William and 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Context-aware Frame Rate Adaption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At </a:t>
            </a:r>
            <a:r>
              <a:rPr lang="en-US" sz="2800" dirty="0">
                <a:latin typeface="Baskerville Old Face" panose="02020602080505020303" pitchFamily="18" charset="0"/>
              </a:rPr>
              <a:t>small frame </a:t>
            </a:r>
            <a:r>
              <a:rPr lang="en-US" sz="2800" dirty="0" smtClean="0">
                <a:latin typeface="Baskerville Old Face" panose="02020602080505020303" pitchFamily="18" charset="0"/>
              </a:rPr>
              <a:t>rates, severe device vibrations are the main cause of large scene changes between two consecutive frames</a:t>
            </a:r>
          </a:p>
          <a:p>
            <a:endParaRPr lang="en-US" sz="2800" dirty="0" smtClean="0"/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To keep scene changes small </a:t>
            </a:r>
            <a:r>
              <a:rPr lang="en-US" sz="2800" dirty="0">
                <a:latin typeface="Baskerville Old Face" panose="02020602080505020303" pitchFamily="18" charset="0"/>
              </a:rPr>
              <a:t>between </a:t>
            </a:r>
            <a:r>
              <a:rPr lang="en-US" sz="2800" dirty="0" smtClean="0">
                <a:latin typeface="Baskerville Old Face" panose="02020602080505020303" pitchFamily="18" charset="0"/>
              </a:rPr>
              <a:t>consecutive frames,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We use inertial sensors to determine </a:t>
            </a:r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whether a device vibration is severe or not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Video </a:t>
            </a:r>
            <a:r>
              <a:rPr lang="en-US" sz="2400" dirty="0">
                <a:latin typeface="Baskerville Old Face" panose="02020602080505020303" pitchFamily="18" charset="0"/>
              </a:rPr>
              <a:t>chats </a:t>
            </a:r>
            <a:r>
              <a:rPr lang="en-US" sz="2400" dirty="0" smtClean="0">
                <a:latin typeface="Baskerville Old Face" panose="02020602080505020303" pitchFamily="18" charset="0"/>
              </a:rPr>
              <a:t>are only recorded with a small frame rate when a device vibration is not severe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LBVC Architecture - Sender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" y="609600"/>
            <a:ext cx="889896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" y="2171700"/>
            <a:ext cx="24497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495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85800" y="1371600"/>
            <a:ext cx="0" cy="800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33600" y="1600200"/>
            <a:ext cx="1752600" cy="3124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9834"/>
            <a:ext cx="3188185" cy="4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72833" y="15240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LBVC – Low-bandwidth Video Chats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57225"/>
            <a:ext cx="7328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38318" y="730448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New Component</a:t>
            </a:r>
            <a:endParaRPr lang="en-US" sz="1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399" y="1219200"/>
            <a:ext cx="1066801" cy="389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LBVC Architecture -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889896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255532"/>
            <a:ext cx="83377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38132"/>
            <a:ext cx="838200" cy="14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36482"/>
            <a:ext cx="3557755" cy="1466850"/>
          </a:xfrm>
          <a:prstGeom prst="rect">
            <a:avLst/>
          </a:prstGeom>
          <a:blipFill dpi="0" rotWithShape="1">
            <a:blip r:embed="rId7">
              <a:alphaModFix amt="32000"/>
            </a:blip>
            <a:srcRect/>
            <a:tile tx="0" ty="0" sx="100000" sy="100000" flip="none" algn="tl"/>
          </a:blipFill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752599" y="6008132"/>
            <a:ext cx="4114801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2800" y="6008132"/>
            <a:ext cx="7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Delay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3825" y="3810000"/>
            <a:ext cx="213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Intermediate Frames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333501" y="1828800"/>
            <a:ext cx="6591300" cy="24076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/>
          <p:cNvGrpSpPr/>
          <p:nvPr/>
        </p:nvGrpSpPr>
        <p:grpSpPr>
          <a:xfrm>
            <a:off x="4607415" y="6096000"/>
            <a:ext cx="4155585" cy="429580"/>
            <a:chOff x="3940346" y="6258046"/>
            <a:chExt cx="4155585" cy="42958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6258046"/>
              <a:ext cx="4098361" cy="218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346" y="6477000"/>
              <a:ext cx="4155585" cy="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12" y="657225"/>
            <a:ext cx="7328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67430" y="730448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New Component</a:t>
            </a:r>
            <a:endParaRPr lang="en-US" sz="1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24801" y="1439566"/>
            <a:ext cx="876301" cy="389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9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LBVC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>
                <a:latin typeface="Baskerville Old Face" panose="02020602080505020303" pitchFamily="18" charset="0"/>
              </a:rPr>
              <a:t>Implement LBVC as an extension to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Linphone</a:t>
            </a:r>
            <a:endParaRPr lang="en-US" sz="2400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sz="2100" dirty="0" smtClean="0">
                <a:latin typeface="Baskerville Old Face" panose="02020602080505020303" pitchFamily="18" charset="0"/>
              </a:rPr>
              <a:t>Easy to add new components</a:t>
            </a:r>
          </a:p>
          <a:p>
            <a:pPr lvl="1"/>
            <a:endParaRPr lang="en-US" sz="2100" dirty="0">
              <a:latin typeface="Baskerville Old Face" panose="02020602080505020303" pitchFamily="18" charset="0"/>
            </a:endParaRPr>
          </a:p>
          <a:p>
            <a:pPr lvl="1"/>
            <a:r>
              <a:rPr lang="en-US" sz="2100" dirty="0" smtClean="0">
                <a:latin typeface="Baskerville Old Face" panose="02020602080505020303" pitchFamily="18" charset="0"/>
              </a:rPr>
              <a:t>a. Modify the MediaStreamer2 library</a:t>
            </a:r>
            <a:endParaRPr lang="en-US" sz="2100" dirty="0">
              <a:latin typeface="Baskerville Old Face" panose="02020602080505020303" pitchFamily="18" charset="0"/>
            </a:endParaRPr>
          </a:p>
          <a:p>
            <a:pPr lvl="2"/>
            <a:r>
              <a:rPr lang="en-US" sz="1800" dirty="0" smtClean="0">
                <a:latin typeface="Baskerville Old Face" panose="02020602080505020303" pitchFamily="18" charset="0"/>
              </a:rPr>
              <a:t>Add </a:t>
            </a:r>
            <a:r>
              <a:rPr lang="en-US" sz="1800" dirty="0">
                <a:latin typeface="Baskerville Old Face" panose="02020602080505020303" pitchFamily="18" charset="0"/>
              </a:rPr>
              <a:t>filters </a:t>
            </a:r>
            <a:r>
              <a:rPr lang="en-US" sz="1800" dirty="0" smtClean="0">
                <a:latin typeface="Baskerville Old Face" panose="02020602080505020303" pitchFamily="18" charset="0"/>
              </a:rPr>
              <a:t>into the library to </a:t>
            </a:r>
            <a:r>
              <a:rPr lang="en-US" sz="1800" dirty="0">
                <a:latin typeface="Baskerville Old Face" panose="02020602080505020303" pitchFamily="18" charset="0"/>
              </a:rPr>
              <a:t>implement the cross dissolve algorithm</a:t>
            </a:r>
          </a:p>
          <a:p>
            <a:pPr lvl="2"/>
            <a:r>
              <a:rPr lang="en-US" sz="1800" dirty="0">
                <a:latin typeface="Baskerville Old Face" panose="02020602080505020303" pitchFamily="18" charset="0"/>
              </a:rPr>
              <a:t>Use Android API in NDK to collect sensor readings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pPr lvl="1"/>
            <a:r>
              <a:rPr lang="en-US" sz="2100" dirty="0" smtClean="0">
                <a:latin typeface="Baskerville Old Face" panose="02020602080505020303" pitchFamily="18" charset="0"/>
              </a:rPr>
              <a:t>b. Implement the </a:t>
            </a:r>
            <a:r>
              <a:rPr lang="en-US" altLang="zh-CN" sz="2100" dirty="0" smtClean="0">
                <a:latin typeface="Baskerville Old Face" panose="02020602080505020303" pitchFamily="18" charset="0"/>
              </a:rPr>
              <a:t>GUI </a:t>
            </a:r>
            <a:r>
              <a:rPr lang="en-US" sz="2100" dirty="0" smtClean="0">
                <a:latin typeface="Baskerville Old Face" panose="02020602080505020303" pitchFamily="18" charset="0"/>
              </a:rPr>
              <a:t>with Java SDK </a:t>
            </a:r>
          </a:p>
          <a:p>
            <a:pPr lvl="2"/>
            <a:r>
              <a:rPr lang="en-US" sz="1800" dirty="0" smtClean="0">
                <a:latin typeface="Baskerville Old Face" panose="02020602080505020303" pitchFamily="18" charset="0"/>
              </a:rPr>
              <a:t>JNI to pass user input frame rate to the C library</a:t>
            </a:r>
            <a:endParaRPr lang="en-US" sz="1800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https://encrypted-tbn1.gstatic.com/images?q=tbn:ANd9GcQ5MMvx-6jNYpA6qnZ3OdGpBF3F1mKl-jRJ6u4DbUJ14x3VEOc9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752599" cy="5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Evaluation –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Use Shark for Root to capture network traffic and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WireShark</a:t>
            </a:r>
            <a:r>
              <a:rPr lang="en-US" sz="2800" dirty="0" smtClean="0">
                <a:latin typeface="Baskerville Old Face" panose="02020602080505020303" pitchFamily="18" charset="0"/>
              </a:rPr>
              <a:t> to analyze network traffic</a:t>
            </a:r>
          </a:p>
          <a:p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Use Monsoon Power Monitor to measure power consumption</a:t>
            </a:r>
          </a:p>
          <a:p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Implement a video chat recorder to record video chats and organize a user study to analyze video quality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092355"/>
            <a:ext cx="1562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data:image/jpeg;base64,/9j/4AAQSkZJRgABAQAAAQABAAD/2wCEAAkGBggGBQkIBwgKCQkKDRYODQwMDRoTFBAWHxwhICgcHh4jJzwqLyU6MB4kKT82Ly81ODREJCw5OzQ8NSY1REEBCQoKDQsNGQ4OGTUkHiQ1NTU1NTU1NTU1NTU1NTU1NTU1NTU1MTU1NTU1NjQ1NTUyMzAsLCksKzY1NSwsKTQsNP/AABEIADAAMAMBIgACEQEDEQH/xAAZAAADAAMAAAAAAAAAAAAAAAAEBQYAAQf/xAA2EAABAwICBQkGBwAAAAAAAAABAgMFAAQGERITFDFBFRYhVFVhkaPRUXFygaGyIiUyM0JSwf/EABkBAAIDAQAAAAAAAAAAAAAAAAMFAAECBP/EACIRAAICAQMEAwAAAAAAAAAAAAECAAMRBDGREhNBUiEyof/aAAwDAQACEQMRAD8AqIOJjpGMavr9na7q4zW446okk5nvpjyBC9ns+FKMHyWyxFoVgLSNIEH2aRq2NhaXzAdYJRpDMFJppfY1bkEnET6epLKwQBmIOQIXs9nwrOQIXs9nwom9jbu1JKBrUDimlhvSDkTUVmb5DfstkRTgqOIVyBC9ns+FLZ2LjoyLdv7BrZLq3yW060ogg5jvyojbT7aUYpv/AMhdbJ/cUlP1z/yi19ZcAkwFvbCEhREkNM27Ni3buL0Fpz/VuOZJ31bYUnhrdmUtJbc6UKz41JRmEG5XCTV0wrK8cUojM9GQURl9KPdwMphi0XYPlu6QRrV6WWfeKlz0PlSfnMvT16ivDAZGBOma2lUnCsXyVLbAae4Ebj7602+tDaUlZUQMifbW9pV/Y0oVipyI6ZA4wwkfIIejHSi6/AB/InoPzqcnpRm6tUstOaagsKOW7cePzro8nYW0vbFm7bCwdxO8e6o6TwyzB4RklqKXXStGgvLpSnTTTTT6lDjq3ifU6VwD0/XBjXBbmWErMfH96qda2o2EnrKCiWo6SdXbXdupaXGlNLzSdMngKO56Q3XfKX6Vw21uzsQDvGNNta1qCw2HmUmtrNbU3z0huu+Uv0rOekN13yl+lY7NnqeIXv1ew5lJraS40czwleD4PvTQvPSG675S/SgZuesp2Jdjo11dzd3CkJbaS0vNR0weIrdVbq6kg7wV1tbVsAw2P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ggGBQkIBwgKCQkKDRYODQwMDRoTFBAWHxwhICgcHh4jJzwqLyU6MB4kKT82Ly81ODREJCw5OzQ8NSY1REEBCQoKDQsNGQ4OGTUkHiQ1NTU1NTU1NTU1NTU1NTU1NTU1NTU1MTU1NTU1NjQ1NTUyMzAsLCksKzY1NSwsKTQsNP/AABEIADAAMAMBIgACEQEDEQH/xAAZAAADAAMAAAAAAAAAAAAAAAAEBQYAAQf/xAA2EAABAwICBQkGBwAAAAAAAAABAgMFAAQGERITFDFBFRYhVFVhkaPRUXFygaGyIiUyM0JSwf/EABkBAAIDAQAAAAAAAAAAAAAAAAMFAAECBP/EACIRAAICAQMEAwAAAAAAAAAAAAECAAMRBDGREhNBUiEyof/aAAwDAQACEQMRAD8AqIOJjpGMavr9na7q4zW446okk5nvpjyBC9ns+FKMHyWyxFoVgLSNIEH2aRq2NhaXzAdYJRpDMFJppfY1bkEnET6epLKwQBmIOQIXs9nwrOQIXs9nwom9jbu1JKBrUDimlhvSDkTUVmb5DfstkRTgqOIVyBC9ns+FLZ2LjoyLdv7BrZLq3yW060ogg5jvyojbT7aUYpv/AMhdbJ/cUlP1z/yi19ZcAkwFvbCEhREkNM27Ni3buL0Fpz/VuOZJ31bYUnhrdmUtJbc6UKz41JRmEG5XCTV0wrK8cUojM9GQURl9KPdwMphi0XYPlu6QRrV6WWfeKlz0PlSfnMvT16ivDAZGBOma2lUnCsXyVLbAae4Ebj7602+tDaUlZUQMifbW9pV/Y0oVipyI6ZA4wwkfIIejHSi6/AB/InoPzqcnpRm6tUstOaagsKOW7cePzro8nYW0vbFm7bCwdxO8e6o6TwyzB4RklqKXXStGgvLpSnTTTTT6lDjq3ifU6VwD0/XBjXBbmWErMfH96qda2o2EnrKCiWo6SdXbXdupaXGlNLzSdMngKO56Q3XfKX6Vw21uzsQDvGNNta1qCw2HmUmtrNbU3z0huu+Uv0rOekN13yl+lY7NnqeIXv1ew5lJraS40czwleD4PvTQvPSG675S/SgZuesp2Jdjo11dzd3CkJbaS0vNR0weIrdVbq6kg7wV1tbVsAw2Pm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ggGBQkIBwgKCQkKDRYODQwMDRoTFBAWHxwhICgcHh4jJzwqLyU6MB4kKT82Ly81ODREJCw5OzQ8NSY1REEBCQoKDQsNGQ4OGTUkHiQ1NTU1NTU1NTU1NTU1NTU1NTU1NTU1MTU1NTU1NjQ1NTUyMzAsLCksKzY1NSwsKTQsNP/AABEIADAAMAMBIgACEQEDEQH/xAAZAAADAAMAAAAAAAAAAAAAAAAEBQYAAQf/xAA2EAABAwICBQkGBwAAAAAAAAABAgMFAAQGERITFDFBFRYhVFVhkaPRUXFygaGyIiUyM0JSwf/EABkBAAIDAQAAAAAAAAAAAAAAAAMFAAECBP/EACIRAAICAQMEAwAAAAAAAAAAAAECAAMRBDGREhNBUiEyof/aAAwDAQACEQMRAD8AqIOJjpGMavr9na7q4zW446okk5nvpjyBC9ns+FKMHyWyxFoVgLSNIEH2aRq2NhaXzAdYJRpDMFJppfY1bkEnET6epLKwQBmIOQIXs9nwrOQIXs9nwom9jbu1JKBrUDimlhvSDkTUVmb5DfstkRTgqOIVyBC9ns+FLZ2LjoyLdv7BrZLq3yW060ogg5jvyojbT7aUYpv/AMhdbJ/cUlP1z/yi19ZcAkwFvbCEhREkNM27Ni3buL0Fpz/VuOZJ31bYUnhrdmUtJbc6UKz41JRmEG5XCTV0wrK8cUojM9GQURl9KPdwMphi0XYPlu6QRrV6WWfeKlz0PlSfnMvT16ivDAZGBOma2lUnCsXyVLbAae4Ebj7602+tDaUlZUQMifbW9pV/Y0oVipyI6ZA4wwkfIIejHSi6/AB/InoPzqcnpRm6tUstOaagsKOW7cePzro8nYW0vbFm7bCwdxO8e6o6TwyzB4RklqKXXStGgvLpSnTTTTT6lDjq3ifU6VwD0/XBjXBbmWErMfH96qda2o2EnrKCiWo6SdXbXdupaXGlNLzSdMngKO56Q3XfKX6Vw21uzsQDvGNNta1qCw2HmUmtrNbU3z0huu+Uv0rOekN13yl+lY7NnqeIXv1ew5lJraS40czwleD4PvTQvPSG675S/SgZuesp2Jdjo11dzd3CkJbaS0vNR0weIrdVbq6kg7wV1tbVsAw2Pm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ggGBQkIBwgKCQkKDRYODQwMDRoTFBAWHxwhICgcHh4jJzwqLyU6MB4kKT82Ly81ODREJCw5OzQ8NSY1REEBCQoKDQsNGQ4OGTUkHiQ1NTU1NTU1NTU1NTU1NTU1NTU1NTU1MTU1NTU1NjQ1NTUyMzAsLCksKzY1NSwsKTQsNP/AABEIADAAMAMBIgACEQEDEQH/xAAZAAADAAMAAAAAAAAAAAAAAAAEBQYAAQf/xAA2EAABAwICBQkGBwAAAAAAAAABAgMFAAQGERITFDFBFRYhVFVhkaPRUXFygaGyIiUyM0JSwf/EABkBAAIDAQAAAAAAAAAAAAAAAAMFAAECBP/EACIRAAICAQMEAwAAAAAAAAAAAAECAAMRBDGREhNBUiEyof/aAAwDAQACEQMRAD8AqIOJjpGMavr9na7q4zW446okk5nvpjyBC9ns+FKMHyWyxFoVgLSNIEH2aRq2NhaXzAdYJRpDMFJppfY1bkEnET6epLKwQBmIOQIXs9nwrOQIXs9nwom9jbu1JKBrUDimlhvSDkTUVmb5DfstkRTgqOIVyBC9ns+FLZ2LjoyLdv7BrZLq3yW060ogg5jvyojbT7aUYpv/AMhdbJ/cUlP1z/yi19ZcAkwFvbCEhREkNM27Ni3buL0Fpz/VuOZJ31bYUnhrdmUtJbc6UKz41JRmEG5XCTV0wrK8cUojM9GQURl9KPdwMphi0XYPlu6QRrV6WWfeKlz0PlSfnMvT16ivDAZGBOma2lUnCsXyVLbAae4Ebj7602+tDaUlZUQMifbW9pV/Y0oVipyI6ZA4wwkfIIejHSi6/AB/InoPzqcnpRm6tUstOaagsKOW7cePzro8nYW0vbFm7bCwdxO8e6o6TwyzB4RklqKXXStGgvLpSnTTTTT6lDjq3ifU6VwD0/XBjXBbmWErMfH96qda2o2EnrKCiWo6SdXbXdupaXGlNLzSdMngKO56Q3XfKX6Vw21uzsQDvGNNta1qCw2HmUmtrNbU3z0huu+Uv0rOekN13yl+lY7NnqeIXv1ew5lJraS40czwleD4PvTQvPSG675S/SgZuesp2Jdjo11dzd3CkJbaS0vNR0weIrdVbq6kg7wV1tbVsAw2Pm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jpeg;base64,/9j/4AAQSkZJRgABAQAAAQABAAD/2wCEAAkGBggGBQkIBwgKCQkKDRYODQwMDRoTFBAWHxwhICgcHh4jJzwqLyU6MB4kKT82Ly81ODREJCw5OzQ8NSY1REEBCQoKDQsNGQ4OGTUkHiQ1NTU1NTU1NTU1NTU1NTU1NTU1NTU1MTU1NTU1NjQ1NTUyMzAsLCksKzY1NSwsKTQsNP/AABEIADAAMAMBIgACEQEDEQH/xAAZAAADAAMAAAAAAAAAAAAAAAAEBQYAAQf/xAA2EAABAwICBQkGBwAAAAAAAAABAgMFAAQGERITFDFBFRYhVFVhkaPRUXFygaGyIiUyM0JSwf/EABkBAAIDAQAAAAAAAAAAAAAAAAMFAAECBP/EACIRAAICAQMEAwAAAAAAAAAAAAECAAMRBDGREhNBUiEyof/aAAwDAQACEQMRAD8AqIOJjpGMavr9na7q4zW446okk5nvpjyBC9ns+FKMHyWyxFoVgLSNIEH2aRq2NhaXzAdYJRpDMFJppfY1bkEnET6epLKwQBmIOQIXs9nwrOQIXs9nwom9jbu1JKBrUDimlhvSDkTUVmb5DfstkRTgqOIVyBC9ns+FLZ2LjoyLdv7BrZLq3yW060ogg5jvyojbT7aUYpv/AMhdbJ/cUlP1z/yi19ZcAkwFvbCEhREkNM27Ni3buL0Fpz/VuOZJ31bYUnhrdmUtJbc6UKz41JRmEG5XCTV0wrK8cUojM9GQURl9KPdwMphi0XYPlu6QRrV6WWfeKlz0PlSfnMvT16ivDAZGBOma2lUnCsXyVLbAae4Ebj7602+tDaUlZUQMifbW9pV/Y0oVipyI6ZA4wwkfIIejHSi6/AB/InoPzqcnpRm6tUstOaagsKOW7cePzro8nYW0vbFm7bCwdxO8e6o6TwyzB4RklqKXXStGgvLpSnTTTTT6lDjq3ifU6VwD0/XBjXBbmWErMfH96qda2o2EnrKCiWo6SdXbXdupaXGlNLzSdMngKO56Q3XfKX6Vw21uzsQDvGNNta1qCw2HmUmtrNbU3z0huu+Uv0rOekN13yl+lY7NnqeIXv1ew5lJraS40czwleD4PvTQvPSG675S/SgZuesp2Jdjo11dzd3CkJbaS0vNR0weIrdVbq6kg7wV1tbVsAw2Pmf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https://lh4.ggpht.com/iFaSJlCZbCckbzA7MGnDZNl4bc4iwS5rXLbclqd8XbEW97jn92fZRIZUabQTU4Ez9A=w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69573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Tn2sb61hNwYU5g_5j8rfIvrYbtoIuKiaW1NmCSHygYJW8NB2QX6Yaw7b-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30" y="2199563"/>
            <a:ext cx="459475" cy="4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– Bandwidth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10 subject pairs, each of them performs video chats while standing or sitting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LBVC achieves bandwidth saving by up to 43%</a:t>
            </a:r>
            <a:endParaRPr lang="en-US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37137"/>
            <a:ext cx="4267200" cy="3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029200" y="4256337"/>
            <a:ext cx="3810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87788" y="4305299"/>
            <a:ext cx="3810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27793" y="3725878"/>
            <a:ext cx="3536564" cy="377254"/>
            <a:chOff x="4927793" y="3725878"/>
            <a:chExt cx="3536564" cy="377254"/>
          </a:xfrm>
        </p:grpSpPr>
        <p:grpSp>
          <p:nvGrpSpPr>
            <p:cNvPr id="6" name="Group 5"/>
            <p:cNvGrpSpPr/>
            <p:nvPr/>
          </p:nvGrpSpPr>
          <p:grpSpPr>
            <a:xfrm>
              <a:off x="4927793" y="3733800"/>
              <a:ext cx="1328754" cy="369332"/>
              <a:chOff x="4927793" y="3733800"/>
              <a:chExt cx="1328754" cy="3693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927793" y="373380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39%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72733" y="373380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43%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00800" y="3733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35%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80543" y="372587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13%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8543" y="372870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22%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4891" y="4306669"/>
            <a:ext cx="3918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Smaller thresholds at lower frame rates</a:t>
            </a:r>
          </a:p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result in </a:t>
            </a:r>
            <a:r>
              <a:rPr lang="en-US" altLang="zh-CN" dirty="0" smtClean="0">
                <a:latin typeface="Baskerville Old Face" panose="02020602080505020303" pitchFamily="18" charset="0"/>
              </a:rPr>
              <a:t>larger </a:t>
            </a:r>
            <a:r>
              <a:rPr lang="en-US" dirty="0" smtClean="0">
                <a:latin typeface="Baskerville Old Face" panose="02020602080505020303" pitchFamily="18" charset="0"/>
              </a:rPr>
              <a:t>bandwidth usage variance.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– Power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Baskerville Old Face" panose="02020602080505020303" pitchFamily="18" charset="0"/>
              </a:rPr>
              <a:t>10 subject pairs, each of them </a:t>
            </a:r>
            <a:r>
              <a:rPr lang="en-US" sz="2800" dirty="0" smtClean="0">
                <a:latin typeface="Baskerville Old Face" panose="02020602080505020303" pitchFamily="18" charset="0"/>
              </a:rPr>
              <a:t>performs </a:t>
            </a:r>
            <a:r>
              <a:rPr lang="en-US" sz="2800" dirty="0">
                <a:latin typeface="Baskerville Old Face" panose="02020602080505020303" pitchFamily="18" charset="0"/>
              </a:rPr>
              <a:t>video chat while standing or </a:t>
            </a:r>
            <a:r>
              <a:rPr lang="en-US" sz="2800" dirty="0" smtClean="0">
                <a:latin typeface="Baskerville Old Face" panose="02020602080505020303" pitchFamily="18" charset="0"/>
              </a:rPr>
              <a:t>sitting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Power saving is not a major benefit of LBVC.</a:t>
            </a:r>
            <a:endParaRPr lang="en-US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89110"/>
            <a:ext cx="7467600" cy="270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1999" y="3112911"/>
            <a:ext cx="3810001" cy="288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538" y="3109499"/>
            <a:ext cx="3810001" cy="288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93" y="1608793"/>
            <a:ext cx="4419600" cy="346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 rot="16200000">
            <a:off x="3101149" y="3101149"/>
            <a:ext cx="3352800" cy="503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Percentage of Time at </a:t>
            </a:r>
          </a:p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User</a:t>
            </a:r>
            <a:r>
              <a:rPr lang="en-US" sz="19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Selected Frame Rate </a:t>
            </a:r>
            <a:r>
              <a:rPr lang="en-US" sz="19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(%)</a:t>
            </a:r>
            <a:endParaRPr lang="en-US" sz="19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Different Mobility Cases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6759" y="4444424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S</a:t>
            </a:r>
            <a:r>
              <a:rPr lang="en-US" sz="2400" dirty="0" smtClean="0">
                <a:latin typeface="Baskerville Old Face" panose="02020602080505020303" pitchFamily="18" charset="0"/>
              </a:rPr>
              <a:t>itting or standing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5550" y="2806005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Sitting in a vehicle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6200" y="1828800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Walking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2400" y="5010090"/>
            <a:ext cx="4208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latin typeface="Baskerville Old Face" panose="02020602080505020303" pitchFamily="18" charset="0"/>
              </a:rPr>
              <a:t>Highest chance to save bandwidth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17346" y="2331422"/>
            <a:ext cx="4155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>
                <a:latin typeface="Baskerville Old Face" panose="02020602080505020303" pitchFamily="18" charset="0"/>
              </a:rPr>
              <a:t>Lowest </a:t>
            </a:r>
            <a:r>
              <a:rPr lang="en-US" sz="2000" dirty="0" smtClean="0">
                <a:latin typeface="Baskerville Old Face" panose="02020602080505020303" pitchFamily="18" charset="0"/>
              </a:rPr>
              <a:t>chance </a:t>
            </a:r>
            <a:r>
              <a:rPr lang="en-US" sz="2000" dirty="0">
                <a:latin typeface="Baskerville Old Face" panose="02020602080505020303" pitchFamily="18" charset="0"/>
              </a:rPr>
              <a:t>to save bandwidth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52400" y="3327737"/>
            <a:ext cx="4342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Car moves fast, but user’s 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smartphone is relative</a:t>
            </a:r>
            <a:r>
              <a:rPr lang="en-US" altLang="zh-CN" sz="2000" dirty="0" smtClean="0">
                <a:latin typeface="Baskerville Old Face" panose="02020602080505020303" pitchFamily="18" charset="0"/>
              </a:rPr>
              <a:t>ly</a:t>
            </a:r>
            <a:r>
              <a:rPr lang="en-US" sz="2000" dirty="0" smtClean="0">
                <a:latin typeface="Baskerville Old Face" panose="02020602080505020303" pitchFamily="18" charset="0"/>
              </a:rPr>
              <a:t> stable;</a:t>
            </a:r>
          </a:p>
          <a:p>
            <a:pPr lvl="1"/>
            <a:r>
              <a:rPr lang="en-US" sz="2000" dirty="0" smtClean="0">
                <a:latin typeface="Baskerville Old Face" panose="02020602080505020303" pitchFamily="18" charset="0"/>
              </a:rPr>
              <a:t>increased chances to save bandwidth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0" y="4876800"/>
            <a:ext cx="3352800" cy="317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User Selected Frame Rate </a:t>
            </a:r>
            <a:r>
              <a:rPr lang="en-US" sz="19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(fps)</a:t>
            </a:r>
            <a:endParaRPr lang="en-US" sz="19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11" grpId="0"/>
      <p:bldP spid="12" grpId="0"/>
      <p:bldP spid="13" grpId="0"/>
      <p:bldP spid="17" grpId="0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– Objective Video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Record video chats and calculate TVM scores with MATLAB.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LBVC is able to objectively maintain video quality.</a:t>
            </a:r>
            <a:endParaRPr lang="en-US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4929"/>
            <a:ext cx="4038600" cy="32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– Subjective Video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21 subject pairs; each pair rates video chats at different frame rates with LBVC disabled and enabled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LBVC </a:t>
            </a:r>
            <a:r>
              <a:rPr lang="en-US" sz="24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maintains </a:t>
            </a:r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subjective video quality ( &gt;= 4 fps)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At low frame rates, minor interpolation artifacts and frequent frame rate switches still affect subjective video quality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3971768" cy="310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405755" y="4897700"/>
            <a:ext cx="3309213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1468" y="4713034"/>
            <a:ext cx="160973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acceptable level</a:t>
            </a:r>
            <a:endParaRPr lang="en-US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6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Chats on Smartphones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0" y="1438141"/>
            <a:ext cx="3329189" cy="22194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280821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11300"/>
            <a:ext cx="1295400" cy="2159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219200" y="4190998"/>
            <a:ext cx="6426065" cy="1812196"/>
            <a:chOff x="1219200" y="4190998"/>
            <a:chExt cx="6426065" cy="18121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5175750"/>
              <a:ext cx="866142" cy="6736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4209504"/>
              <a:ext cx="733906" cy="7339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78" y="4190998"/>
              <a:ext cx="704045" cy="7040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734" y="5154063"/>
              <a:ext cx="849131" cy="84913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012" y="4306234"/>
              <a:ext cx="637176" cy="63717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188" y="5087416"/>
              <a:ext cx="762000" cy="762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089" y="4300867"/>
              <a:ext cx="637176" cy="63717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11" y="4239924"/>
              <a:ext cx="662321" cy="66232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586" y="5128497"/>
              <a:ext cx="741572" cy="741572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Video streaming bandwidth reduction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Video compression methods, such as H.264 and VP8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Advanced compression methods, such as compress sensing </a:t>
            </a:r>
            <a:r>
              <a:rPr lang="en-US" sz="2200" dirty="0">
                <a:latin typeface="Baskerville Old Face" panose="02020602080505020303" pitchFamily="18" charset="0"/>
                <a:cs typeface="Aparajita" panose="020B0604020202020204" pitchFamily="34" charset="0"/>
              </a:rPr>
              <a:t>[</a:t>
            </a:r>
            <a:r>
              <a:rPr lang="en-US" sz="2200" dirty="0" err="1" smtClean="0">
                <a:latin typeface="Baskerville Old Face" panose="02020602080505020303" pitchFamily="18" charset="0"/>
                <a:cs typeface="Aparajita" panose="020B0604020202020204" pitchFamily="34" charset="0"/>
              </a:rPr>
              <a:t>Meng</a:t>
            </a:r>
            <a:r>
              <a:rPr lang="en-US" sz="2200" dirty="0" smtClean="0">
                <a:latin typeface="Baskerville Old Face" panose="02020602080505020303" pitchFamily="18" charset="0"/>
                <a:cs typeface="Aparajita" panose="020B0604020202020204" pitchFamily="34" charset="0"/>
              </a:rPr>
              <a:t>, </a:t>
            </a:r>
            <a:r>
              <a:rPr lang="en-US" sz="2200" dirty="0" err="1" smtClean="0">
                <a:latin typeface="Baskerville Old Face" panose="02020602080505020303" pitchFamily="18" charset="0"/>
                <a:cs typeface="Aparajita" panose="020B0604020202020204" pitchFamily="34" charset="0"/>
              </a:rPr>
              <a:t>Infocom</a:t>
            </a:r>
            <a:r>
              <a:rPr lang="en-US" sz="2200" dirty="0" smtClean="0">
                <a:latin typeface="Baskerville Old Face" panose="02020602080505020303" pitchFamily="18" charset="0"/>
                <a:cs typeface="Aparajita" panose="020B0604020202020204" pitchFamily="34" charset="0"/>
              </a:rPr>
              <a:t> 2012</a:t>
            </a:r>
            <a:r>
              <a:rPr lang="en-US" sz="2200" dirty="0">
                <a:latin typeface="Baskerville Old Face" panose="02020602080505020303" pitchFamily="18" charset="0"/>
                <a:cs typeface="Aparajita" panose="020B0604020202020204" pitchFamily="34" charset="0"/>
              </a:rPr>
              <a:t>] </a:t>
            </a:r>
            <a:r>
              <a:rPr lang="en-US" sz="2400" dirty="0" smtClean="0">
                <a:latin typeface="Baskerville Old Face" panose="02020602080505020303" pitchFamily="18" charset="0"/>
              </a:rPr>
              <a:t>and context-aware image compression </a:t>
            </a:r>
            <a:r>
              <a:rPr lang="en-US" sz="2200" dirty="0">
                <a:latin typeface="Baskerville Old Face" panose="02020602080505020303" pitchFamily="18" charset="0"/>
                <a:cs typeface="Aparajita" panose="020B0604020202020204" pitchFamily="34" charset="0"/>
              </a:rPr>
              <a:t>[</a:t>
            </a:r>
            <a:r>
              <a:rPr lang="en-US" sz="2200" dirty="0" err="1">
                <a:latin typeface="Baskerville Old Face" panose="02020602080505020303" pitchFamily="18" charset="0"/>
                <a:cs typeface="Aparajita" panose="020B0604020202020204" pitchFamily="34" charset="0"/>
              </a:rPr>
              <a:t>Bao</a:t>
            </a:r>
            <a:r>
              <a:rPr lang="en-US" sz="2200" dirty="0">
                <a:latin typeface="Baskerville Old Face" panose="02020602080505020303" pitchFamily="18" charset="0"/>
                <a:cs typeface="Aparajita" panose="020B0604020202020204" pitchFamily="34" charset="0"/>
              </a:rPr>
              <a:t> et </a:t>
            </a:r>
            <a:r>
              <a:rPr lang="en-US" sz="2200" dirty="0" smtClean="0">
                <a:latin typeface="Baskerville Old Face" panose="02020602080505020303" pitchFamily="18" charset="0"/>
                <a:cs typeface="Aparajita" panose="020B0604020202020204" pitchFamily="34" charset="0"/>
              </a:rPr>
              <a:t>al., </a:t>
            </a:r>
            <a:r>
              <a:rPr lang="en-US" sz="2200" dirty="0" err="1" smtClean="0">
                <a:latin typeface="Baskerville Old Face" panose="02020602080505020303" pitchFamily="18" charset="0"/>
                <a:cs typeface="Aparajita" panose="020B0604020202020204" pitchFamily="34" charset="0"/>
              </a:rPr>
              <a:t>Hotmobile</a:t>
            </a:r>
            <a:r>
              <a:rPr lang="en-US" sz="2200" dirty="0" smtClean="0">
                <a:latin typeface="Baskerville Old Face" panose="02020602080505020303" pitchFamily="18" charset="0"/>
                <a:cs typeface="Aparajita" panose="020B0604020202020204" pitchFamily="34" charset="0"/>
              </a:rPr>
              <a:t> 2011</a:t>
            </a:r>
            <a:r>
              <a:rPr lang="en-US" sz="2200" dirty="0">
                <a:latin typeface="Baskerville Old Face" panose="02020602080505020303" pitchFamily="18" charset="0"/>
                <a:cs typeface="Aparajita" panose="020B0604020202020204" pitchFamily="34" charset="0"/>
              </a:rPr>
              <a:t>]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LBVC reduces bandwidth of streaming video chats through frame rate adaption instead of video compression</a:t>
            </a:r>
            <a:endParaRPr lang="en-US" sz="2800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Image interpolation</a:t>
            </a:r>
          </a:p>
          <a:p>
            <a:pPr lvl="1"/>
            <a:r>
              <a:rPr lang="en-US" sz="2400" dirty="0" smtClean="0">
                <a:latin typeface="Baskerville Old Face" panose="02020602080505020303" pitchFamily="18" charset="0"/>
              </a:rPr>
              <a:t>Has been widely used in computer graphics, such as creating animations from sets of images </a:t>
            </a:r>
            <a:r>
              <a:rPr lang="en-US" sz="2200" dirty="0">
                <a:latin typeface="Baskerville Old Face" panose="02020602080505020303" pitchFamily="18" charset="0"/>
                <a:cs typeface="Aparajita" panose="020B0604020202020204" pitchFamily="34" charset="0"/>
              </a:rPr>
              <a:t>[</a:t>
            </a:r>
            <a:r>
              <a:rPr lang="en-US" sz="2200" dirty="0" err="1">
                <a:latin typeface="Baskerville Old Face" panose="02020602080505020303" pitchFamily="18" charset="0"/>
                <a:cs typeface="Aparajita" panose="020B0604020202020204" pitchFamily="34" charset="0"/>
              </a:rPr>
              <a:t>Kemelmacher-Shlizerman</a:t>
            </a:r>
            <a:r>
              <a:rPr lang="en-US" sz="2200" dirty="0">
                <a:latin typeface="Baskerville Old Face" panose="02020602080505020303" pitchFamily="18" charset="0"/>
                <a:cs typeface="Aparajita" panose="020B0604020202020204" pitchFamily="34" charset="0"/>
              </a:rPr>
              <a:t> et </a:t>
            </a:r>
            <a:r>
              <a:rPr lang="en-US" sz="2200" dirty="0" smtClean="0">
                <a:latin typeface="Baskerville Old Face" panose="02020602080505020303" pitchFamily="18" charset="0"/>
                <a:cs typeface="Aparajita" panose="020B0604020202020204" pitchFamily="34" charset="0"/>
              </a:rPr>
              <a:t>al., SIGGRAPH 2011</a:t>
            </a:r>
            <a:r>
              <a:rPr lang="en-US" sz="2200" dirty="0">
                <a:latin typeface="Baskerville Old Face" panose="02020602080505020303" pitchFamily="18" charset="0"/>
                <a:cs typeface="Aparajita" panose="020B0604020202020204" pitchFamily="34" charset="0"/>
              </a:rPr>
              <a:t>]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LBVC exploits image interpolation techniques to rescue the video quality of mobile video chats with decreased frame rate </a:t>
            </a:r>
            <a:endParaRPr lang="en-US" sz="2400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LBVC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adapts the video frame rate with respect to the smartphone vibrations at the sender side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nterpolates </a:t>
            </a:r>
            <a:r>
              <a:rPr lang="en-US" sz="2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the missing frames at the receiver side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saves bandwidth by up to </a:t>
            </a:r>
            <a:r>
              <a:rPr lang="en-US" sz="2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35% </a:t>
            </a:r>
            <a:r>
              <a:rPr lang="en-US" sz="2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under typical video chat scenarios as well as maintains acceptable video </a:t>
            </a:r>
            <a:r>
              <a:rPr lang="en-US" sz="2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quality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considering the bandwidth saving, video quality and introduced delay, we recommend 4 fps (35% bandwidth saving). </a:t>
            </a:r>
            <a:endParaRPr lang="en-US" sz="2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4048" y="2895599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Thank you!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Chat Apps - Big Data Consumer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E.G., Skype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025" name="Picture 1" descr="C:\Users\qixin\AppData\Roaming\Tencent\Users\281855846\QQ\WinTemp\RichOle\{K7DF%DO__2VHEA6S7DV$3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10" y="1295400"/>
            <a:ext cx="5791200" cy="35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895600" y="2819399"/>
            <a:ext cx="5410200" cy="533401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9299"/>
            <a:ext cx="1600200" cy="16002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057400" y="3352800"/>
            <a:ext cx="990600" cy="18288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5181600"/>
            <a:ext cx="2590800" cy="533401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500MB = 1.85 h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Our Objective: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028852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Reduce Data Usage of Video Chats on Smartphones</a:t>
            </a:r>
            <a:endParaRPr lang="en-US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Measurements</a:t>
            </a:r>
          </a:p>
          <a:p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LBVC Design</a:t>
            </a:r>
          </a:p>
          <a:p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LBVC Implementation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LBVC Evaluation</a:t>
            </a:r>
          </a:p>
          <a:p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Related Work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Conclusion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Video Frame Rate (1)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71600"/>
            <a:ext cx="4400552" cy="5429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Baskerville Old Face" panose="02020602080505020303" pitchFamily="18" charset="0"/>
              </a:rPr>
              <a:t>Bandwidth vs. Frame Rate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22" y="2057391"/>
            <a:ext cx="3926974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10"/>
          <p:cNvGrpSpPr/>
          <p:nvPr/>
        </p:nvGrpSpPr>
        <p:grpSpPr>
          <a:xfrm>
            <a:off x="71438" y="2057391"/>
            <a:ext cx="4000529" cy="3143272"/>
            <a:chOff x="428595" y="2285992"/>
            <a:chExt cx="3637623" cy="296229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5" y="2285992"/>
              <a:ext cx="3637623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Brace 8"/>
            <p:cNvSpPr/>
            <p:nvPr/>
          </p:nvSpPr>
          <p:spPr>
            <a:xfrm rot="5400000">
              <a:off x="3108474" y="4524384"/>
              <a:ext cx="533400" cy="9144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572064" y="1389080"/>
            <a:ext cx="46434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Video Quality vs. Frame 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接连接符 11"/>
          <p:cNvCxnSpPr/>
          <p:nvPr/>
        </p:nvCxnSpPr>
        <p:spPr>
          <a:xfrm rot="5400000">
            <a:off x="2108215" y="3949704"/>
            <a:ext cx="478634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30052" y="523148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Typical frame rates adopted by video chat apps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914" y="5333999"/>
            <a:ext cx="365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TVM Score – a recent objective metric for mobile video quality [mobicom’12]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19" y="176426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 (H.264 as codec)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2133599"/>
            <a:ext cx="1905000" cy="2501075"/>
          </a:xfrm>
          <a:prstGeom prst="rect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10200" y="2133600"/>
            <a:ext cx="1905000" cy="2501075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11519" y="176426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 (H.264 as codec)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699" y="2362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Good News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1057" y="23738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Constraints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Video Frame Rate (2)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71600"/>
            <a:ext cx="7620000" cy="5429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Baskerville Old Face" panose="02020602080505020303" pitchFamily="18" charset="0"/>
              </a:rPr>
              <a:t>Power Consumption vs. Frame 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319" y="184046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 (H.264 as codec)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745708"/>
            <a:ext cx="376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Power </a:t>
            </a:r>
            <a:r>
              <a:rPr lang="en-US" sz="2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r</a:t>
            </a:r>
            <a:r>
              <a:rPr lang="en-US" sz="2000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eduction is a minor benefit.</a:t>
            </a:r>
            <a:endParaRPr lang="en-US" sz="20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78121"/>
            <a:ext cx="4465852" cy="3349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601567" cy="34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 Question</a:t>
            </a:r>
            <a:endParaRPr lang="en-US" sz="3600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How to reduce frame rate of mobile video chats without introducing obvious video quality degradation?</a:t>
            </a:r>
            <a:endParaRPr lang="en-US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Frame Interpolation to Rescue Video Quality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The sender lowers bandwidth usage through reducing frame rate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T</a:t>
            </a:r>
            <a:r>
              <a:rPr lang="en-US" sz="2800" dirty="0" smtClean="0">
                <a:latin typeface="Baskerville Old Face" panose="02020602080505020303" pitchFamily="18" charset="0"/>
              </a:rPr>
              <a:t>he receiver interpolates “missing” frames to rescue video quality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84" y="2590800"/>
            <a:ext cx="4957053" cy="345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216" y="3276600"/>
            <a:ext cx="3815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However, large scene changes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between two input frames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result in strong artifacts in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the interpolated frames</a:t>
            </a:r>
            <a:endParaRPr lang="en-US" sz="2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937" y="4316589"/>
            <a:ext cx="3276600" cy="1398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84673" y="4191000"/>
            <a:ext cx="853263" cy="18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14537" y="4191000"/>
            <a:ext cx="853263" cy="1844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14137" y="5715000"/>
            <a:ext cx="3276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1084</TotalTime>
  <Words>817</Words>
  <Application>Microsoft Office PowerPoint</Application>
  <PresentationFormat>On-screen Show (4:3)</PresentationFormat>
  <Paragraphs>166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宋体</vt:lpstr>
      <vt:lpstr>Algerian</vt:lpstr>
      <vt:lpstr>Aparajita</vt:lpstr>
      <vt:lpstr>Arial</vt:lpstr>
      <vt:lpstr>Baskerville Old Face</vt:lpstr>
      <vt:lpstr>Bookman Old Style</vt:lpstr>
      <vt:lpstr>Calibri</vt:lpstr>
      <vt:lpstr>David</vt:lpstr>
      <vt:lpstr>Gill Sans MT</vt:lpstr>
      <vt:lpstr>华文新魏</vt:lpstr>
      <vt:lpstr>Wingdings</vt:lpstr>
      <vt:lpstr>Wingdings 3</vt:lpstr>
      <vt:lpstr>Origin</vt:lpstr>
      <vt:lpstr>LBVC: Towards Low-bandwidth Video Chats on Smartphones</vt:lpstr>
      <vt:lpstr>Video Chats on Smartphones</vt:lpstr>
      <vt:lpstr>Video Chat Apps - Big Data Consumer</vt:lpstr>
      <vt:lpstr>Our Objective:</vt:lpstr>
      <vt:lpstr>Outline</vt:lpstr>
      <vt:lpstr>Reducing Video Frame Rate (1)</vt:lpstr>
      <vt:lpstr>Reducing Video Frame Rate (2)</vt:lpstr>
      <vt:lpstr>Research Question</vt:lpstr>
      <vt:lpstr>Frame Interpolation to Rescue Video Quality </vt:lpstr>
      <vt:lpstr>Context-aware Frame Rate Adaption</vt:lpstr>
      <vt:lpstr>LBVC Architecture - Sender</vt:lpstr>
      <vt:lpstr>LBVC Architecture - Receiver</vt:lpstr>
      <vt:lpstr>LBVC Implementation</vt:lpstr>
      <vt:lpstr>Evaluation – Setup</vt:lpstr>
      <vt:lpstr>Evaluation – Bandwidth Usage</vt:lpstr>
      <vt:lpstr>Evaluation – Power Consumption</vt:lpstr>
      <vt:lpstr>Consider Different Mobility Cases</vt:lpstr>
      <vt:lpstr>Evaluation – Objective Video Quality</vt:lpstr>
      <vt:lpstr>Evaluation – Subjective Video Quality</vt:lpstr>
      <vt:lpstr>Related Work</vt:lpstr>
      <vt:lpstr>Conclusion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LBVC: Towards Low-bandwidth Video Chats on Smartphones</dc:title>
  <dc:creator>qixin</dc:creator>
  <cp:lastModifiedBy>gpeng</cp:lastModifiedBy>
  <cp:revision>155</cp:revision>
  <dcterms:created xsi:type="dcterms:W3CDTF">2006-08-16T00:00:00Z</dcterms:created>
  <dcterms:modified xsi:type="dcterms:W3CDTF">2015-03-18T18:26:09Z</dcterms:modified>
</cp:coreProperties>
</file>