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2"/>
  </p:notesMasterIdLst>
  <p:sldIdLst>
    <p:sldId id="256" r:id="rId3"/>
    <p:sldId id="258" r:id="rId4"/>
    <p:sldId id="285" r:id="rId5"/>
    <p:sldId id="276" r:id="rId6"/>
    <p:sldId id="259" r:id="rId7"/>
    <p:sldId id="277" r:id="rId8"/>
    <p:sldId id="278" r:id="rId9"/>
    <p:sldId id="269" r:id="rId10"/>
    <p:sldId id="270" r:id="rId11"/>
    <p:sldId id="257" r:id="rId12"/>
    <p:sldId id="280" r:id="rId13"/>
    <p:sldId id="279" r:id="rId14"/>
    <p:sldId id="282" r:id="rId15"/>
    <p:sldId id="284" r:id="rId16"/>
    <p:sldId id="272" r:id="rId17"/>
    <p:sldId id="273" r:id="rId18"/>
    <p:sldId id="274" r:id="rId19"/>
    <p:sldId id="283" r:id="rId20"/>
    <p:sldId id="286" r:id="rId21"/>
    <p:sldId id="287" r:id="rId22"/>
    <p:sldId id="275" r:id="rId23"/>
    <p:sldId id="295" r:id="rId24"/>
    <p:sldId id="296" r:id="rId25"/>
    <p:sldId id="288" r:id="rId26"/>
    <p:sldId id="265" r:id="rId27"/>
    <p:sldId id="290" r:id="rId28"/>
    <p:sldId id="293" r:id="rId29"/>
    <p:sldId id="294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76706" autoAdjust="0"/>
  </p:normalViewPr>
  <p:slideViewPr>
    <p:cSldViewPr>
      <p:cViewPr varScale="1">
        <p:scale>
          <a:sx n="86" d="100"/>
          <a:sy n="86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Mean Power (mW)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Power Save Mode</c:v>
                </c:pt>
                <c:pt idx="1">
                  <c:v>Active Mode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726</c:v>
                </c:pt>
              </c:numCache>
            </c:numRef>
          </c:val>
        </c:ser>
        <c:gapWidth val="95"/>
        <c:gapDepth val="95"/>
        <c:shape val="box"/>
        <c:axId val="140990720"/>
        <c:axId val="140996608"/>
        <c:axId val="0"/>
      </c:bar3DChart>
      <c:catAx>
        <c:axId val="140990720"/>
        <c:scaling>
          <c:orientation val="minMax"/>
        </c:scaling>
        <c:axPos val="b"/>
        <c:majorTickMark val="none"/>
        <c:tickLblPos val="nextTo"/>
        <c:crossAx val="140996608"/>
        <c:crosses val="autoZero"/>
        <c:auto val="1"/>
        <c:lblAlgn val="ctr"/>
        <c:lblOffset val="100"/>
      </c:catAx>
      <c:valAx>
        <c:axId val="140996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Mean Power (</a:t>
                </a:r>
                <a:r>
                  <a:rPr lang="en-US" dirty="0" err="1" smtClean="0"/>
                  <a:t>mW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40990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MOS Score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Unintellible</c:v>
                </c:pt>
                <c:pt idx="1">
                  <c:v>Poor  Quality</c:v>
                </c:pt>
                <c:pt idx="2">
                  <c:v>Medium  </c:v>
                </c:pt>
                <c:pt idx="3">
                  <c:v>High Quality</c:v>
                </c:pt>
                <c:pt idx="4">
                  <c:v>Best Quality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hape val="box"/>
        <c:axId val="158771840"/>
        <c:axId val="159388032"/>
        <c:axId val="0"/>
      </c:bar3DChart>
      <c:catAx>
        <c:axId val="158771840"/>
        <c:scaling>
          <c:orientation val="minMax"/>
        </c:scaling>
        <c:axPos val="b"/>
        <c:majorTickMark val="none"/>
        <c:tickLblPos val="nextTo"/>
        <c:crossAx val="159388032"/>
        <c:crosses val="autoZero"/>
        <c:auto val="1"/>
        <c:lblAlgn val="ctr"/>
        <c:lblOffset val="100"/>
      </c:catAx>
      <c:valAx>
        <c:axId val="159388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MOS Score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58771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MOS Score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non-VAD 1hr</c:v>
                </c:pt>
                <c:pt idx="1">
                  <c:v>VAD 10min.</c:v>
                </c:pt>
                <c:pt idx="2">
                  <c:v>VAD 26:38</c:v>
                </c:pt>
                <c:pt idx="3">
                  <c:v>VAD 48:53</c:v>
                </c:pt>
                <c:pt idx="4">
                  <c:v>VAD 50:00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3.7600000000000002</c:v>
                </c:pt>
                <c:pt idx="1">
                  <c:v>4.03</c:v>
                </c:pt>
                <c:pt idx="2">
                  <c:v>4.28</c:v>
                </c:pt>
                <c:pt idx="3">
                  <c:v>4.1499999999999995</c:v>
                </c:pt>
                <c:pt idx="4">
                  <c:v>4.25</c:v>
                </c:pt>
              </c:numCache>
            </c:numRef>
          </c:val>
        </c:ser>
        <c:shape val="box"/>
        <c:axId val="101502336"/>
        <c:axId val="101504128"/>
        <c:axId val="97902080"/>
      </c:bar3DChart>
      <c:catAx>
        <c:axId val="101502336"/>
        <c:scaling>
          <c:orientation val="minMax"/>
        </c:scaling>
        <c:axPos val="b"/>
        <c:majorTickMark val="none"/>
        <c:tickLblPos val="nextTo"/>
        <c:crossAx val="101504128"/>
        <c:crosses val="autoZero"/>
        <c:auto val="1"/>
        <c:lblAlgn val="ctr"/>
        <c:lblOffset val="100"/>
      </c:catAx>
      <c:valAx>
        <c:axId val="101504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MOS Score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1502336"/>
        <c:crosses val="autoZero"/>
        <c:crossBetween val="between"/>
      </c:valAx>
      <c:serAx>
        <c:axId val="97902080"/>
        <c:scaling>
          <c:orientation val="minMax"/>
        </c:scaling>
        <c:delete val="1"/>
        <c:axPos val="b"/>
        <c:majorTickMark val="none"/>
        <c:tickLblPos val="none"/>
        <c:crossAx val="101504128"/>
        <c:crosses val="autoZero"/>
      </c:ser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(Gang): This is a similar comment as that I gave in slide 3. Put the “MOS Scoring” legend adjacent to the y-axis of your figure. Remove the “MOS Scoring” that is above the figure, since it is redundant.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(Gang): This is a similar comment as that I gave in slide 3 and 21. Put the “MOS Scoring” legend adjacent to the y-axis of your figure. Remove the “MOS Scoring” that is above the figure, since it is redundant.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Gang --- Since</a:t>
            </a:r>
            <a:r>
              <a:rPr lang="en-US" baseline="0" dirty="0" smtClean="0"/>
              <a:t> you only list two related work here, </a:t>
            </a:r>
            <a:r>
              <a:rPr lang="en-US" dirty="0" smtClean="0"/>
              <a:t>people may doubt about your expertise in this area and wonder whether you know the related work or not. So, while you can FOCUS on these</a:t>
            </a:r>
            <a:r>
              <a:rPr lang="en-US" baseline="0" dirty="0" smtClean="0"/>
              <a:t> two related works, you still need to MENTION other related works that the audience may know.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Gang --- Since</a:t>
            </a:r>
            <a:r>
              <a:rPr lang="en-US" baseline="0" dirty="0" smtClean="0"/>
              <a:t> you only list two related work here, </a:t>
            </a:r>
            <a:r>
              <a:rPr lang="en-US" dirty="0" smtClean="0"/>
              <a:t>people may doubt about your expertise in this area and wonder whether you know the related work or not. So, while you can FOCUS on these</a:t>
            </a:r>
            <a:r>
              <a:rPr lang="en-US" baseline="0" dirty="0" smtClean="0"/>
              <a:t> two related works, you still need to MENTION other related works that the audience may know.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VAD, non-VAD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</a:t>
            </a:r>
            <a:r>
              <a:rPr lang="en-US" baseline="0" dirty="0" smtClean="0"/>
              <a:t> covers wide variety of research areas: Smart Phones, Wireless, 802.11, VoIP, etc.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U-APSD:</a:t>
            </a:r>
            <a:r>
              <a:rPr lang="en-US" baseline="0" dirty="0" smtClean="0"/>
              <a:t>  </a:t>
            </a:r>
            <a:r>
              <a:rPr lang="en-US" dirty="0" smtClean="0"/>
              <a:t>Upstream traffic triggers AP to transmit all buffered packets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Hybrid</a:t>
            </a:r>
            <a:r>
              <a:rPr lang="en-US" b="1" baseline="0" dirty="0" smtClean="0"/>
              <a:t> Power Savings</a:t>
            </a:r>
            <a:r>
              <a:rPr lang="en-US" baseline="0" dirty="0" smtClean="0"/>
              <a:t>: During Silence periods, </a:t>
            </a:r>
            <a:r>
              <a:rPr lang="en-US" baseline="0" dirty="0" err="1" smtClean="0"/>
              <a:t>WiMax</a:t>
            </a:r>
            <a:r>
              <a:rPr lang="en-US" baseline="0" dirty="0" smtClean="0"/>
              <a:t> interface (in this case) placed in low power setting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Exponential Back-off Algorithm.   PROBLEM: Long silence periods it may over sleep adding latency: Could impact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(Gang:) Put your “outline” slide righter after</a:t>
            </a:r>
            <a:r>
              <a:rPr lang="en-US" baseline="0" dirty="0" smtClean="0"/>
              <a:t>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(Gang) It may be better to put this roadmap</a:t>
            </a:r>
            <a:r>
              <a:rPr lang="en-US" baseline="0" dirty="0" smtClean="0"/>
              <a:t> slide after your contribution slides.   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(Andy)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work:</a:t>
            </a:r>
            <a:r>
              <a:rPr lang="en-US" baseline="0" dirty="0" smtClean="0"/>
              <a:t>  Potentially eliminate the training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</a:t>
            </a:r>
            <a:r>
              <a:rPr lang="en-US" baseline="0" dirty="0" smtClean="0"/>
              <a:t> Probability:</a:t>
            </a:r>
          </a:p>
          <a:p>
            <a:r>
              <a:rPr lang="en-US" baseline="0" dirty="0" smtClean="0"/>
              <a:t>X = </a:t>
            </a:r>
          </a:p>
          <a:p>
            <a:r>
              <a:rPr lang="en-US" baseline="0" dirty="0" smtClean="0"/>
              <a:t>B  TOO HIGH: conservative – better quality BUT modest energy savings</a:t>
            </a:r>
          </a:p>
          <a:p>
            <a:r>
              <a:rPr lang="en-US" baseline="0" dirty="0" smtClean="0"/>
              <a:t>B  TOO LOW: more energy saved - risk bad call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10/3/2011 11:21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10/3/2011 11:21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10/3/2011 11:21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10/3/2011 11:21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10/3/2011 11:21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10/3/2011 11:21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jpyles@cs.wm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705600" cy="32004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Exploiting VOIP Silence for </a:t>
            </a:r>
            <a:r>
              <a:rPr lang="en-US" sz="4900" b="1" dirty="0" err="1" smtClean="0"/>
              <a:t>WiFi</a:t>
            </a:r>
            <a:r>
              <a:rPr lang="en-US" sz="4900" b="1" dirty="0" smtClean="0"/>
              <a:t> Energy Savings in Smart Phones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Andrew J. Pyles</a:t>
            </a:r>
            <a:r>
              <a:rPr lang="en-US" sz="2800" baseline="33000" dirty="0" smtClean="0">
                <a:solidFill>
                  <a:srgbClr val="4C4C4C"/>
                </a:solidFill>
                <a:latin typeface="Tahoma" pitchFamily="34" charset="0"/>
              </a:rPr>
              <a:t>1</a:t>
            </a: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, Zhen Ren</a:t>
            </a:r>
            <a:r>
              <a:rPr lang="en-US" sz="2800" baseline="33000" dirty="0" smtClean="0">
                <a:solidFill>
                  <a:srgbClr val="4C4C4C"/>
                </a:solidFill>
                <a:latin typeface="Tahoma" pitchFamily="34" charset="0"/>
              </a:rPr>
              <a:t>1</a:t>
            </a: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, Gang Zhou</a:t>
            </a:r>
            <a:r>
              <a:rPr lang="en-US" sz="2800" baseline="33000" dirty="0" smtClean="0">
                <a:solidFill>
                  <a:srgbClr val="4C4C4C"/>
                </a:solidFill>
                <a:latin typeface="Tahoma" pitchFamily="34" charset="0"/>
              </a:rPr>
              <a:t>1</a:t>
            </a: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, </a:t>
            </a:r>
            <a:r>
              <a:rPr lang="en-US" sz="2800" dirty="0" err="1" smtClean="0">
                <a:solidFill>
                  <a:srgbClr val="4C4C4C"/>
                </a:solidFill>
                <a:latin typeface="Tahoma" pitchFamily="34" charset="0"/>
              </a:rPr>
              <a:t>Xue</a:t>
            </a: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 Liu</a:t>
            </a:r>
            <a:r>
              <a:rPr lang="en-US" sz="2800" baseline="33000" dirty="0" smtClean="0">
                <a:solidFill>
                  <a:srgbClr val="4C4C4C"/>
                </a:solidFill>
                <a:latin typeface="Tahoma" pitchFamily="34" charset="0"/>
              </a:rPr>
              <a:t>2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aseline="33000" dirty="0" smtClean="0">
                <a:solidFill>
                  <a:srgbClr val="4C4C4C"/>
                </a:solidFill>
                <a:latin typeface="Tahoma" pitchFamily="34" charset="0"/>
              </a:rPr>
              <a:t>1</a:t>
            </a: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College of William and Mary, </a:t>
            </a:r>
            <a:r>
              <a:rPr lang="en-US" sz="2800" baseline="33000" dirty="0" smtClean="0">
                <a:solidFill>
                  <a:srgbClr val="4C4C4C"/>
                </a:solidFill>
                <a:latin typeface="Tahoma" pitchFamily="34" charset="0"/>
              </a:rPr>
              <a:t>2</a:t>
            </a:r>
            <a:r>
              <a:rPr lang="en-US" sz="2800" dirty="0" smtClean="0">
                <a:solidFill>
                  <a:srgbClr val="4C4C4C"/>
                </a:solidFill>
                <a:latin typeface="Tahoma" pitchFamily="34" charset="0"/>
              </a:rPr>
              <a:t>University of Nebraska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SiFi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Problem Description</a:t>
            </a:r>
          </a:p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Related work</a:t>
            </a:r>
          </a:p>
          <a:p>
            <a:r>
              <a:rPr lang="en-US" b="1" dirty="0" smtClean="0"/>
              <a:t>Contributions</a:t>
            </a:r>
          </a:p>
          <a:p>
            <a:r>
              <a:rPr lang="en-US" dirty="0" smtClean="0"/>
              <a:t>Big idea</a:t>
            </a:r>
          </a:p>
          <a:p>
            <a:r>
              <a:rPr lang="en-US" dirty="0" err="1" smtClean="0"/>
              <a:t>SiFi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Training operation</a:t>
            </a:r>
          </a:p>
          <a:p>
            <a:pPr lvl="1"/>
            <a:r>
              <a:rPr lang="en-US" dirty="0" smtClean="0"/>
              <a:t>Gather statistics about silence gaps in conversation</a:t>
            </a:r>
          </a:p>
          <a:p>
            <a:r>
              <a:rPr lang="en-US" dirty="0" smtClean="0"/>
              <a:t>Run time operation</a:t>
            </a:r>
          </a:p>
          <a:p>
            <a:pPr lvl="1"/>
            <a:r>
              <a:rPr lang="en-US" dirty="0" smtClean="0"/>
              <a:t>Detect start of silence period</a:t>
            </a:r>
          </a:p>
          <a:p>
            <a:pPr lvl="1"/>
            <a:r>
              <a:rPr lang="en-US" dirty="0" smtClean="0"/>
              <a:t>Predict length of silence period </a:t>
            </a:r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WiFi</a:t>
            </a:r>
            <a:r>
              <a:rPr lang="en-US" dirty="0" smtClean="0"/>
              <a:t> Power Save Mode during predicted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</a:t>
            </a:r>
            <a:r>
              <a:rPr lang="en-US" b="1" i="1" dirty="0" smtClean="0"/>
              <a:t>Training</a:t>
            </a:r>
            <a:endParaRPr lang="en-US" b="1" i="1" dirty="0"/>
          </a:p>
        </p:txBody>
      </p:sp>
      <p:pic>
        <p:nvPicPr>
          <p:cNvPr id="4" name="Content Placeholder 3" descr="audacity-cropped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6200000" cy="1342857"/>
          </a:xfrm>
        </p:spPr>
      </p:pic>
      <p:sp>
        <p:nvSpPr>
          <p:cNvPr id="6" name="Down Arrow 5"/>
          <p:cNvSpPr/>
          <p:nvPr/>
        </p:nvSpPr>
        <p:spPr>
          <a:xfrm>
            <a:off x="2819400" y="236220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733800" y="236220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648200" y="236220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38800" y="236220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29400" y="236220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4419600"/>
            <a:ext cx="4495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900" dirty="0" smtClean="0"/>
              <a:t>Gather Silence Periods</a:t>
            </a:r>
          </a:p>
          <a:p>
            <a:pPr>
              <a:buFont typeface="Arial" pitchFamily="34" charset="0"/>
              <a:buChar char="•"/>
            </a:pPr>
            <a:r>
              <a:rPr lang="en-US" sz="2900" dirty="0" smtClean="0"/>
              <a:t>Store to disk</a:t>
            </a:r>
          </a:p>
          <a:p>
            <a:pPr>
              <a:buFont typeface="Arial" pitchFamily="34" charset="0"/>
              <a:buChar char="•"/>
            </a:pPr>
            <a:r>
              <a:rPr lang="en-US" sz="2900" dirty="0" smtClean="0"/>
              <a:t>Compute </a:t>
            </a:r>
            <a:r>
              <a:rPr lang="en-US" sz="2900" b="1" dirty="0" smtClean="0"/>
              <a:t>ECDF</a:t>
            </a:r>
            <a:endParaRPr lang="en-US" sz="2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441960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ECDF:</a:t>
            </a:r>
          </a:p>
          <a:p>
            <a:r>
              <a:rPr lang="en-US" sz="2800" b="1" dirty="0" smtClean="0"/>
              <a:t>E</a:t>
            </a:r>
            <a:r>
              <a:rPr lang="en-US" sz="2800" dirty="0" smtClean="0"/>
              <a:t>mpirical</a:t>
            </a:r>
          </a:p>
          <a:p>
            <a:r>
              <a:rPr lang="en-US" sz="2800" b="1" dirty="0" smtClean="0"/>
              <a:t>C</a:t>
            </a:r>
            <a:r>
              <a:rPr lang="en-US" sz="2800" dirty="0" smtClean="0"/>
              <a:t>umulative</a:t>
            </a:r>
          </a:p>
          <a:p>
            <a:r>
              <a:rPr lang="en-US" sz="2800" b="1" dirty="0" smtClean="0"/>
              <a:t>D</a:t>
            </a:r>
            <a:r>
              <a:rPr lang="en-US" sz="2800" dirty="0" smtClean="0"/>
              <a:t>istribution</a:t>
            </a:r>
          </a:p>
          <a:p>
            <a:r>
              <a:rPr lang="en-US" sz="2800" b="1" dirty="0" smtClean="0"/>
              <a:t>F</a:t>
            </a:r>
            <a:r>
              <a:rPr lang="en-US" sz="2800" dirty="0" smtClean="0"/>
              <a:t>unction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73818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2057400" y="1981200"/>
            <a:ext cx="914400" cy="7620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0.21111 " pathEditMode="relative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0.21111 " pathEditMode="relative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0.21111 " pathEditMode="relative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0.21111 " pathEditMode="relative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0.21111 " pathEditMode="relative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</a:t>
            </a:r>
            <a:r>
              <a:rPr lang="en-US" b="1" i="1" dirty="0" smtClean="0"/>
              <a:t>Runtime</a:t>
            </a:r>
            <a:endParaRPr lang="en-US" dirty="0"/>
          </a:p>
        </p:txBody>
      </p:sp>
      <p:pic>
        <p:nvPicPr>
          <p:cNvPr id="4" name="Content Placeholder 3" descr="audacity-cropped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8091792" cy="1752600"/>
          </a:xfrm>
        </p:spPr>
      </p:pic>
      <p:sp>
        <p:nvSpPr>
          <p:cNvPr id="5" name="Down Arrow 4"/>
          <p:cNvSpPr/>
          <p:nvPr/>
        </p:nvSpPr>
        <p:spPr>
          <a:xfrm rot="12599088">
            <a:off x="2111732" y="23822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2100" y="38100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Detect </a:t>
            </a:r>
            <a:r>
              <a:rPr lang="en-US" sz="2800" b="1" dirty="0" smtClean="0"/>
              <a:t>start</a:t>
            </a:r>
            <a:r>
              <a:rPr lang="en-US" sz="2800" dirty="0" smtClean="0"/>
              <a:t> of silence period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Wait 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 (typically 50ms)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Determine length of sleep period: </a:t>
            </a:r>
            <a:r>
              <a:rPr lang="el-GR" sz="2800" dirty="0" smtClean="0">
                <a:latin typeface="Times New Roman"/>
                <a:cs typeface="Times New Roman"/>
              </a:rPr>
              <a:t>Δ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334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Find MAX </a:t>
            </a:r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en-US" sz="2800" dirty="0" smtClean="0"/>
              <a:t> where: P(x&gt;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en-US" sz="3200" dirty="0" smtClean="0">
                <a:latin typeface="Times New Roman"/>
                <a:cs typeface="Times New Roman"/>
              </a:rPr>
              <a:t> + </a:t>
            </a:r>
            <a:r>
              <a:rPr lang="el-GR" sz="3200" dirty="0" smtClean="0">
                <a:latin typeface="Times New Roman"/>
                <a:cs typeface="Times New Roman"/>
              </a:rPr>
              <a:t>Δ</a:t>
            </a:r>
            <a:r>
              <a:rPr lang="en-US" sz="3200" dirty="0" smtClean="0">
                <a:latin typeface="Times New Roman"/>
                <a:cs typeface="Times New Roman"/>
              </a:rPr>
              <a:t>| x &gt; 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en-US" sz="3200" dirty="0" smtClean="0">
                <a:latin typeface="Times New Roman"/>
                <a:cs typeface="Times New Roman"/>
              </a:rPr>
              <a:t> ) ≥</a:t>
            </a:r>
            <a:r>
              <a:rPr lang="el-GR" sz="3200" dirty="0" smtClean="0">
                <a:latin typeface="Times New Roman"/>
                <a:cs typeface="Times New Roman"/>
              </a:rPr>
              <a:t>β</a:t>
            </a:r>
            <a:r>
              <a:rPr lang="en-US" sz="3200" dirty="0" smtClean="0">
                <a:latin typeface="Times New Roman"/>
                <a:cs typeface="Times New Roman"/>
              </a:rPr>
              <a:t>) 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09600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latin typeface="Times New Roman"/>
                <a:cs typeface="Times New Roman"/>
              </a:rPr>
              <a:t> = confidence interval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5638800" y="5257800"/>
            <a:ext cx="1066800" cy="7620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5257800"/>
            <a:ext cx="1219200" cy="7620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9600000">
            <a:off x="3118366" y="246643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2599088">
            <a:off x="2264131" y="238226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5257800"/>
            <a:ext cx="533400" cy="7620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/>
      <p:bldP spid="9" grpId="0" animBg="1"/>
      <p:bldP spid="10" grpId="0" animBg="1"/>
      <p:bldP spid="12" grpId="0" animBg="1"/>
      <p:bldP spid="13" grpId="2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SiFi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Silence Prediction based </a:t>
            </a:r>
            <a:r>
              <a:rPr lang="en-US" dirty="0" err="1" smtClean="0"/>
              <a:t>WiFi</a:t>
            </a:r>
            <a:r>
              <a:rPr lang="en-US" dirty="0" smtClean="0"/>
              <a:t> energy Adaptation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SiFi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58225" cy="45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876800" y="3581400"/>
            <a:ext cx="1600200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6800" y="2667000"/>
            <a:ext cx="1600200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9600000">
            <a:off x="908565" y="399043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9600000">
            <a:off x="6699766" y="345704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9600000">
            <a:off x="6013966" y="208544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4419600"/>
            <a:ext cx="1600200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</a:t>
            </a:r>
            <a:r>
              <a:rPr lang="en-US" dirty="0" err="1" smtClean="0"/>
              <a:t>WiFi</a:t>
            </a:r>
            <a:r>
              <a:rPr lang="en-US" dirty="0" smtClean="0"/>
              <a:t>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522244" cy="47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1447800"/>
            <a:ext cx="4648200" cy="49530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752600"/>
            <a:ext cx="2895600" cy="28956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</a:p>
          <a:p>
            <a:r>
              <a:rPr lang="en-US" dirty="0" smtClean="0"/>
              <a:t>Application Fidelity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Energy Consumption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3852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4953000"/>
            <a:ext cx="1600200" cy="11430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200400"/>
            <a:ext cx="1981200" cy="12954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Consumption: non-VAD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658225" cy="350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124200"/>
            <a:ext cx="8153400" cy="7620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8153400" cy="7620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Minimize energy use during phone calls</a:t>
            </a:r>
          </a:p>
          <a:p>
            <a:r>
              <a:rPr lang="en-US" dirty="0" smtClean="0"/>
              <a:t>Observation: </a:t>
            </a:r>
            <a:r>
              <a:rPr lang="en-US" dirty="0" err="1" smtClean="0"/>
              <a:t>WiFi</a:t>
            </a:r>
            <a:r>
              <a:rPr lang="en-US" dirty="0" smtClean="0"/>
              <a:t> consumes 20x more energy when power save disabled.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23622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286000"/>
            <a:ext cx="8658225" cy="34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Consumption: 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8153400" cy="7620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8153400" cy="7620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Application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use Mean Opinion Score (MOS) for evaluation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600200" y="2667000"/>
          <a:ext cx="54102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Application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 is a subjective measurement</a:t>
            </a:r>
          </a:p>
          <a:p>
            <a:r>
              <a:rPr lang="en-US" dirty="0" smtClean="0"/>
              <a:t>Factors that impact MOS score:</a:t>
            </a:r>
          </a:p>
          <a:p>
            <a:pPr lvl="1"/>
            <a:r>
              <a:rPr lang="en-US" dirty="0" smtClean="0"/>
              <a:t>ONE-Way delay  (mouth to ear delay)</a:t>
            </a:r>
          </a:p>
          <a:p>
            <a:pPr lvl="1"/>
            <a:r>
              <a:rPr lang="en-US" dirty="0" smtClean="0"/>
              <a:t>Jitter</a:t>
            </a:r>
          </a:p>
          <a:p>
            <a:r>
              <a:rPr lang="en-US" dirty="0" smtClean="0"/>
              <a:t>How do we put this together?</a:t>
            </a:r>
          </a:p>
          <a:p>
            <a:r>
              <a:rPr lang="en-US" dirty="0" smtClean="0"/>
              <a:t>E-MODEL: </a:t>
            </a:r>
          </a:p>
          <a:p>
            <a:pPr lvl="1"/>
            <a:r>
              <a:rPr lang="en-US" sz="3200" b="1" dirty="0" smtClean="0"/>
              <a:t>1 + 0</a:t>
            </a:r>
            <a:r>
              <a:rPr lang="en-US" sz="3200" b="1" i="1" dirty="0" smtClean="0"/>
              <a:t>.035R+7∗ </a:t>
            </a:r>
            <a:r>
              <a:rPr lang="pt-BR" sz="3200" b="1" dirty="0" smtClean="0"/>
              <a:t>10</a:t>
            </a:r>
            <a:r>
              <a:rPr lang="pt-BR" sz="3200" b="1" i="1" dirty="0" smtClean="0"/>
              <a:t>−6R(R − 60)(100 − R)</a:t>
            </a:r>
          </a:p>
          <a:p>
            <a:pPr lvl="1"/>
            <a:r>
              <a:rPr lang="pt-BR" i="1" dirty="0" smtClean="0"/>
              <a:t>“</a:t>
            </a:r>
            <a:r>
              <a:rPr lang="pt-BR" b="1" dirty="0" smtClean="0"/>
              <a:t>R</a:t>
            </a:r>
            <a:r>
              <a:rPr lang="pt-BR" i="1" dirty="0" smtClean="0"/>
              <a:t>”</a:t>
            </a:r>
            <a:r>
              <a:rPr lang="pt-BR" dirty="0" smtClean="0"/>
              <a:t> can be approximated using one-way delay, and inferred codec information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Fidelity: </a:t>
            </a:r>
            <a:r>
              <a:rPr lang="en-US" b="1" dirty="0" smtClean="0"/>
              <a:t>Delay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Way delay can be calculated if clocks are synced.  (Can’t assume that!)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3048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800" y="3276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791200"/>
            <a:ext cx="5907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RTT=  (Ta2 - Ta1) - (Tb2 - Tb1) 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3886200" y="5715000"/>
            <a:ext cx="914400" cy="7620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5715000"/>
            <a:ext cx="914400" cy="7620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733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5715000"/>
            <a:ext cx="914400" cy="7620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5715000"/>
            <a:ext cx="914400" cy="7620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0292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0292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 descr="C:\Users\ajpyles\AppData\Local\Microsoft\Windows\Temporary Internet Files\Content.IE5\BKXQW9DU\MC90043386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590800"/>
            <a:ext cx="2209800" cy="2743200"/>
          </a:xfrm>
          <a:prstGeom prst="rect">
            <a:avLst/>
          </a:prstGeom>
          <a:noFill/>
        </p:spPr>
      </p:pic>
      <p:pic>
        <p:nvPicPr>
          <p:cNvPr id="4" name="Picture 3" descr="C:\Users\ajpyles\AppData\Local\Microsoft\Windows\Temporary Internet Files\Content.IE5\BKXQW9DU\MC90043386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2590800"/>
            <a:ext cx="2209800" cy="2743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3360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4800600"/>
            <a:ext cx="4862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ASSUME: OWD = RTT/ 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3329 L 0.79167 0.03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90751E-6 L -0.80833 1.9075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3329 L 0.79167 0.03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Application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E-Model : Estimate MOS rating of a call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762000" y="2286000"/>
          <a:ext cx="7086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Feedback from Application layer to </a:t>
            </a:r>
            <a:r>
              <a:rPr lang="en-US" dirty="0" err="1" smtClean="0"/>
              <a:t>WiFi</a:t>
            </a:r>
            <a:r>
              <a:rPr lang="en-US" dirty="0" smtClean="0"/>
              <a:t> driver  = added energy savings!</a:t>
            </a:r>
          </a:p>
          <a:p>
            <a:r>
              <a:rPr lang="en-US" b="1" dirty="0" smtClean="0"/>
              <a:t>Exploit</a:t>
            </a:r>
            <a:r>
              <a:rPr lang="en-US" dirty="0" smtClean="0"/>
              <a:t> Silence periods using modeling and prediction</a:t>
            </a:r>
          </a:p>
          <a:p>
            <a:r>
              <a:rPr lang="en-US" b="1" dirty="0" smtClean="0"/>
              <a:t>Propose</a:t>
            </a:r>
            <a:r>
              <a:rPr lang="en-US" dirty="0" smtClean="0"/>
              <a:t> Silence prediction framework called </a:t>
            </a:r>
            <a:r>
              <a:rPr lang="en-US" dirty="0" err="1" smtClean="0"/>
              <a:t>SiFi</a:t>
            </a:r>
            <a:endParaRPr lang="en-US" dirty="0" smtClean="0"/>
          </a:p>
          <a:p>
            <a:r>
              <a:rPr lang="en-US" b="1" dirty="0" smtClean="0"/>
              <a:t>Implement</a:t>
            </a:r>
            <a:r>
              <a:rPr lang="en-US" dirty="0" smtClean="0"/>
              <a:t> </a:t>
            </a:r>
            <a:r>
              <a:rPr lang="en-US" dirty="0" err="1" smtClean="0"/>
              <a:t>SiFi</a:t>
            </a:r>
            <a:r>
              <a:rPr lang="en-US" dirty="0" smtClean="0"/>
              <a:t> onto Android phone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</a:p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ajpyles@cs.wm.edu</a:t>
            </a:r>
            <a:endParaRPr lang="en-US" dirty="0" smtClean="0"/>
          </a:p>
          <a:p>
            <a:r>
              <a:rPr lang="en-US" dirty="0" smtClean="0"/>
              <a:t>http://www.cs.wm.edu/~ajpyles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Exploiting Idle Opportunities</a:t>
            </a:r>
          </a:p>
          <a:p>
            <a:pPr lvl="1"/>
            <a:r>
              <a:rPr lang="en-US" dirty="0" smtClean="0"/>
              <a:t>Self Tuning Wireless Network Power Management, </a:t>
            </a:r>
            <a:r>
              <a:rPr lang="en-US" i="1" dirty="0" err="1" smtClean="0"/>
              <a:t>Mobicom</a:t>
            </a:r>
            <a:r>
              <a:rPr lang="en-US" dirty="0" smtClean="0"/>
              <a:t> (2003)</a:t>
            </a:r>
          </a:p>
          <a:p>
            <a:pPr lvl="1"/>
            <a:r>
              <a:rPr lang="en-US" dirty="0" smtClean="0"/>
              <a:t>Micro Power Management of Active  802.11 Interfaces,</a:t>
            </a:r>
            <a:r>
              <a:rPr lang="en-US" i="1" dirty="0" smtClean="0"/>
              <a:t> </a:t>
            </a:r>
            <a:r>
              <a:rPr lang="en-US" i="1" dirty="0" err="1" smtClean="0"/>
              <a:t>Mobisys</a:t>
            </a:r>
            <a:r>
              <a:rPr lang="en-US" dirty="0" smtClean="0"/>
              <a:t> (2008)</a:t>
            </a:r>
          </a:p>
          <a:p>
            <a:pPr lvl="1"/>
            <a:r>
              <a:rPr lang="en-US" dirty="0" smtClean="0"/>
              <a:t>Catnap: Exploiting High </a:t>
            </a:r>
            <a:r>
              <a:rPr lang="en-US" dirty="0" err="1" smtClean="0"/>
              <a:t>Bandwith</a:t>
            </a:r>
            <a:r>
              <a:rPr lang="en-US" dirty="0" smtClean="0"/>
              <a:t> Wireless Interfaces to Save Energy for Mobile Devices, </a:t>
            </a:r>
            <a:r>
              <a:rPr lang="en-US" i="1" dirty="0" err="1" smtClean="0"/>
              <a:t>Mobisys</a:t>
            </a:r>
            <a:r>
              <a:rPr lang="en-US" dirty="0" smtClean="0"/>
              <a:t> (2010)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VoIP Specific approaches</a:t>
            </a:r>
          </a:p>
          <a:p>
            <a:pPr lvl="1"/>
            <a:r>
              <a:rPr lang="en-US" dirty="0" smtClean="0"/>
              <a:t>U-APSD, IEEE </a:t>
            </a:r>
            <a:r>
              <a:rPr lang="en-US" i="1" dirty="0" smtClean="0"/>
              <a:t>802.11e </a:t>
            </a:r>
            <a:r>
              <a:rPr lang="en-US" dirty="0" smtClean="0"/>
              <a:t>(2005)</a:t>
            </a:r>
          </a:p>
          <a:p>
            <a:pPr lvl="1"/>
            <a:r>
              <a:rPr lang="en-US" dirty="0" smtClean="0"/>
              <a:t>Hybrid Power Saving Mechanism for VoIP Services with Silence Suppression in IEEE 802.16e Systems, </a:t>
            </a:r>
            <a:r>
              <a:rPr lang="en-US" i="1" dirty="0" smtClean="0"/>
              <a:t>Communications letters (2007)</a:t>
            </a:r>
          </a:p>
          <a:p>
            <a:pPr lvl="1"/>
            <a:r>
              <a:rPr lang="en-US" dirty="0" smtClean="0"/>
              <a:t>Towards Energy Efficient VoIP over Wireless LANS, </a:t>
            </a:r>
            <a:r>
              <a:rPr lang="en-US" i="1" dirty="0" err="1" smtClean="0"/>
              <a:t>Mobihoc</a:t>
            </a:r>
            <a:r>
              <a:rPr lang="en-US" dirty="0" smtClean="0"/>
              <a:t> (2008)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62103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2599088">
            <a:off x="3026133" y="36014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2599088">
            <a:off x="3483331" y="35252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2599088">
            <a:off x="4169132" y="352526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2599088">
            <a:off x="5235932" y="3525271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2599088">
            <a:off x="6759932" y="35252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by </a:t>
            </a:r>
            <a:r>
              <a:rPr lang="en-US" dirty="0" err="1" smtClean="0"/>
              <a:t>Choi</a:t>
            </a:r>
            <a:r>
              <a:rPr lang="en-US" dirty="0" smtClean="0"/>
              <a:t> and Lee (2007) </a:t>
            </a:r>
          </a:p>
          <a:p>
            <a:pPr lvl="1"/>
            <a:r>
              <a:rPr lang="en-US" dirty="0" smtClean="0"/>
              <a:t>Uses Exponential </a:t>
            </a:r>
            <a:r>
              <a:rPr lang="en-US" dirty="0" err="1" smtClean="0"/>
              <a:t>Backoff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Oversleeping can cause quality problems</a:t>
            </a:r>
          </a:p>
          <a:p>
            <a:r>
              <a:rPr lang="en-US" dirty="0" smtClean="0"/>
              <a:t>U-APSD 802.11 standard</a:t>
            </a:r>
          </a:p>
          <a:p>
            <a:pPr lvl="1"/>
            <a:r>
              <a:rPr lang="en-US" dirty="0" smtClean="0"/>
              <a:t>Upstream traffic triggers AP to transmit all buffered packets</a:t>
            </a:r>
          </a:p>
          <a:p>
            <a:pPr lvl="1"/>
            <a:r>
              <a:rPr lang="en-US" dirty="0" smtClean="0"/>
              <a:t>Requires synchronous traffic</a:t>
            </a:r>
          </a:p>
          <a:p>
            <a:r>
              <a:rPr lang="en-US" dirty="0" smtClean="0"/>
              <a:t>Two</a:t>
            </a:r>
          </a:p>
          <a:p>
            <a:r>
              <a:rPr lang="en-US" dirty="0" smtClean="0"/>
              <a:t>Three</a:t>
            </a:r>
          </a:p>
          <a:p>
            <a:r>
              <a:rPr lang="en-US" dirty="0" smtClean="0"/>
              <a:t>Four</a:t>
            </a:r>
          </a:p>
          <a:p>
            <a:r>
              <a:rPr lang="en-US" dirty="0" smtClean="0"/>
              <a:t>Five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 by </a:t>
            </a:r>
            <a:r>
              <a:rPr lang="en-US" dirty="0" err="1" smtClean="0"/>
              <a:t>Drago</a:t>
            </a:r>
            <a:r>
              <a:rPr lang="en-US" dirty="0" smtClean="0"/>
              <a:t>, Molinari and </a:t>
            </a:r>
            <a:r>
              <a:rPr lang="en-US" dirty="0" err="1" smtClean="0"/>
              <a:t>Vagiliani</a:t>
            </a:r>
            <a:r>
              <a:rPr lang="en-US" dirty="0" smtClean="0"/>
              <a:t>  (1978) :  </a:t>
            </a:r>
            <a:r>
              <a:rPr lang="en-US" b="1" dirty="0" smtClean="0"/>
              <a:t>60% of a typical conversation is silence.</a:t>
            </a:r>
          </a:p>
          <a:p>
            <a:r>
              <a:rPr lang="en-US" b="1" dirty="0" smtClean="0"/>
              <a:t>Why not enter into </a:t>
            </a:r>
            <a:r>
              <a:rPr lang="en-US" b="1" dirty="0" err="1" smtClean="0"/>
              <a:t>WiFi</a:t>
            </a:r>
            <a:r>
              <a:rPr lang="en-US" b="1" dirty="0" smtClean="0"/>
              <a:t> Power Save Mode during silence periods in conversation?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: </a:t>
            </a:r>
            <a:r>
              <a:rPr lang="en-US" dirty="0" err="1" smtClean="0"/>
              <a:t>WiFi</a:t>
            </a:r>
            <a:r>
              <a:rPr lang="en-US" dirty="0" smtClean="0"/>
              <a:t> Power Save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724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         Beacon period</a:t>
            </a:r>
            <a:endParaRPr lang="en-US" sz="29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286000"/>
            <a:ext cx="5334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286000"/>
            <a:ext cx="5334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4038600"/>
            <a:ext cx="130035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100ms</a:t>
            </a:r>
            <a:endParaRPr lang="en-US" sz="2900" dirty="0"/>
          </a:p>
        </p:txBody>
      </p:sp>
      <p:sp>
        <p:nvSpPr>
          <p:cNvPr id="13" name="Right Arrow 12"/>
          <p:cNvSpPr/>
          <p:nvPr/>
        </p:nvSpPr>
        <p:spPr>
          <a:xfrm>
            <a:off x="3124200" y="4267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1219200" y="42672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inksys-Wireless-G-Ro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2667000" cy="2286000"/>
          </a:xfrm>
          <a:prstGeom prst="rect">
            <a:avLst/>
          </a:prstGeom>
        </p:spPr>
      </p:pic>
      <p:pic>
        <p:nvPicPr>
          <p:cNvPr id="17" name="Picture 16" descr="800px-HTC_Desire_Z_over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114800"/>
            <a:ext cx="25400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601980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 is awake</a:t>
            </a:r>
            <a:endParaRPr lang="en-US" sz="2800" dirty="0"/>
          </a:p>
        </p:txBody>
      </p:sp>
      <p:sp>
        <p:nvSpPr>
          <p:cNvPr id="21" name="Down Arrow 20"/>
          <p:cNvSpPr/>
          <p:nvPr/>
        </p:nvSpPr>
        <p:spPr>
          <a:xfrm rot="13500000">
            <a:off x="453371" y="5406371"/>
            <a:ext cx="304800" cy="762000"/>
          </a:xfrm>
          <a:prstGeom prst="downArrow">
            <a:avLst/>
          </a:prstGeom>
          <a:solidFill>
            <a:schemeClr val="accent2"/>
          </a:soli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5400" y="4572000"/>
            <a:ext cx="2209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/>
              <a:t>Client Sleeps</a:t>
            </a:r>
            <a:endParaRPr lang="en-US" sz="2900" dirty="0"/>
          </a:p>
        </p:txBody>
      </p:sp>
      <p:sp>
        <p:nvSpPr>
          <p:cNvPr id="23" name="Oval 22"/>
          <p:cNvSpPr/>
          <p:nvPr/>
        </p:nvSpPr>
        <p:spPr>
          <a:xfrm>
            <a:off x="1295400" y="2514600"/>
            <a:ext cx="2209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/>
              <a:t>AP Buffers Packets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13" grpId="0" animBg="1"/>
      <p:bldP spid="13" grpId="1" animBg="1"/>
      <p:bldP spid="15" grpId="0" animBg="1"/>
      <p:bldP spid="15" grpId="1" animBg="1"/>
      <p:bldP spid="18" grpId="0"/>
      <p:bldP spid="18" grpId="1"/>
      <p:bldP spid="21" grpId="0" animBg="1"/>
      <p:bldP spid="21" grpId="1" animBg="1"/>
      <p:bldP spid="22" grpId="2" animBg="1"/>
      <p:bldP spid="22" grpId="3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9906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Adaptive PSM</a:t>
            </a:r>
            <a:endParaRPr lang="en-US" dirty="0"/>
          </a:p>
        </p:txBody>
      </p:sp>
      <p:pic>
        <p:nvPicPr>
          <p:cNvPr id="3078" name="Picture 6" descr="C:\Users\ajpyles\AppData\Local\Microsoft\Windows\Temporary Internet Files\Content.IE5\8F241PU3\MC9003844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3" y="2819400"/>
            <a:ext cx="1824037" cy="1492250"/>
          </a:xfrm>
          <a:prstGeom prst="rect">
            <a:avLst/>
          </a:prstGeom>
          <a:noFill/>
        </p:spPr>
      </p:pic>
      <p:pic>
        <p:nvPicPr>
          <p:cNvPr id="3082" name="Picture 10" descr="C:\Users\ajpyles\AppData\Local\Microsoft\Windows\Temporary Internet Files\Content.IE5\JTX316VD\MP90043168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819400"/>
            <a:ext cx="1529080" cy="152908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/>
        </p:nvSpPr>
        <p:spPr>
          <a:xfrm>
            <a:off x="5562600" y="3886200"/>
            <a:ext cx="1676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NULL: AWAKE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562600" y="3581400"/>
            <a:ext cx="1676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PS-POLL</a:t>
            </a:r>
            <a:endParaRPr lang="en-US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5562600" y="3886200"/>
            <a:ext cx="1676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NULL: SLEEP</a:t>
            </a:r>
            <a:endParaRPr lang="en-US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5562600" y="3581400"/>
            <a:ext cx="1676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PS-POLL</a:t>
            </a:r>
            <a:endParaRPr lang="en-US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62600" y="3581400"/>
            <a:ext cx="1676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PS-POLL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5562600" y="3581400"/>
            <a:ext cx="1676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PS-POLL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9906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06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906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nksys-Wireless-G-Ro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43200"/>
            <a:ext cx="2514600" cy="2155371"/>
          </a:xfrm>
          <a:prstGeom prst="rect">
            <a:avLst/>
          </a:prstGeom>
        </p:spPr>
      </p:pic>
      <p:pic>
        <p:nvPicPr>
          <p:cNvPr id="3075" name="Picture 3" descr="C:\Users\ajpyles\AppData\Local\Microsoft\Windows\Temporary Internet Files\Content.IE5\BKXQW9DU\MC90043386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362200"/>
            <a:ext cx="2209800" cy="274320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2971800" y="5105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DELAY: </a:t>
            </a:r>
            <a:r>
              <a:rPr lang="en-US" sz="2800" dirty="0" smtClean="0"/>
              <a:t> depending on driver implementation</a:t>
            </a:r>
            <a:endParaRPr lang="en-US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752600" y="1752600"/>
            <a:ext cx="499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NOTE: AWAKE = CAM mode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556 L -0.55833 0.00556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666 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556 L -0.55833 0.00556 " pathEditMode="relative" ptsTypes="AA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666 2.22222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556 L -0.55833 0.00556 " pathEditMode="relative" ptsTypes="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666 2.2222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556 L -0.55833 0.00556 " pathEditMode="relative" ptsTypes="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666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5833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55833 0.005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45" grpId="0" animBg="1"/>
      <p:bldP spid="47" grpId="1" animBg="1"/>
      <p:bldP spid="47" grpId="2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: RTP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47850" y="40386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47850" y="40386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47850" y="40386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47850" y="40386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udacity-cropp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828800"/>
            <a:ext cx="6200000" cy="134285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5000" y="3429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non-VAD :</a:t>
            </a:r>
            <a:endParaRPr lang="en-US" sz="2800" dirty="0"/>
          </a:p>
        </p:txBody>
      </p:sp>
      <p:sp>
        <p:nvSpPr>
          <p:cNvPr id="32" name="Down Arrow 31"/>
          <p:cNvSpPr/>
          <p:nvPr/>
        </p:nvSpPr>
        <p:spPr>
          <a:xfrm rot="12599088">
            <a:off x="2187932" y="24584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847850" y="4495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847850" y="4495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847850" y="4495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847850" y="4495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2599088">
            <a:off x="2568933" y="245846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847850" y="5638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847850" y="5638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847850" y="5638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847850" y="56388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05000" y="5029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VAD :</a:t>
            </a:r>
            <a:endParaRPr lang="en-US" sz="2800" dirty="0"/>
          </a:p>
        </p:txBody>
      </p:sp>
      <p:sp>
        <p:nvSpPr>
          <p:cNvPr id="56" name="Rounded Rectangle 55"/>
          <p:cNvSpPr/>
          <p:nvPr/>
        </p:nvSpPr>
        <p:spPr>
          <a:xfrm>
            <a:off x="1828800" y="6172200"/>
            <a:ext cx="3048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828800" y="6172200"/>
            <a:ext cx="304800" cy="304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2599088">
            <a:off x="3102333" y="24584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ajpyles\AppData\Local\Microsoft\Windows\Temporary Internet Files\Content.IE5\AZ319IAW\MC9000649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648200"/>
            <a:ext cx="1319213" cy="1163595"/>
          </a:xfrm>
          <a:prstGeom prst="rect">
            <a:avLst/>
          </a:prstGeom>
          <a:noFill/>
        </p:spPr>
      </p:pic>
      <p:pic>
        <p:nvPicPr>
          <p:cNvPr id="2051" name="Picture 3" descr="C:\Users\ajpyles\AppData\Local\Microsoft\Windows\Temporary Internet Files\Content.IE5\AZ319IAW\MC9003892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0"/>
            <a:ext cx="1013951" cy="1143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400800" y="35052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VAD: </a:t>
            </a:r>
          </a:p>
          <a:p>
            <a:r>
              <a:rPr lang="en-US" sz="2800" b="1" dirty="0" smtClean="0"/>
              <a:t>V</a:t>
            </a:r>
            <a:r>
              <a:rPr lang="en-US" sz="2800" dirty="0" smtClean="0"/>
              <a:t>oice</a:t>
            </a:r>
          </a:p>
          <a:p>
            <a:r>
              <a:rPr lang="en-US" sz="2800" b="1" dirty="0" smtClean="0"/>
              <a:t>A</a:t>
            </a:r>
            <a:r>
              <a:rPr lang="en-US" sz="2800" dirty="0" smtClean="0"/>
              <a:t>ctivity</a:t>
            </a:r>
          </a:p>
          <a:p>
            <a:r>
              <a:rPr lang="en-US" sz="2800" b="1" dirty="0" smtClean="0"/>
              <a:t>D</a:t>
            </a:r>
            <a:r>
              <a:rPr lang="en-US" sz="2800" dirty="0" smtClean="0"/>
              <a:t>etection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2" grpId="0" animBg="1"/>
      <p:bldP spid="32" grpId="1" animBg="1"/>
      <p:bldP spid="32" grpId="2" animBg="1"/>
      <p:bldP spid="32" grpId="3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1" grpId="3" animBg="1"/>
      <p:bldP spid="45" grpId="0" animBg="1"/>
      <p:bldP spid="46" grpId="0" animBg="1"/>
      <p:bldP spid="47" grpId="0" animBg="1"/>
      <p:bldP spid="48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PSM</a:t>
            </a:r>
            <a:endParaRPr lang="en-US" dirty="0"/>
          </a:p>
        </p:txBody>
      </p:sp>
      <p:pic>
        <p:nvPicPr>
          <p:cNvPr id="4" name="Content Placeholder 3" descr="audacity-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6200000" cy="1342857"/>
          </a:xfrm>
        </p:spPr>
      </p:pic>
      <p:sp>
        <p:nvSpPr>
          <p:cNvPr id="7" name="Down Arrow 6"/>
          <p:cNvSpPr/>
          <p:nvPr/>
        </p:nvSpPr>
        <p:spPr>
          <a:xfrm rot="12599088">
            <a:off x="2035533" y="245846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038600"/>
            <a:ext cx="282801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Switch to CAM  </a:t>
            </a:r>
            <a:endParaRPr lang="en-US" sz="2900" dirty="0"/>
          </a:p>
        </p:txBody>
      </p:sp>
      <p:sp>
        <p:nvSpPr>
          <p:cNvPr id="10" name="Down Arrow 9"/>
          <p:cNvSpPr/>
          <p:nvPr/>
        </p:nvSpPr>
        <p:spPr>
          <a:xfrm rot="12599088">
            <a:off x="2416532" y="245846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2599088">
            <a:off x="2797532" y="2458469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4724400"/>
            <a:ext cx="382059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Delay.. STILL in CAM </a:t>
            </a:r>
            <a:endParaRPr lang="en-US" sz="2900" dirty="0"/>
          </a:p>
        </p:txBody>
      </p:sp>
      <p:sp>
        <p:nvSpPr>
          <p:cNvPr id="13" name="TextBox 12"/>
          <p:cNvSpPr txBox="1"/>
          <p:nvPr/>
        </p:nvSpPr>
        <p:spPr>
          <a:xfrm>
            <a:off x="2393434" y="5486400"/>
            <a:ext cx="66479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NO packets for a while, time to SLEEP!</a:t>
            </a:r>
          </a:p>
          <a:p>
            <a:r>
              <a:rPr lang="en-US" sz="2900" dirty="0" smtClean="0"/>
              <a:t>(POWER SAVE MODE ENABLE) </a:t>
            </a:r>
            <a:endParaRPr lang="en-US" sz="2900" dirty="0"/>
          </a:p>
        </p:txBody>
      </p:sp>
      <p:sp>
        <p:nvSpPr>
          <p:cNvPr id="14" name="Down Arrow 13"/>
          <p:cNvSpPr/>
          <p:nvPr/>
        </p:nvSpPr>
        <p:spPr>
          <a:xfrm rot="12599088">
            <a:off x="3026132" y="2458470"/>
            <a:ext cx="325198" cy="914400"/>
          </a:xfrm>
          <a:prstGeom prst="downArrow">
            <a:avLst/>
          </a:prstGeom>
          <a:solidFill>
            <a:schemeClr val="accent2"/>
          </a:solidFill>
          <a:ln cap="flat"/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209800"/>
            <a:ext cx="533400" cy="609600"/>
          </a:xfrm>
          <a:prstGeom prst="ellipse">
            <a:avLst/>
          </a:prstGeom>
          <a:solidFill>
            <a:schemeClr val="accent3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4038600"/>
            <a:ext cx="351089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smtClean="0"/>
              <a:t>Could be sleeping!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9" grpId="2"/>
      <p:bldP spid="9" grpId="3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1" animBg="1"/>
      <p:bldP spid="14" grpId="2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 general approaches</a:t>
            </a:r>
          </a:p>
          <a:p>
            <a:pPr lvl="1"/>
            <a:r>
              <a:rPr lang="en-US" dirty="0" smtClean="0"/>
              <a:t>Self Tuning Wireless Network Power Management, </a:t>
            </a:r>
            <a:r>
              <a:rPr lang="en-US" i="1" dirty="0" err="1" smtClean="0"/>
              <a:t>Mobicom</a:t>
            </a:r>
            <a:r>
              <a:rPr lang="en-US" dirty="0" smtClean="0"/>
              <a:t> (2003)</a:t>
            </a:r>
          </a:p>
          <a:p>
            <a:pPr lvl="1"/>
            <a:r>
              <a:rPr lang="en-US" dirty="0" smtClean="0"/>
              <a:t>Micro Power Management of Active  802.11 Interfaces,</a:t>
            </a:r>
            <a:r>
              <a:rPr lang="en-US" i="1" dirty="0" smtClean="0"/>
              <a:t> </a:t>
            </a:r>
            <a:r>
              <a:rPr lang="en-US" i="1" dirty="0" err="1" smtClean="0"/>
              <a:t>Mobisys</a:t>
            </a:r>
            <a:r>
              <a:rPr lang="en-US" dirty="0" smtClean="0"/>
              <a:t> (2008)</a:t>
            </a:r>
          </a:p>
          <a:p>
            <a:pPr lvl="1"/>
            <a:r>
              <a:rPr lang="en-US" dirty="0" smtClean="0"/>
              <a:t>Catnap: Exploiting High </a:t>
            </a:r>
            <a:r>
              <a:rPr lang="en-US" dirty="0" err="1" smtClean="0"/>
              <a:t>Bandwith</a:t>
            </a:r>
            <a:r>
              <a:rPr lang="en-US" dirty="0" smtClean="0"/>
              <a:t> Wireless Interfaces to Save Energy for Mobile Devices, </a:t>
            </a:r>
            <a:r>
              <a:rPr lang="en-US" i="1" dirty="0" err="1" smtClean="0"/>
              <a:t>Mobisys</a:t>
            </a:r>
            <a:r>
              <a:rPr lang="en-US" dirty="0" smtClean="0"/>
              <a:t> (2010)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VoIP Specific approaches</a:t>
            </a:r>
          </a:p>
          <a:p>
            <a:pPr lvl="1"/>
            <a:r>
              <a:rPr lang="en-US" dirty="0" smtClean="0"/>
              <a:t>U-APSD, IEEE </a:t>
            </a:r>
            <a:r>
              <a:rPr lang="en-US" i="1" dirty="0" smtClean="0"/>
              <a:t>802.11e </a:t>
            </a:r>
            <a:r>
              <a:rPr lang="en-US" dirty="0" smtClean="0"/>
              <a:t>(2005)</a:t>
            </a:r>
          </a:p>
          <a:p>
            <a:pPr lvl="1"/>
            <a:r>
              <a:rPr lang="en-US" dirty="0" smtClean="0"/>
              <a:t>Hybrid Power Saving Mechanism for VoIP Services with Silence Suppression in IEEE 802.16e Systems, </a:t>
            </a:r>
            <a:r>
              <a:rPr lang="en-US" i="1" dirty="0" smtClean="0"/>
              <a:t>Communications letters (2007)</a:t>
            </a:r>
          </a:p>
          <a:p>
            <a:pPr lvl="1"/>
            <a:r>
              <a:rPr lang="en-US" dirty="0" smtClean="0"/>
              <a:t>Towards Energy Efficient VoIP over Wireless LANS, </a:t>
            </a:r>
            <a:r>
              <a:rPr lang="en-US" i="1" dirty="0" err="1" smtClean="0"/>
              <a:t>Mobihoc</a:t>
            </a:r>
            <a:r>
              <a:rPr lang="en-US" dirty="0" smtClean="0"/>
              <a:t> (2008)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Exploit</a:t>
            </a:r>
            <a:r>
              <a:rPr lang="en-US" dirty="0" smtClean="0"/>
              <a:t> Silence periods using modeling and prediction</a:t>
            </a:r>
          </a:p>
          <a:p>
            <a:r>
              <a:rPr lang="en-US" b="1" dirty="0" smtClean="0"/>
              <a:t>Propose</a:t>
            </a:r>
            <a:r>
              <a:rPr lang="en-US" dirty="0" smtClean="0"/>
              <a:t> Silence prediction framework called </a:t>
            </a:r>
            <a:r>
              <a:rPr lang="en-US" dirty="0" err="1" smtClean="0"/>
              <a:t>SiFi</a:t>
            </a:r>
            <a:endParaRPr lang="en-US" dirty="0" smtClean="0"/>
          </a:p>
          <a:p>
            <a:r>
              <a:rPr lang="en-US" b="1" dirty="0" smtClean="0"/>
              <a:t>Implement</a:t>
            </a:r>
            <a:r>
              <a:rPr lang="en-US" dirty="0" smtClean="0"/>
              <a:t> </a:t>
            </a:r>
            <a:r>
              <a:rPr lang="en-US" dirty="0" err="1" smtClean="0"/>
              <a:t>SiFi</a:t>
            </a:r>
            <a:r>
              <a:rPr lang="en-US" dirty="0" smtClean="0"/>
              <a:t> onto Android phone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EdStudPres</Template>
  <TotalTime>0</TotalTime>
  <Words>1098</Words>
  <Application>Microsoft Office PowerPoint</Application>
  <PresentationFormat>On-screen Show (4:3)</PresentationFormat>
  <Paragraphs>200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EdStudPres</vt:lpstr>
      <vt:lpstr>Exploiting VOIP Silence for WiFi Energy Savings in Smart Phones </vt:lpstr>
      <vt:lpstr>Problem Description</vt:lpstr>
      <vt:lpstr>Problem Description</vt:lpstr>
      <vt:lpstr>Background : WiFi Power Save</vt:lpstr>
      <vt:lpstr>Background: Adaptive PSM</vt:lpstr>
      <vt:lpstr>Background : RTP</vt:lpstr>
      <vt:lpstr>Adaptive PSM</vt:lpstr>
      <vt:lpstr>Related Work</vt:lpstr>
      <vt:lpstr>Contributions</vt:lpstr>
      <vt:lpstr>Overview</vt:lpstr>
      <vt:lpstr>Big Idea</vt:lpstr>
      <vt:lpstr>Big idea: Training</vt:lpstr>
      <vt:lpstr>Big idea: Runtime</vt:lpstr>
      <vt:lpstr>Introducing SiFi </vt:lpstr>
      <vt:lpstr>SiFi Framework</vt:lpstr>
      <vt:lpstr>Implementation: WiFi Manager</vt:lpstr>
      <vt:lpstr>Evaluation</vt:lpstr>
      <vt:lpstr>Evaluation: Energy Consumption</vt:lpstr>
      <vt:lpstr>Energy Consumption: non-VAD</vt:lpstr>
      <vt:lpstr>Energy Consumption: VAD</vt:lpstr>
      <vt:lpstr>Evaluation: Application Fidelity</vt:lpstr>
      <vt:lpstr>Evaluation: Application Fidelity</vt:lpstr>
      <vt:lpstr>Application Fidelity: Delay</vt:lpstr>
      <vt:lpstr>Evaluation: Application Fidelity</vt:lpstr>
      <vt:lpstr>Conclusion</vt:lpstr>
      <vt:lpstr>Questions and Discussion</vt:lpstr>
      <vt:lpstr>backup</vt:lpstr>
      <vt:lpstr>Related Work</vt:lpstr>
      <vt:lpstr>Related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2011-09-11T02:22:42Z</dcterms:created>
  <dcterms:modified xsi:type="dcterms:W3CDTF">2011-10-03T15:21:44Z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