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9" r:id="rId4"/>
    <p:sldId id="289" r:id="rId5"/>
    <p:sldId id="270" r:id="rId6"/>
    <p:sldId id="290" r:id="rId7"/>
    <p:sldId id="258" r:id="rId8"/>
    <p:sldId id="259" r:id="rId9"/>
    <p:sldId id="266" r:id="rId10"/>
    <p:sldId id="286" r:id="rId11"/>
    <p:sldId id="260" r:id="rId12"/>
    <p:sldId id="274" r:id="rId13"/>
    <p:sldId id="261" r:id="rId14"/>
    <p:sldId id="277" r:id="rId15"/>
    <p:sldId id="272" r:id="rId16"/>
    <p:sldId id="287" r:id="rId17"/>
    <p:sldId id="278" r:id="rId18"/>
    <p:sldId id="279" r:id="rId19"/>
    <p:sldId id="275" r:id="rId20"/>
    <p:sldId id="262" r:id="rId21"/>
    <p:sldId id="280" r:id="rId22"/>
    <p:sldId id="263" r:id="rId23"/>
    <p:sldId id="288" r:id="rId24"/>
    <p:sldId id="276" r:id="rId25"/>
    <p:sldId id="264" r:id="rId26"/>
    <p:sldId id="281" r:id="rId27"/>
    <p:sldId id="293" r:id="rId28"/>
    <p:sldId id="283" r:id="rId29"/>
    <p:sldId id="291" r:id="rId30"/>
    <p:sldId id="265" r:id="rId31"/>
    <p:sldId id="267" r:id="rId32"/>
    <p:sldId id="271" r:id="rId33"/>
    <p:sldId id="268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Call Quality</c:v>
                </c:pt>
                <c:pt idx="1">
                  <c:v>Contact List Import</c:v>
                </c:pt>
                <c:pt idx="2">
                  <c:v>Excessive Dropped Calls</c:v>
                </c:pt>
                <c:pt idx="3">
                  <c:v>3G Quality</c:v>
                </c:pt>
                <c:pt idx="4">
                  <c:v>Screen Size</c:v>
                </c:pt>
                <c:pt idx="5">
                  <c:v>4G Capability</c:v>
                </c:pt>
                <c:pt idx="6">
                  <c:v>Battery Life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0.09</c:v>
                </c:pt>
                <c:pt idx="4">
                  <c:v>0.11</c:v>
                </c:pt>
                <c:pt idx="5">
                  <c:v>0.3</c:v>
                </c:pt>
                <c:pt idx="6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Call Quality</c:v>
                </c:pt>
                <c:pt idx="1">
                  <c:v>Contact List Import</c:v>
                </c:pt>
                <c:pt idx="2">
                  <c:v>Excessive Dropped Calls</c:v>
                </c:pt>
                <c:pt idx="3">
                  <c:v>3G Quality</c:v>
                </c:pt>
                <c:pt idx="4">
                  <c:v>Screen Size</c:v>
                </c:pt>
                <c:pt idx="5">
                  <c:v>4G Capability</c:v>
                </c:pt>
                <c:pt idx="6">
                  <c:v>Battery Life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Call Quality</c:v>
                </c:pt>
                <c:pt idx="1">
                  <c:v>Contact List Import</c:v>
                </c:pt>
                <c:pt idx="2">
                  <c:v>Excessive Dropped Calls</c:v>
                </c:pt>
                <c:pt idx="3">
                  <c:v>3G Quality</c:v>
                </c:pt>
                <c:pt idx="4">
                  <c:v>Screen Size</c:v>
                </c:pt>
                <c:pt idx="5">
                  <c:v>4G Capability</c:v>
                </c:pt>
                <c:pt idx="6">
                  <c:v>Battery Life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632000"/>
        <c:axId val="31986048"/>
      </c:barChart>
      <c:catAx>
        <c:axId val="31632000"/>
        <c:scaling>
          <c:orientation val="minMax"/>
        </c:scaling>
        <c:delete val="0"/>
        <c:axPos val="l"/>
        <c:majorTickMark val="out"/>
        <c:minorTickMark val="none"/>
        <c:tickLblPos val="nextTo"/>
        <c:crossAx val="31986048"/>
        <c:crosses val="autoZero"/>
        <c:auto val="1"/>
        <c:lblAlgn val="ctr"/>
        <c:lblOffset val="100"/>
        <c:noMultiLvlLbl val="0"/>
      </c:catAx>
      <c:valAx>
        <c:axId val="319860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163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0E2B7-AE78-4903-B24E-2D36BD79867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73388E-CAA0-4855-A9F6-0C86A03E162D}">
      <dgm:prSet/>
      <dgm:spPr/>
      <dgm:t>
        <a:bodyPr/>
        <a:lstStyle/>
        <a:p>
          <a:pPr rtl="0"/>
          <a:r>
            <a:rPr lang="en-US" b="1" dirty="0" smtClean="0"/>
            <a:t>Track</a:t>
          </a:r>
          <a:r>
            <a:rPr lang="en-US" dirty="0" smtClean="0"/>
            <a:t> phone’s run-time I/O pattern</a:t>
          </a:r>
          <a:endParaRPr lang="en-US" dirty="0"/>
        </a:p>
      </dgm:t>
    </dgm:pt>
    <dgm:pt modelId="{46016BE7-5813-491E-95F8-E939C73662BB}" type="parTrans" cxnId="{DEC0DD8B-6F3A-4551-A859-A2B220F6A861}">
      <dgm:prSet/>
      <dgm:spPr/>
      <dgm:t>
        <a:bodyPr/>
        <a:lstStyle/>
        <a:p>
          <a:endParaRPr lang="en-US"/>
        </a:p>
      </dgm:t>
    </dgm:pt>
    <dgm:pt modelId="{EBF1C8DD-1147-434A-9F96-521F685D4768}" type="sibTrans" cxnId="{DEC0DD8B-6F3A-4551-A859-A2B220F6A861}">
      <dgm:prSet/>
      <dgm:spPr/>
      <dgm:t>
        <a:bodyPr/>
        <a:lstStyle/>
        <a:p>
          <a:endParaRPr lang="en-US"/>
        </a:p>
      </dgm:t>
    </dgm:pt>
    <dgm:pt modelId="{8DF7FDCA-7184-4B95-965C-D634F7B03235}">
      <dgm:prSet/>
      <dgm:spPr/>
      <dgm:t>
        <a:bodyPr/>
        <a:lstStyle/>
        <a:p>
          <a:pPr rtl="0"/>
          <a:r>
            <a:rPr lang="en-US" b="1" dirty="0" smtClean="0"/>
            <a:t>Match</a:t>
          </a:r>
          <a:r>
            <a:rPr lang="en-US" dirty="0" smtClean="0"/>
            <a:t> phone’s pattern with pattern from benchmark table</a:t>
          </a:r>
          <a:endParaRPr lang="en-US" dirty="0"/>
        </a:p>
      </dgm:t>
    </dgm:pt>
    <dgm:pt modelId="{69CE9631-4999-43A4-AA8F-D71172D56846}" type="parTrans" cxnId="{5A98976C-46CF-4695-B378-A73D8A1F3E6F}">
      <dgm:prSet/>
      <dgm:spPr/>
      <dgm:t>
        <a:bodyPr/>
        <a:lstStyle/>
        <a:p>
          <a:endParaRPr lang="en-US"/>
        </a:p>
      </dgm:t>
    </dgm:pt>
    <dgm:pt modelId="{FD4A50D1-FD79-4D8C-9AB7-0C12B5DC6D78}" type="sibTrans" cxnId="{5A98976C-46CF-4695-B378-A73D8A1F3E6F}">
      <dgm:prSet/>
      <dgm:spPr/>
      <dgm:t>
        <a:bodyPr/>
        <a:lstStyle/>
        <a:p>
          <a:endParaRPr lang="en-US"/>
        </a:p>
      </dgm:t>
    </dgm:pt>
    <dgm:pt modelId="{59300B02-F0B8-468D-8B7C-2BA17E876D4E}">
      <dgm:prSet/>
      <dgm:spPr/>
      <dgm:t>
        <a:bodyPr/>
        <a:lstStyle/>
        <a:p>
          <a:pPr rtl="0"/>
          <a:r>
            <a:rPr lang="en-US" dirty="0" smtClean="0"/>
            <a:t>Dynamically </a:t>
          </a:r>
          <a:r>
            <a:rPr lang="en-US" b="1" dirty="0" smtClean="0"/>
            <a:t>configure</a:t>
          </a:r>
          <a:r>
            <a:rPr lang="en-US" dirty="0" smtClean="0"/>
            <a:t> parameters with optimal savings</a:t>
          </a:r>
          <a:endParaRPr lang="en-US" dirty="0"/>
        </a:p>
      </dgm:t>
    </dgm:pt>
    <dgm:pt modelId="{10EAD866-167E-422A-8853-0CB83718F646}" type="parTrans" cxnId="{07261279-55A6-4F93-B914-93563E4CF3B2}">
      <dgm:prSet/>
      <dgm:spPr/>
      <dgm:t>
        <a:bodyPr/>
        <a:lstStyle/>
        <a:p>
          <a:endParaRPr lang="en-US"/>
        </a:p>
      </dgm:t>
    </dgm:pt>
    <dgm:pt modelId="{6BD21099-6270-46E7-AB36-EF4B9A20A95D}" type="sibTrans" cxnId="{07261279-55A6-4F93-B914-93563E4CF3B2}">
      <dgm:prSet/>
      <dgm:spPr/>
      <dgm:t>
        <a:bodyPr/>
        <a:lstStyle/>
        <a:p>
          <a:endParaRPr lang="en-US"/>
        </a:p>
      </dgm:t>
    </dgm:pt>
    <dgm:pt modelId="{518846B2-02D0-47AE-88AC-6B0B36CF47D8}" type="pres">
      <dgm:prSet presAssocID="{4DF0E2B7-AE78-4903-B24E-2D36BD7986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B7E3D-1D4D-42D7-AEF0-F56BE99DD54B}" type="pres">
      <dgm:prSet presAssocID="{4DF0E2B7-AE78-4903-B24E-2D36BD798674}" presName="arrow" presStyleLbl="bgShp" presStyleIdx="0" presStyleCnt="1"/>
      <dgm:spPr/>
    </dgm:pt>
    <dgm:pt modelId="{41602BD7-4B90-4153-9BDE-3050F787877A}" type="pres">
      <dgm:prSet presAssocID="{4DF0E2B7-AE78-4903-B24E-2D36BD798674}" presName="linearProcess" presStyleCnt="0"/>
      <dgm:spPr/>
    </dgm:pt>
    <dgm:pt modelId="{A23DB107-A867-4F4E-A083-9886D379EFB9}" type="pres">
      <dgm:prSet presAssocID="{0F73388E-CAA0-4855-A9F6-0C86A03E162D}" presName="textNode" presStyleLbl="node1" presStyleIdx="0" presStyleCnt="3" custLinFactNeighborX="-57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53EE2-F09C-4FDF-8BD8-615EEB16041A}" type="pres">
      <dgm:prSet presAssocID="{EBF1C8DD-1147-434A-9F96-521F685D4768}" presName="sibTrans" presStyleCnt="0"/>
      <dgm:spPr/>
    </dgm:pt>
    <dgm:pt modelId="{675C2104-E00B-49C2-BC49-C00C1C4348E1}" type="pres">
      <dgm:prSet presAssocID="{8DF7FDCA-7184-4B95-965C-D634F7B03235}" presName="textNode" presStyleLbl="node1" presStyleIdx="1" presStyleCnt="3" custScaleX="11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7628A-A0F3-4B58-BF5B-F2D17787CF21}" type="pres">
      <dgm:prSet presAssocID="{FD4A50D1-FD79-4D8C-9AB7-0C12B5DC6D78}" presName="sibTrans" presStyleCnt="0"/>
      <dgm:spPr/>
    </dgm:pt>
    <dgm:pt modelId="{A5855C34-3FF1-4D43-98FB-CDD1A4673E46}" type="pres">
      <dgm:prSet presAssocID="{59300B02-F0B8-468D-8B7C-2BA17E876D4E}" presName="textNode" presStyleLbl="node1" presStyleIdx="2" presStyleCnt="3" custScaleX="114369" custLinFactNeighborX="49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F9D00-9A1E-4BDC-AC99-7D81F0235D96}" type="presOf" srcId="{0F73388E-CAA0-4855-A9F6-0C86A03E162D}" destId="{A23DB107-A867-4F4E-A083-9886D379EFB9}" srcOrd="0" destOrd="0" presId="urn:microsoft.com/office/officeart/2005/8/layout/hProcess9"/>
    <dgm:cxn modelId="{75A077CD-37E7-4F43-A2D4-5CB9681CEB5D}" type="presOf" srcId="{59300B02-F0B8-468D-8B7C-2BA17E876D4E}" destId="{A5855C34-3FF1-4D43-98FB-CDD1A4673E46}" srcOrd="0" destOrd="0" presId="urn:microsoft.com/office/officeart/2005/8/layout/hProcess9"/>
    <dgm:cxn modelId="{EE1E2894-8561-44EE-A36D-A2C9900E0E98}" type="presOf" srcId="{4DF0E2B7-AE78-4903-B24E-2D36BD798674}" destId="{518846B2-02D0-47AE-88AC-6B0B36CF47D8}" srcOrd="0" destOrd="0" presId="urn:microsoft.com/office/officeart/2005/8/layout/hProcess9"/>
    <dgm:cxn modelId="{E734F26E-9CA5-40FE-8C34-A64242BBCF44}" type="presOf" srcId="{8DF7FDCA-7184-4B95-965C-D634F7B03235}" destId="{675C2104-E00B-49C2-BC49-C00C1C4348E1}" srcOrd="0" destOrd="0" presId="urn:microsoft.com/office/officeart/2005/8/layout/hProcess9"/>
    <dgm:cxn modelId="{DEC0DD8B-6F3A-4551-A859-A2B220F6A861}" srcId="{4DF0E2B7-AE78-4903-B24E-2D36BD798674}" destId="{0F73388E-CAA0-4855-A9F6-0C86A03E162D}" srcOrd="0" destOrd="0" parTransId="{46016BE7-5813-491E-95F8-E939C73662BB}" sibTransId="{EBF1C8DD-1147-434A-9F96-521F685D4768}"/>
    <dgm:cxn modelId="{07261279-55A6-4F93-B914-93563E4CF3B2}" srcId="{4DF0E2B7-AE78-4903-B24E-2D36BD798674}" destId="{59300B02-F0B8-468D-8B7C-2BA17E876D4E}" srcOrd="2" destOrd="0" parTransId="{10EAD866-167E-422A-8853-0CB83718F646}" sibTransId="{6BD21099-6270-46E7-AB36-EF4B9A20A95D}"/>
    <dgm:cxn modelId="{5A98976C-46CF-4695-B378-A73D8A1F3E6F}" srcId="{4DF0E2B7-AE78-4903-B24E-2D36BD798674}" destId="{8DF7FDCA-7184-4B95-965C-D634F7B03235}" srcOrd="1" destOrd="0" parTransId="{69CE9631-4999-43A4-AA8F-D71172D56846}" sibTransId="{FD4A50D1-FD79-4D8C-9AB7-0C12B5DC6D78}"/>
    <dgm:cxn modelId="{0A46E94F-BFE0-4220-8878-1BEB2C4B13CF}" type="presParOf" srcId="{518846B2-02D0-47AE-88AC-6B0B36CF47D8}" destId="{C8FB7E3D-1D4D-42D7-AEF0-F56BE99DD54B}" srcOrd="0" destOrd="0" presId="urn:microsoft.com/office/officeart/2005/8/layout/hProcess9"/>
    <dgm:cxn modelId="{001C9781-CC88-4B1E-94BA-0530EB7A10BC}" type="presParOf" srcId="{518846B2-02D0-47AE-88AC-6B0B36CF47D8}" destId="{41602BD7-4B90-4153-9BDE-3050F787877A}" srcOrd="1" destOrd="0" presId="urn:microsoft.com/office/officeart/2005/8/layout/hProcess9"/>
    <dgm:cxn modelId="{64F43B11-8236-4658-AE8F-398C432668D4}" type="presParOf" srcId="{41602BD7-4B90-4153-9BDE-3050F787877A}" destId="{A23DB107-A867-4F4E-A083-9886D379EFB9}" srcOrd="0" destOrd="0" presId="urn:microsoft.com/office/officeart/2005/8/layout/hProcess9"/>
    <dgm:cxn modelId="{B7023CBB-B467-4DEE-9E5A-D3D9EAD8493B}" type="presParOf" srcId="{41602BD7-4B90-4153-9BDE-3050F787877A}" destId="{6CA53EE2-F09C-4FDF-8BD8-615EEB16041A}" srcOrd="1" destOrd="0" presId="urn:microsoft.com/office/officeart/2005/8/layout/hProcess9"/>
    <dgm:cxn modelId="{0B8818BA-FB34-4C94-B741-0EAA2124A3DD}" type="presParOf" srcId="{41602BD7-4B90-4153-9BDE-3050F787877A}" destId="{675C2104-E00B-49C2-BC49-C00C1C4348E1}" srcOrd="2" destOrd="0" presId="urn:microsoft.com/office/officeart/2005/8/layout/hProcess9"/>
    <dgm:cxn modelId="{A3BA25A1-9552-4F9B-BC9E-A9DD53DA2A9F}" type="presParOf" srcId="{41602BD7-4B90-4153-9BDE-3050F787877A}" destId="{20B7628A-A0F3-4B58-BF5B-F2D17787CF21}" srcOrd="3" destOrd="0" presId="urn:microsoft.com/office/officeart/2005/8/layout/hProcess9"/>
    <dgm:cxn modelId="{A87DAA21-4B74-4802-BEB0-FEE98982DC3A}" type="presParOf" srcId="{41602BD7-4B90-4153-9BDE-3050F787877A}" destId="{A5855C34-3FF1-4D43-98FB-CDD1A4673E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B7E3D-1D4D-42D7-AEF0-F56BE99DD54B}">
      <dsp:nvSpPr>
        <dsp:cNvPr id="0" name=""/>
        <dsp:cNvSpPr/>
      </dsp:nvSpPr>
      <dsp:spPr>
        <a:xfrm>
          <a:off x="594359" y="0"/>
          <a:ext cx="673608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DB107-A867-4F4E-A083-9886D379EFB9}">
      <dsp:nvSpPr>
        <dsp:cNvPr id="0" name=""/>
        <dsp:cNvSpPr/>
      </dsp:nvSpPr>
      <dsp:spPr>
        <a:xfrm>
          <a:off x="0" y="1440179"/>
          <a:ext cx="236041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Track</a:t>
          </a:r>
          <a:r>
            <a:rPr lang="en-US" sz="2600" kern="1200" dirty="0" smtClean="0"/>
            <a:t> phone’s run-time I/O pattern</a:t>
          </a:r>
          <a:endParaRPr lang="en-US" sz="2600" kern="1200" dirty="0"/>
        </a:p>
      </dsp:txBody>
      <dsp:txXfrm>
        <a:off x="93738" y="1533917"/>
        <a:ext cx="2172938" cy="1732764"/>
      </dsp:txXfrm>
    </dsp:sp>
    <dsp:sp modelId="{675C2104-E00B-49C2-BC49-C00C1C4348E1}">
      <dsp:nvSpPr>
        <dsp:cNvPr id="0" name=""/>
        <dsp:cNvSpPr/>
      </dsp:nvSpPr>
      <dsp:spPr>
        <a:xfrm>
          <a:off x="2478643" y="1440179"/>
          <a:ext cx="26283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Match</a:t>
          </a:r>
          <a:r>
            <a:rPr lang="en-US" sz="2600" kern="1200" dirty="0" smtClean="0"/>
            <a:t> phone’s pattern with pattern from benchmark table</a:t>
          </a:r>
          <a:endParaRPr lang="en-US" sz="2600" kern="1200" dirty="0"/>
        </a:p>
      </dsp:txBody>
      <dsp:txXfrm>
        <a:off x="2572381" y="1533917"/>
        <a:ext cx="2440868" cy="1732764"/>
      </dsp:txXfrm>
    </dsp:sp>
    <dsp:sp modelId="{A5855C34-3FF1-4D43-98FB-CDD1A4673E46}">
      <dsp:nvSpPr>
        <dsp:cNvPr id="0" name=""/>
        <dsp:cNvSpPr/>
      </dsp:nvSpPr>
      <dsp:spPr>
        <a:xfrm>
          <a:off x="5225218" y="1440179"/>
          <a:ext cx="2699581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Dynamically </a:t>
          </a:r>
          <a:r>
            <a:rPr lang="en-US" sz="2600" b="1" kern="1200" dirty="0" smtClean="0"/>
            <a:t>configure</a:t>
          </a:r>
          <a:r>
            <a:rPr lang="en-US" sz="2600" kern="1200" dirty="0" smtClean="0"/>
            <a:t> parameters with optimal savings</a:t>
          </a:r>
          <a:endParaRPr lang="en-US" sz="2600" kern="1200" dirty="0"/>
        </a:p>
      </dsp:txBody>
      <dsp:txXfrm>
        <a:off x="5318956" y="1533917"/>
        <a:ext cx="2512105" cy="173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David T. Nguyen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C37AC-5938-4325-AC61-65AAEF0F6FB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96B9-74BF-471A-8E7A-53544FC6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994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David T. Nguyen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4A64-4237-4B43-B458-F257F57D76CA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7F82-9E58-40EC-BD17-2C0E9700F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9722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05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David T. Nguyen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&amp;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64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David T. Nguyen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&amp;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9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about I/O pattern for last 2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David T. Nguyen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&amp;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33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2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David T. Nguyen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&amp;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12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2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2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David T. Nguyen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&amp;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31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David T. Nguyen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&amp;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3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0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0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David T. Nguyen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&amp;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6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&amp; Mary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David T.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David T. Nguyen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&amp;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7F82-9E58-40EC-BD17-2C0E9700F2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6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0F81530-401E-4425-B9FD-3AAA61D422C8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0843BB12-0A89-4A81-8C67-BA54A5D2E029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B590C25-0589-4F1E-A018-CCC47821E6D3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B30563A-4E5D-45F2-9A4E-FC3344819A72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5E4B5DE-8884-45C3-993F-920220FD8EA5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DF0DC55-766E-45BC-950D-4C535671FA95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47B480CB-439E-4559-8990-D09C31F19730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77DB075-D9C1-4EBB-BD63-50E04CC6207C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B51EE02-C1B6-4A0E-A39E-A706ECB58A50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9D8693C-FE42-4C99-95B4-E1505BD2C54A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7290F4A-8308-4809-9633-6B9FCA6A749F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eaLnBrk="1" latinLnBrk="0" hangingPunct="1"/>
            <a:fld id="{0FD6193D-FCD9-4358-8A92-74D7D2EC2995}" type="datetime1">
              <a:rPr lang="en-US" smtClean="0"/>
              <a:t>9/11/2013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s4ios.com/2012_07_01_archiv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ublew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martstorage.us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tito.com/blog/wp-content/uploads/2012/05/smartphone-apps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://cdn.cultofmac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Storage-aware Smartphone Energy Savings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8075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David T. Nguyen, Gang Zhou, Xin Qi, </a:t>
            </a:r>
          </a:p>
          <a:p>
            <a:r>
              <a:rPr lang="en-US" dirty="0" smtClean="0"/>
              <a:t>Ge Peng, Jianing Zhao, Tommy Nguyen, Duy 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343400"/>
            <a:ext cx="3771900" cy="742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0"/>
            <a:ext cx="685800" cy="66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25640"/>
            <a:ext cx="990600" cy="377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237165"/>
            <a:ext cx="1524000" cy="2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Background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Experimental Study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SmartStorage</a:t>
            </a:r>
            <a:r>
              <a:rPr lang="en-US" dirty="0" smtClean="0"/>
              <a:t> Design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Path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84" y="1143000"/>
            <a:ext cx="640498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00" y="6019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Red:</a:t>
            </a:r>
            <a:r>
              <a:rPr lang="en-US" sz="2400" dirty="0" smtClean="0"/>
              <a:t> Nexus One </a:t>
            </a:r>
            <a:r>
              <a:rPr lang="en-US" sz="2400" b="1" dirty="0" smtClean="0"/>
              <a:t>default</a:t>
            </a:r>
            <a:r>
              <a:rPr lang="en-US" sz="2400" dirty="0" smtClean="0"/>
              <a:t> </a:t>
            </a:r>
            <a:r>
              <a:rPr lang="en-US" sz="2400" b="1" dirty="0" smtClean="0"/>
              <a:t>static</a:t>
            </a:r>
            <a:r>
              <a:rPr lang="en-US" sz="2400" dirty="0" smtClean="0"/>
              <a:t> configurations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8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Background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Experimental Study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SmartStorage Design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Investigate </a:t>
            </a:r>
            <a:r>
              <a:rPr lang="en-US" dirty="0" smtClean="0">
                <a:solidFill>
                  <a:srgbClr val="FF0000"/>
                </a:solidFill>
              </a:rPr>
              <a:t>impact</a:t>
            </a:r>
            <a:r>
              <a:rPr lang="en-US" dirty="0" smtClean="0"/>
              <a:t> of different </a:t>
            </a:r>
            <a:r>
              <a:rPr lang="en-US" dirty="0" smtClean="0">
                <a:solidFill>
                  <a:srgbClr val="FF0000"/>
                </a:solidFill>
              </a:rPr>
              <a:t>storage</a:t>
            </a:r>
            <a:r>
              <a:rPr lang="en-US" dirty="0" smtClean="0"/>
              <a:t> configurations on power levels</a:t>
            </a:r>
          </a:p>
          <a:p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Run series of benchmarks under </a:t>
            </a:r>
            <a:r>
              <a:rPr lang="en-US" dirty="0" smtClean="0">
                <a:solidFill>
                  <a:srgbClr val="FF0000"/>
                </a:solidFill>
              </a:rPr>
              <a:t>default</a:t>
            </a:r>
            <a:r>
              <a:rPr lang="en-US" dirty="0" smtClean="0"/>
              <a:t> configurations</a:t>
            </a:r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Repeat benchmarks under </a:t>
            </a: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configurations</a:t>
            </a:r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Compare</a:t>
            </a:r>
            <a:r>
              <a:rPr lang="en-US" dirty="0" smtClean="0"/>
              <a:t> energy consumptions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smartphones: 		       Nexus One, Nexus 4 </a:t>
            </a:r>
          </a:p>
          <a:p>
            <a:endParaRPr lang="en-US" dirty="0" smtClean="0"/>
          </a:p>
          <a:p>
            <a:r>
              <a:rPr lang="en-US" dirty="0" smtClean="0"/>
              <a:t>8 benchmarks </a:t>
            </a:r>
          </a:p>
          <a:p>
            <a:endParaRPr lang="en-US" dirty="0" smtClean="0"/>
          </a:p>
          <a:p>
            <a:r>
              <a:rPr lang="en-US" dirty="0" smtClean="0"/>
              <a:t>Monsoon Power Monitor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Consumption: </a:t>
            </a:r>
            <a:r>
              <a:rPr lang="en-US" sz="4000" dirty="0" smtClean="0"/>
              <a:t>Default </a:t>
            </a:r>
            <a:r>
              <a:rPr lang="en-US" sz="4000" dirty="0" err="1" smtClean="0"/>
              <a:t>Config</a:t>
            </a:r>
            <a:r>
              <a:rPr lang="en-US" sz="4000" dirty="0" smtClean="0"/>
              <a:t>. 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i="1" dirty="0" smtClean="0"/>
              <a:t>Queue Depth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128</a:t>
            </a:r>
            <a:r>
              <a:rPr lang="en-US" sz="4000" dirty="0" smtClean="0"/>
              <a:t> / </a:t>
            </a:r>
            <a:r>
              <a:rPr lang="en-US" sz="4000" dirty="0" smtClean="0">
                <a:solidFill>
                  <a:srgbClr val="FF0000"/>
                </a:solidFill>
              </a:rPr>
              <a:t>Write-back</a:t>
            </a:r>
            <a:r>
              <a:rPr lang="en-US" sz="4000" dirty="0" smtClean="0"/>
              <a:t> </a:t>
            </a:r>
            <a:r>
              <a:rPr lang="en-US" sz="4000" i="1" dirty="0" smtClean="0"/>
              <a:t>cache</a:t>
            </a:r>
            <a:r>
              <a:rPr lang="en-US" sz="4000" dirty="0" smtClean="0"/>
              <a:t>)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379719" cy="28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435608" y="4800600"/>
            <a:ext cx="7498080" cy="144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Different algorithms - </a:t>
            </a:r>
            <a:r>
              <a:rPr lang="en-US" dirty="0" smtClean="0">
                <a:solidFill>
                  <a:srgbClr val="FF0000"/>
                </a:solidFill>
              </a:rPr>
              <a:t>different power</a:t>
            </a:r>
            <a:r>
              <a:rPr lang="en-US" dirty="0" smtClean="0"/>
              <a:t> levels</a:t>
            </a:r>
          </a:p>
          <a:p>
            <a:r>
              <a:rPr lang="en-US" dirty="0" smtClean="0"/>
              <a:t>No algorithm optimal for all benchmarks </a:t>
            </a:r>
          </a:p>
          <a:p>
            <a:r>
              <a:rPr lang="en-US" dirty="0" smtClean="0"/>
              <a:t>Changing algorithms may save energy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Consumption: </a:t>
            </a:r>
            <a:br>
              <a:rPr lang="en-US" dirty="0" smtClean="0"/>
            </a:br>
            <a:r>
              <a:rPr lang="en-US" sz="4000" i="1" dirty="0"/>
              <a:t>Queue Depth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5648"/>
            <a:ext cx="5125848" cy="281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35608" y="4800600"/>
            <a:ext cx="7498080" cy="1447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Shorter queue depth </a:t>
            </a:r>
            <a:r>
              <a:rPr lang="en-US" dirty="0" smtClean="0">
                <a:solidFill>
                  <a:srgbClr val="FF0000"/>
                </a:solidFill>
              </a:rPr>
              <a:t>saves energy </a:t>
            </a:r>
            <a:r>
              <a:rPr lang="en-US" dirty="0" smtClean="0"/>
              <a:t>in most cases</a:t>
            </a:r>
          </a:p>
          <a:p>
            <a:r>
              <a:rPr lang="en-US" dirty="0" smtClean="0"/>
              <a:t>Not storage intensive benchmarks consume more power due to overhead of smaller queue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Consumption: </a:t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Write-through</a:t>
            </a:r>
            <a:r>
              <a:rPr lang="en-US" sz="4000" dirty="0" smtClean="0"/>
              <a:t> </a:t>
            </a:r>
            <a:r>
              <a:rPr lang="en-US" sz="4000" i="1" dirty="0" smtClean="0"/>
              <a:t>Cache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5648"/>
            <a:ext cx="5200113" cy="281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35608" y="4800600"/>
            <a:ext cx="7498080" cy="144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Consumes less power </a:t>
            </a:r>
          </a:p>
          <a:p>
            <a:r>
              <a:rPr lang="en-US" dirty="0" smtClean="0"/>
              <a:t>But requires rebuilding kernel</a:t>
            </a:r>
          </a:p>
          <a:p>
            <a:r>
              <a:rPr lang="en-US" dirty="0" smtClean="0"/>
              <a:t>More details in paper…</a:t>
            </a:r>
          </a:p>
        </p:txBody>
      </p:sp>
    </p:spTree>
    <p:extLst>
      <p:ext uri="{BB962C8B-B14F-4D97-AF65-F5344CB8AC3E}">
        <p14:creationId xmlns:p14="http://schemas.microsoft.com/office/powerpoint/2010/main" val="26538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Run benchmarks with all </a:t>
            </a:r>
            <a:r>
              <a:rPr lang="en-US" dirty="0" smtClean="0">
                <a:solidFill>
                  <a:srgbClr val="FF0000"/>
                </a:solidFill>
              </a:rPr>
              <a:t>combinations</a:t>
            </a:r>
            <a:r>
              <a:rPr lang="en-US" dirty="0" smtClean="0"/>
              <a:t> of </a:t>
            </a:r>
            <a:r>
              <a:rPr lang="en-US" b="1" i="1" dirty="0" smtClean="0"/>
              <a:t>scheduling algorithms</a:t>
            </a:r>
            <a:r>
              <a:rPr lang="en-US" dirty="0" smtClean="0"/>
              <a:t> and </a:t>
            </a:r>
            <a:r>
              <a:rPr lang="en-US" b="1" i="1" dirty="0" smtClean="0"/>
              <a:t>queue depths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47666"/>
              </p:ext>
            </p:extLst>
          </p:nvPr>
        </p:nvGraphicFramePr>
        <p:xfrm>
          <a:off x="1524000" y="2794000"/>
          <a:ext cx="7538719" cy="3606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33712"/>
                <a:gridCol w="1831662"/>
                <a:gridCol w="1831662"/>
                <a:gridCol w="1172264"/>
                <a:gridCol w="116941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Benchmark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Optimal Conf.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 Savings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Reads/s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Writes/s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AnTuTu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Deadline/4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CF-Bench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CFQ/4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GLBenchmark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Deadline/4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BrowserMark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CFQ/4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AndroBench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Noop/128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Quadrant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BFQ/4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Smartbench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BFQ/128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Vellamo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BFQ/128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Background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Experimental Study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SmartStorage Design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21372"/>
            <a:ext cx="8001000" cy="13026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Life  in  Mobile  Era..</a:t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1,038,000,000 smartphone  users  worldwide  </a:t>
            </a:r>
            <a:r>
              <a:rPr lang="en-US" sz="1200" dirty="0" smtClean="0">
                <a:effectLst/>
              </a:rPr>
              <a:t>[</a:t>
            </a:r>
            <a:r>
              <a:rPr lang="en-US" sz="1200" dirty="0" err="1" smtClean="0">
                <a:effectLst/>
              </a:rPr>
              <a:t>ibtimes</a:t>
            </a:r>
            <a:r>
              <a:rPr lang="en-US" sz="1200" dirty="0" smtClean="0">
                <a:effectLst/>
              </a:rPr>
              <a:t>]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27% increased  # smartphones  sold  annually  </a:t>
            </a:r>
            <a:r>
              <a:rPr lang="en-US" sz="1200" dirty="0" smtClean="0">
                <a:effectLst/>
              </a:rPr>
              <a:t>[IDC]</a:t>
            </a:r>
            <a:endParaRPr lang="en-US" sz="1200" dirty="0">
              <a:effectLst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"/>
          </p:nvPr>
        </p:nvSpPr>
        <p:spPr>
          <a:xfrm>
            <a:off x="1447800" y="6051550"/>
            <a:ext cx="3810000" cy="698500"/>
          </a:xfrm>
        </p:spPr>
        <p:txBody>
          <a:bodyPr>
            <a:normAutofit/>
          </a:bodyPr>
          <a:lstStyle/>
          <a:p>
            <a:r>
              <a:rPr lang="en-US" sz="900" dirty="0" smtClean="0"/>
              <a:t>Figure Courtesy: </a:t>
            </a:r>
            <a:r>
              <a:rPr lang="en-US" sz="900" dirty="0">
                <a:hlinkClick r:id="rId3"/>
              </a:rPr>
              <a:t>http://</a:t>
            </a:r>
            <a:r>
              <a:rPr lang="en-US" sz="900" dirty="0" smtClean="0">
                <a:hlinkClick r:id="rId3"/>
              </a:rPr>
              <a:t>www.ideas4ios.com</a:t>
            </a:r>
            <a:endParaRPr lang="en-US" sz="900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9" y="2133600"/>
            <a:ext cx="7354721" cy="399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36151"/>
              </p:ext>
            </p:extLst>
          </p:nvPr>
        </p:nvGraphicFramePr>
        <p:xfrm>
          <a:off x="1066800" y="14478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SmartStorage Architecture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83" y="1447800"/>
            <a:ext cx="640438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2927725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83" y="1371600"/>
            <a:ext cx="2927724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9292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48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Pattern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Compare phone’s I/O pattern with patterns from benchmark table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Matching feature: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#</m:t>
                        </m:r>
                        <m:r>
                          <a:rPr lang="en-US" b="0" i="1" smtClean="0">
                            <a:latin typeface="Cambria Math"/>
                          </a:rPr>
                          <m:t>𝑟𝑒𝑎𝑑𝑠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𝑐𝑜𝑚𝑝𝑙𝑒𝑡𝑒𝑑</m:t>
                        </m:r>
                        <m:r>
                          <a:rPr lang="en-US" b="0" i="1" smtClean="0">
                            <a:latin typeface="Cambria Math"/>
                          </a:rPr>
                          <m:t> /</m:t>
                        </m:r>
                        <m:r>
                          <a:rPr lang="en-US" b="0" i="1" smtClean="0">
                            <a:latin typeface="Cambria Math"/>
                          </a:rPr>
                          <m:t>𝑠𝑒𝑐𝑜𝑛𝑑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#</m:t>
                        </m:r>
                        <m:r>
                          <a:rPr lang="en-US" b="0" i="1" smtClean="0">
                            <a:latin typeface="Cambria Math"/>
                          </a:rPr>
                          <m:t>𝑤𝑟𝑖𝑡𝑒𝑠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𝑐𝑜𝑚𝑝𝑙𝑒𝑡𝑒𝑑</m:t>
                        </m:r>
                        <m:r>
                          <a:rPr lang="en-US" b="0" i="1" smtClean="0">
                            <a:latin typeface="Cambria Math"/>
                          </a:rPr>
                          <m:t> /</m:t>
                        </m:r>
                        <m:r>
                          <a:rPr lang="en-US" b="0" i="1" smtClean="0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phone’s rate of reads/writes per second close to a benchmark from table</a:t>
                </a:r>
              </a:p>
              <a:p>
                <a:pPr lvl="1"/>
                <a:r>
                  <a:rPr lang="en-US" dirty="0" smtClean="0"/>
                  <a:t>match is found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Else </a:t>
                </a:r>
              </a:p>
              <a:p>
                <a:pPr lvl="1"/>
                <a:r>
                  <a:rPr lang="en-US" dirty="0" smtClean="0"/>
                  <a:t>no match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795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Background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Experimental Study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SmartStorage Design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Savings: Nexus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1"/>
            <a:ext cx="5334000" cy="343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35608" y="5029200"/>
            <a:ext cx="7498080" cy="12191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35608" y="5105400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3 apps w/ no savings – same default and optimal </a:t>
            </a:r>
            <a:r>
              <a:rPr lang="en-US" dirty="0" err="1" smtClean="0"/>
              <a:t>configs</a:t>
            </a:r>
            <a:r>
              <a:rPr lang="en-US" dirty="0" smtClean="0"/>
              <a:t> (BFQ/128)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Savings: Nexus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323975"/>
            <a:ext cx="5410201" cy="353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35608" y="5105400"/>
            <a:ext cx="749808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Lower savings due to default CFQ scheduler</a:t>
            </a:r>
          </a:p>
          <a:p>
            <a:r>
              <a:rPr lang="en-US" dirty="0" smtClean="0"/>
              <a:t>Average savings of 28.8%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Savings of whole phone</a:t>
            </a:r>
          </a:p>
          <a:p>
            <a:endParaRPr lang="en-US" dirty="0" smtClean="0"/>
          </a:p>
          <a:p>
            <a:r>
              <a:rPr lang="en-US" dirty="0" smtClean="0"/>
              <a:t>Savings come from optimizations on I/O path (not flash only)</a:t>
            </a:r>
          </a:p>
          <a:p>
            <a:endParaRPr lang="en-US" dirty="0" smtClean="0"/>
          </a:p>
          <a:p>
            <a:r>
              <a:rPr lang="en-US" dirty="0" smtClean="0"/>
              <a:t>How optimizations affect CPU and other subsystems still unknown</a:t>
            </a:r>
          </a:p>
          <a:p>
            <a:endParaRPr lang="en-US" dirty="0"/>
          </a:p>
          <a:p>
            <a:r>
              <a:rPr lang="en-US" dirty="0" smtClean="0"/>
              <a:t>Cost:</a:t>
            </a:r>
            <a:r>
              <a:rPr lang="en-US" dirty="0" smtClean="0"/>
              <a:t> 3% app delay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28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409700"/>
            <a:ext cx="8991601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29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409700"/>
            <a:ext cx="8991601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6800" y="1752600"/>
            <a:ext cx="762000" cy="3048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1752600"/>
            <a:ext cx="609600" cy="3048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1752600"/>
            <a:ext cx="914400" cy="30480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2200" y="918577"/>
            <a:ext cx="166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Power drop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2286000" y="1149410"/>
            <a:ext cx="3886200" cy="6031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3962400" y="1149410"/>
            <a:ext cx="2209800" cy="6031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5638800" y="1149410"/>
            <a:ext cx="533400" cy="6031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435608" y="5562600"/>
            <a:ext cx="749808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Power drops after around 2 minutes (</a:t>
            </a:r>
            <a:r>
              <a:rPr lang="en-US" dirty="0"/>
              <a:t>loading </a:t>
            </a:r>
            <a:r>
              <a:rPr lang="en-US" dirty="0" smtClean="0"/>
              <a:t>+ I/O pattern recalculation) </a:t>
            </a:r>
          </a:p>
        </p:txBody>
      </p:sp>
    </p:spTree>
    <p:extLst>
      <p:ext uri="{BB962C8B-B14F-4D97-AF65-F5344CB8AC3E}">
        <p14:creationId xmlns:p14="http://schemas.microsoft.com/office/powerpoint/2010/main" val="27895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828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Smartphones  everywhere!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75% Americans  use  them  in  bathrooms </a:t>
            </a:r>
            <a:r>
              <a:rPr lang="en-US" sz="1100" dirty="0" smtClean="0"/>
              <a:t>[CBSNEWS]</a:t>
            </a:r>
            <a:br>
              <a:rPr lang="en-US" sz="1100" dirty="0" smtClean="0"/>
            </a:br>
            <a:r>
              <a:rPr lang="en-US" sz="2000" dirty="0"/>
              <a:t>50% </a:t>
            </a:r>
            <a:r>
              <a:rPr lang="en-US" sz="2000" dirty="0" smtClean="0"/>
              <a:t>users  under  25  use  them  while  eating </a:t>
            </a:r>
            <a:r>
              <a:rPr lang="en-US" sz="1100" dirty="0" smtClean="0"/>
              <a:t>[Wilson]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2"/>
          </p:nvPr>
        </p:nvSpPr>
        <p:spPr>
          <a:xfrm>
            <a:off x="6324600" y="5943600"/>
            <a:ext cx="2438400" cy="469900"/>
          </a:xfrm>
        </p:spPr>
        <p:txBody>
          <a:bodyPr>
            <a:normAutofit/>
          </a:bodyPr>
          <a:lstStyle/>
          <a:p>
            <a:r>
              <a:rPr lang="en-US" sz="900" dirty="0" smtClean="0"/>
              <a:t>Figure Courtesy: </a:t>
            </a:r>
            <a:r>
              <a:rPr lang="en-US" sz="900" dirty="0">
                <a:hlinkClick r:id="rId3"/>
              </a:rPr>
              <a:t>http</a:t>
            </a:r>
            <a:r>
              <a:rPr lang="en-US" sz="900" dirty="0" smtClean="0">
                <a:hlinkClick r:id="rId3"/>
              </a:rPr>
              <a:t>://bublews.com</a:t>
            </a:r>
            <a:endParaRPr lang="en-US" sz="9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2272506"/>
            <a:ext cx="28575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9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study on how storage parameters impact power levels</a:t>
            </a:r>
          </a:p>
          <a:p>
            <a:endParaRPr lang="en-US" dirty="0" smtClean="0"/>
          </a:p>
          <a:p>
            <a:r>
              <a:rPr lang="en-US" dirty="0" smtClean="0"/>
              <a:t>Introduced SmartStorage to save energy</a:t>
            </a:r>
          </a:p>
          <a:p>
            <a:pPr lvl="1"/>
            <a:r>
              <a:rPr lang="en-US" dirty="0" smtClean="0"/>
              <a:t>Matches current I/O pattern to known pattern from benchmarks</a:t>
            </a:r>
          </a:p>
          <a:p>
            <a:pPr lvl="1"/>
            <a:r>
              <a:rPr lang="en-US" dirty="0" smtClean="0"/>
              <a:t>Dynamically tunes parameters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 on top 20 apps </a:t>
            </a:r>
            <a:r>
              <a:rPr lang="en-US" dirty="0" smtClean="0"/>
              <a:t>shows            on average 28.8% </a:t>
            </a:r>
            <a:r>
              <a:rPr lang="en-US" dirty="0" smtClean="0"/>
              <a:t>energy </a:t>
            </a:r>
            <a:r>
              <a:rPr lang="en-US" dirty="0" smtClean="0"/>
              <a:t>savings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30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savings with different               </a:t>
            </a:r>
            <a:r>
              <a:rPr lang="en-US" i="1" dirty="0" smtClean="0"/>
              <a:t>caching policies / file systems / queue depths</a:t>
            </a:r>
          </a:p>
          <a:p>
            <a:endParaRPr lang="en-US" dirty="0" smtClean="0"/>
          </a:p>
          <a:p>
            <a:r>
              <a:rPr lang="en-US" dirty="0" smtClean="0"/>
              <a:t>Matching using machine learning </a:t>
            </a:r>
          </a:p>
          <a:p>
            <a:endParaRPr lang="en-US" dirty="0" smtClean="0"/>
          </a:p>
          <a:p>
            <a:r>
              <a:rPr lang="en-US" dirty="0" smtClean="0"/>
              <a:t>Adaptive I/O pattern recalculation</a:t>
            </a:r>
          </a:p>
          <a:p>
            <a:endParaRPr lang="en-US" dirty="0" smtClean="0"/>
          </a:p>
          <a:p>
            <a:r>
              <a:rPr lang="en-US" dirty="0" smtClean="0"/>
              <a:t>Root reasons of energy savings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31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patent filed 12/2012</a:t>
            </a:r>
          </a:p>
          <a:p>
            <a:endParaRPr lang="en-US" dirty="0" smtClean="0"/>
          </a:p>
          <a:p>
            <a:r>
              <a:rPr lang="en-US" dirty="0" smtClean="0"/>
              <a:t>Please forward licensing inquiries to </a:t>
            </a:r>
          </a:p>
          <a:p>
            <a:pPr lvl="1"/>
            <a:r>
              <a:rPr lang="en-US" dirty="0" smtClean="0"/>
              <a:t>William &amp; Mary Technology Transfer Office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32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hlinkClick r:id="rId2"/>
              </a:rPr>
              <a:t>SmartStorage.us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33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3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34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3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2057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Smartphone  apps  do  everything!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850,000 apps  in  apple  store  05/13  </a:t>
            </a:r>
            <a:r>
              <a:rPr lang="en-US" sz="1100" dirty="0" smtClean="0"/>
              <a:t>[apple]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2000" dirty="0" smtClean="0"/>
              <a:t>800,000 apps  in  </a:t>
            </a:r>
            <a:r>
              <a:rPr lang="en-US" sz="2000" dirty="0" err="1" smtClean="0"/>
              <a:t>google</a:t>
            </a:r>
            <a:r>
              <a:rPr lang="en-US" sz="2000" dirty="0" smtClean="0"/>
              <a:t>  play  05/13  </a:t>
            </a:r>
            <a:r>
              <a:rPr lang="en-US" sz="1100" dirty="0" smtClean="0"/>
              <a:t>[</a:t>
            </a:r>
            <a:r>
              <a:rPr lang="en-US" sz="1100" dirty="0" err="1" smtClean="0"/>
              <a:t>Canalys</a:t>
            </a:r>
            <a:r>
              <a:rPr lang="en-US" sz="1100" dirty="0" smtClean="0"/>
              <a:t>]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2000" dirty="0" smtClean="0"/>
              <a:t>145,000 apps  in  windows  store  05/13  </a:t>
            </a:r>
            <a:r>
              <a:rPr lang="en-US" sz="1100" dirty="0" smtClean="0"/>
              <a:t>[</a:t>
            </a:r>
            <a:r>
              <a:rPr lang="en-US" sz="1100" dirty="0" err="1" smtClean="0"/>
              <a:t>canalys</a:t>
            </a:r>
            <a:r>
              <a:rPr lang="en-US" sz="1100" dirty="0" smtClean="0"/>
              <a:t>]</a:t>
            </a:r>
            <a:br>
              <a:rPr lang="en-US" sz="1100" dirty="0" smtClean="0"/>
            </a:br>
            <a:r>
              <a:rPr lang="en-US" sz="2000" dirty="0" smtClean="0"/>
              <a:t>120,000 apps  in  blackberry  world  05/13  </a:t>
            </a:r>
            <a:r>
              <a:rPr lang="en-US" sz="1100" dirty="0" smtClean="0"/>
              <a:t>[</a:t>
            </a:r>
            <a:r>
              <a:rPr lang="en-US" sz="1100" dirty="0" err="1" smtClean="0"/>
              <a:t>canalys</a:t>
            </a:r>
            <a:r>
              <a:rPr lang="en-US" sz="1100" dirty="0" smtClean="0"/>
              <a:t>]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2"/>
          </p:nvPr>
        </p:nvSpPr>
        <p:spPr>
          <a:xfrm>
            <a:off x="7848600" y="6083300"/>
            <a:ext cx="1143000" cy="469900"/>
          </a:xfrm>
        </p:spPr>
        <p:txBody>
          <a:bodyPr>
            <a:normAutofit/>
          </a:bodyPr>
          <a:lstStyle/>
          <a:p>
            <a:r>
              <a:rPr lang="en-US" sz="900" dirty="0" smtClean="0"/>
              <a:t>Figure Courtesy: </a:t>
            </a:r>
            <a:r>
              <a:rPr lang="en-US" sz="900" dirty="0">
                <a:hlinkClick r:id="rId3"/>
              </a:rPr>
              <a:t>http://</a:t>
            </a:r>
            <a:r>
              <a:rPr lang="en-US" sz="900" dirty="0" smtClean="0">
                <a:hlinkClick r:id="rId3"/>
              </a:rPr>
              <a:t>aptito.com</a:t>
            </a:r>
            <a:endParaRPr lang="en-US" sz="9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5715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BIG Problem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r="1463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Figure Courtesy: </a:t>
            </a:r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cdn.cultofmac.com</a:t>
            </a:r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Dislikes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81453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16"/>
          <p:cNvSpPr txBox="1">
            <a:spLocks/>
          </p:cNvSpPr>
          <p:nvPr/>
        </p:nvSpPr>
        <p:spPr>
          <a:xfrm>
            <a:off x="7620000" y="5930900"/>
            <a:ext cx="1371600" cy="6985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900" dirty="0" smtClean="0"/>
              <a:t>Source: </a:t>
            </a:r>
            <a:r>
              <a:rPr lang="en-US" sz="900" dirty="0" err="1" smtClean="0"/>
              <a:t>ChangeWave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743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Background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Experimental Study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SmartStorage Design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Researching energy consumption essential</a:t>
            </a:r>
          </a:p>
          <a:p>
            <a:endParaRPr lang="en-US" dirty="0" smtClean="0"/>
          </a:p>
          <a:p>
            <a:r>
              <a:rPr lang="en-US" dirty="0" smtClean="0"/>
              <a:t>What has been done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</a:t>
            </a:r>
            <a:r>
              <a:rPr lang="en-US" dirty="0"/>
              <a:t>bottleneck in storage </a:t>
            </a:r>
          </a:p>
          <a:p>
            <a:pPr marL="356616" lvl="1" indent="0">
              <a:buNone/>
            </a:pPr>
            <a:r>
              <a:rPr lang="en-US" dirty="0"/>
              <a:t>   [Kim et al., FAST ‘12]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direct study of </a:t>
            </a:r>
            <a:r>
              <a:rPr lang="en-US" dirty="0">
                <a:solidFill>
                  <a:srgbClr val="FF0000"/>
                </a:solidFill>
              </a:rPr>
              <a:t>storage – energy consumption</a:t>
            </a:r>
            <a:r>
              <a:rPr lang="en-US" dirty="0"/>
              <a:t> correlation  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  <a:p>
            <a:pPr lvl="1"/>
            <a:r>
              <a:rPr lang="en-US" dirty="0"/>
              <a:t>How does </a:t>
            </a:r>
            <a:r>
              <a:rPr lang="en-US" dirty="0">
                <a:solidFill>
                  <a:srgbClr val="FF0000"/>
                </a:solidFill>
              </a:rPr>
              <a:t>storage</a:t>
            </a:r>
            <a:r>
              <a:rPr lang="en-US" dirty="0"/>
              <a:t> affect smartphone power efficiency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How to optimize storage to </a:t>
            </a:r>
            <a:r>
              <a:rPr lang="en-US" dirty="0">
                <a:solidFill>
                  <a:srgbClr val="FF0000"/>
                </a:solidFill>
              </a:rPr>
              <a:t>save energy</a:t>
            </a:r>
            <a:r>
              <a:rPr lang="en-US" dirty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propose </a:t>
            </a:r>
            <a:r>
              <a:rPr lang="en-US" dirty="0" err="1" smtClean="0"/>
              <a:t>SmartStorage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racks smartphone I/O pattern</a:t>
            </a:r>
          </a:p>
          <a:p>
            <a:pPr lvl="1"/>
            <a:r>
              <a:rPr lang="en-US" dirty="0" smtClean="0"/>
              <a:t>Dynamically </a:t>
            </a:r>
            <a:r>
              <a:rPr lang="en-US" dirty="0" smtClean="0">
                <a:solidFill>
                  <a:srgbClr val="FF0000"/>
                </a:solidFill>
              </a:rPr>
              <a:t>configures</a:t>
            </a:r>
            <a:r>
              <a:rPr lang="en-US" dirty="0" smtClean="0"/>
              <a:t> optimal storage </a:t>
            </a:r>
            <a:r>
              <a:rPr lang="en-US" dirty="0" smtClean="0">
                <a:solidFill>
                  <a:srgbClr val="FF0000"/>
                </a:solidFill>
              </a:rPr>
              <a:t>parameters</a:t>
            </a:r>
            <a:r>
              <a:rPr lang="en-US" dirty="0" smtClean="0"/>
              <a:t> to save energy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David T. Nguyen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956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1553</TotalTime>
  <Words>916</Words>
  <Application>Microsoft Office PowerPoint</Application>
  <PresentationFormat>On-screen Show (4:3)</PresentationFormat>
  <Paragraphs>319</Paragraphs>
  <Slides>34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Storage-aware Smartphone Energy Savings</vt:lpstr>
      <vt:lpstr>Life  in  Mobile  Era..  1,038,000,000 smartphone  users  worldwide  [ibtimes]  27% increased  # smartphones  sold  annually  [IDC]</vt:lpstr>
      <vt:lpstr>Smartphones  everywhere!  75% Americans  use  them  in  bathrooms [CBSNEWS] 50% users  under  25  use  them  while  eating [Wilson]  </vt:lpstr>
      <vt:lpstr>Smartphone  apps  do  everything!  850,000 apps  in  apple  store  05/13  [apple] 800,000 apps  in  google  play  05/13  [Canalys] 145,000 apps  in  windows  store  05/13  [canalys] 120,000 apps  in  blackberry  world  05/13  [canalys]   </vt:lpstr>
      <vt:lpstr>Still BIG Problem</vt:lpstr>
      <vt:lpstr>Smartphone Dislikes</vt:lpstr>
      <vt:lpstr>Outline</vt:lpstr>
      <vt:lpstr>Introduction</vt:lpstr>
      <vt:lpstr>Introduction</vt:lpstr>
      <vt:lpstr>Outline</vt:lpstr>
      <vt:lpstr>I/O Path</vt:lpstr>
      <vt:lpstr>Outline</vt:lpstr>
      <vt:lpstr>Approach</vt:lpstr>
      <vt:lpstr>Setup</vt:lpstr>
      <vt:lpstr>Power Consumption: Default Config.  (Queue Depth 128 / Write-back cache) </vt:lpstr>
      <vt:lpstr>Power Consumption:  Queue Depth 4 </vt:lpstr>
      <vt:lpstr>Power Consumption:  Write-through Cache </vt:lpstr>
      <vt:lpstr>Optimal Configurations</vt:lpstr>
      <vt:lpstr>Outline</vt:lpstr>
      <vt:lpstr>Big Idea</vt:lpstr>
      <vt:lpstr>SmartStorage Architecture</vt:lpstr>
      <vt:lpstr>GUI</vt:lpstr>
      <vt:lpstr>I/O Pattern Matching</vt:lpstr>
      <vt:lpstr>Outline</vt:lpstr>
      <vt:lpstr>Energy Savings: Nexus One</vt:lpstr>
      <vt:lpstr>Energy Savings: Nexus 4</vt:lpstr>
      <vt:lpstr>Discussion</vt:lpstr>
      <vt:lpstr>Real-time Power</vt:lpstr>
      <vt:lpstr>Real-time Power</vt:lpstr>
      <vt:lpstr>Conclusions</vt:lpstr>
      <vt:lpstr>Future Work</vt:lpstr>
      <vt:lpstr>Current Project Status</vt:lpstr>
      <vt:lpstr>Project Website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Storage-aware Smartphone Energy Savings</dc:title>
  <dc:creator>david</dc:creator>
  <cp:lastModifiedBy>david</cp:lastModifiedBy>
  <cp:revision>303</cp:revision>
  <dcterms:created xsi:type="dcterms:W3CDTF">2013-08-13T15:47:02Z</dcterms:created>
  <dcterms:modified xsi:type="dcterms:W3CDTF">2013-09-11T23:19:45Z</dcterms:modified>
</cp:coreProperties>
</file>