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8" r:id="rId3"/>
    <p:sldId id="259" r:id="rId4"/>
    <p:sldId id="260" r:id="rId5"/>
    <p:sldId id="261" r:id="rId6"/>
    <p:sldId id="282" r:id="rId7"/>
    <p:sldId id="268" r:id="rId8"/>
    <p:sldId id="283" r:id="rId9"/>
    <p:sldId id="263" r:id="rId10"/>
    <p:sldId id="264" r:id="rId11"/>
    <p:sldId id="284" r:id="rId12"/>
    <p:sldId id="267" r:id="rId13"/>
    <p:sldId id="266" r:id="rId14"/>
    <p:sldId id="285" r:id="rId15"/>
    <p:sldId id="265" r:id="rId16"/>
    <p:sldId id="269" r:id="rId17"/>
    <p:sldId id="270" r:id="rId18"/>
    <p:sldId id="271" r:id="rId19"/>
    <p:sldId id="303" r:id="rId20"/>
    <p:sldId id="304" r:id="rId21"/>
    <p:sldId id="305" r:id="rId22"/>
    <p:sldId id="306" r:id="rId23"/>
    <p:sldId id="273" r:id="rId24"/>
    <p:sldId id="274" r:id="rId25"/>
    <p:sldId id="275" r:id="rId26"/>
    <p:sldId id="291" r:id="rId27"/>
    <p:sldId id="292" r:id="rId28"/>
    <p:sldId id="294" r:id="rId29"/>
    <p:sldId id="295" r:id="rId30"/>
    <p:sldId id="296" r:id="rId31"/>
    <p:sldId id="293" r:id="rId32"/>
    <p:sldId id="298" r:id="rId33"/>
    <p:sldId id="299" r:id="rId34"/>
    <p:sldId id="300" r:id="rId35"/>
    <p:sldId id="286" r:id="rId36"/>
    <p:sldId id="307" r:id="rId37"/>
    <p:sldId id="277" r:id="rId38"/>
    <p:sldId id="288" r:id="rId39"/>
    <p:sldId id="289" r:id="rId40"/>
    <p:sldId id="278" r:id="rId41"/>
    <p:sldId id="279" r:id="rId42"/>
    <p:sldId id="280" r:id="rId43"/>
    <p:sldId id="287" r:id="rId44"/>
    <p:sldId id="281" r:id="rId45"/>
    <p:sldId id="30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88" autoAdjust="0"/>
    <p:restoredTop sz="94660"/>
  </p:normalViewPr>
  <p:slideViewPr>
    <p:cSldViewPr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259F4-6D8E-7E48-ADF3-3A65ED943F8B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0F923-1EC9-AF48-9315-0AF540445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F0AD5-7DA2-497B-A5E0-E5835BDF8DC0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DFBD6-018C-4858-AFEC-B2E44DC0C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1563586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A9F3E-7B84-4E6A-AD82-6D8B60A0940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l">
              <a:defRPr sz="32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15C17C9-A13E-3845-9AC2-FC9D8FDBE32C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A14E645-16D1-476F-8A4A-B289CCA56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46C8-B5E5-664A-87B6-DE5216660A19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8B50-DCA1-F543-B0C9-200465EA921C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9051-156E-C742-BB99-5D8B948A43DE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A47C347-0767-3E45-B2A9-FCBB11BEFBCF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A14E645-16D1-476F-8A4A-B289CCA56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F24B-7A9F-184B-B2FD-542B5C4B0168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F936-2881-3443-8221-6D52294BECA7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CB74-E3A8-7B4A-A59F-58CD88D923C9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7763-0990-8F42-AE82-055BD4043E9E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0369-8DE1-C941-84A0-6A46B6C2CCD2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09A8-3383-0C42-90C1-B6E822E84DA1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28D6F8-DED3-9C43-98A5-76062C4A19F0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A14E645-16D1-476F-8A4A-B289CCA56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6.pn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PBN: Towards Practical Activity Recognition Using Smartphone-based Body Sensor Networks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05400"/>
            <a:ext cx="7162800" cy="685800"/>
          </a:xfrm>
        </p:spPr>
        <p:txBody>
          <a:bodyPr>
            <a:normAutofit fontScale="92500"/>
          </a:bodyPr>
          <a:lstStyle/>
          <a:p>
            <a:r>
              <a:rPr lang="en-US" sz="1600" dirty="0" smtClean="0"/>
              <a:t>Matt </a:t>
            </a:r>
            <a:r>
              <a:rPr lang="en-US" sz="1600" dirty="0" err="1" smtClean="0"/>
              <a:t>Keally</a:t>
            </a:r>
            <a:r>
              <a:rPr lang="en-US" sz="1600" dirty="0" smtClean="0"/>
              <a:t>, Gang Zhou, </a:t>
            </a:r>
            <a:r>
              <a:rPr lang="en-US" sz="1600" dirty="0" err="1" smtClean="0"/>
              <a:t>Guoliang</a:t>
            </a:r>
            <a:r>
              <a:rPr lang="en-US" sz="1600" dirty="0" smtClean="0"/>
              <a:t> Xing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, </a:t>
            </a:r>
            <a:r>
              <a:rPr lang="en-US" sz="1600" dirty="0" err="1" smtClean="0"/>
              <a:t>Jianxin</a:t>
            </a:r>
            <a:r>
              <a:rPr lang="en-US" sz="1600" dirty="0" smtClean="0"/>
              <a:t> Wu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 and Andrew </a:t>
            </a:r>
            <a:r>
              <a:rPr lang="en-US" sz="1600" dirty="0" err="1" smtClean="0"/>
              <a:t>Pyles</a:t>
            </a:r>
            <a:endParaRPr lang="en-US" sz="1600" dirty="0" smtClean="0"/>
          </a:p>
          <a:p>
            <a:r>
              <a:rPr lang="en-US" sz="1400" dirty="0" smtClean="0">
                <a:solidFill>
                  <a:srgbClr val="000090"/>
                </a:solidFill>
              </a:rPr>
              <a:t>College of William and Mary, </a:t>
            </a:r>
            <a:r>
              <a:rPr lang="en-US" sz="1400" baseline="30000" dirty="0" smtClean="0">
                <a:solidFill>
                  <a:srgbClr val="000090"/>
                </a:solidFill>
              </a:rPr>
              <a:t>1</a:t>
            </a:r>
            <a:r>
              <a:rPr lang="en-US" sz="1400" dirty="0" smtClean="0">
                <a:solidFill>
                  <a:srgbClr val="000090"/>
                </a:solidFill>
              </a:rPr>
              <a:t>Michigan State University, </a:t>
            </a:r>
            <a:r>
              <a:rPr lang="en-US" sz="1400" baseline="30000" dirty="0" smtClean="0">
                <a:solidFill>
                  <a:srgbClr val="000090"/>
                </a:solidFill>
              </a:rPr>
              <a:t>2</a:t>
            </a:r>
            <a:r>
              <a:rPr lang="en-US" sz="1400" dirty="0" smtClean="0">
                <a:solidFill>
                  <a:srgbClr val="000090"/>
                </a:solidFill>
              </a:rPr>
              <a:t>Nanyang Technological University</a:t>
            </a:r>
            <a:endParaRPr lang="en-US" sz="1400" dirty="0">
              <a:solidFill>
                <a:srgbClr val="00009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990600"/>
            <a:ext cx="23812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ri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828800"/>
            <a:ext cx="762000" cy="691896"/>
          </a:xfrm>
          <a:prstGeom prst="rect">
            <a:avLst/>
          </a:prstGeom>
        </p:spPr>
      </p:pic>
      <p:pic>
        <p:nvPicPr>
          <p:cNvPr id="6" name="Picture 5" descr="telos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1600200"/>
            <a:ext cx="969329" cy="685800"/>
          </a:xfrm>
          <a:prstGeom prst="rect">
            <a:avLst/>
          </a:prstGeom>
        </p:spPr>
      </p:pic>
      <p:pic>
        <p:nvPicPr>
          <p:cNvPr id="7" name="Picture 6" descr="google-nexus-on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2514600"/>
            <a:ext cx="560070" cy="933450"/>
          </a:xfrm>
          <a:prstGeom prst="rect">
            <a:avLst/>
          </a:prstGeom>
        </p:spPr>
      </p:pic>
      <p:pic>
        <p:nvPicPr>
          <p:cNvPr id="8" name="Picture 7" descr="iri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81000"/>
            <a:ext cx="762000" cy="691896"/>
          </a:xfrm>
          <a:prstGeom prst="rect">
            <a:avLst/>
          </a:prstGeom>
        </p:spPr>
      </p:pic>
      <p:pic>
        <p:nvPicPr>
          <p:cNvPr id="9" name="Picture 8" descr="iri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905000"/>
            <a:ext cx="762000" cy="691896"/>
          </a:xfrm>
          <a:prstGeom prst="rect">
            <a:avLst/>
          </a:prstGeom>
        </p:spPr>
      </p:pic>
      <p:pic>
        <p:nvPicPr>
          <p:cNvPr id="10" name="Picture 9" descr="iri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743200"/>
            <a:ext cx="762000" cy="691896"/>
          </a:xfrm>
          <a:prstGeom prst="rect">
            <a:avLst/>
          </a:prstGeom>
        </p:spPr>
      </p:pic>
      <p:pic>
        <p:nvPicPr>
          <p:cNvPr id="11" name="Picture 10" descr="iri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743200"/>
            <a:ext cx="762000" cy="691896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endCxn id="7" idx="0"/>
          </p:cNvCxnSpPr>
          <p:nvPr/>
        </p:nvCxnSpPr>
        <p:spPr>
          <a:xfrm rot="16200000" flipH="1">
            <a:off x="2387918" y="2184083"/>
            <a:ext cx="533398" cy="127635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>
          <a:xfrm>
            <a:off x="3255329" y="1943100"/>
            <a:ext cx="1545271" cy="1905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667000" y="914400"/>
            <a:ext cx="2667000" cy="6858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71800" y="2057400"/>
            <a:ext cx="1752600" cy="10668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24200" y="1752600"/>
            <a:ext cx="3352800" cy="3048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00400" y="2057400"/>
            <a:ext cx="3124200" cy="9906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Software: Android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pbn_activity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8200" y="1676400"/>
            <a:ext cx="2336800" cy="3505200"/>
          </a:xfrm>
          <a:prstGeom prst="rect">
            <a:avLst/>
          </a:prstGeom>
        </p:spPr>
      </p:pic>
      <p:pic>
        <p:nvPicPr>
          <p:cNvPr id="6" name="Picture 5" descr="pbn_gtLabel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1752600"/>
            <a:ext cx="2286000" cy="3429000"/>
          </a:xfrm>
          <a:prstGeom prst="rect">
            <a:avLst/>
          </a:prstGeom>
        </p:spPr>
      </p:pic>
      <p:pic>
        <p:nvPicPr>
          <p:cNvPr id="7" name="Picture 6" descr="bottlenosePhone_nodeStatusSamp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676400"/>
            <a:ext cx="2336800" cy="3505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5410200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 Configuration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5410200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Runtime Control and Feedback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5421868"/>
            <a:ext cx="24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 Truth Logging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Motivation and Contributions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Hardware and Software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Experimental Setup</a:t>
            </a:r>
          </a:p>
          <a:p>
            <a:r>
              <a:rPr lang="en-US" dirty="0" smtClean="0"/>
              <a:t>PBN System Design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Setup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2 subjects, 2 weeks</a:t>
            </a:r>
          </a:p>
          <a:p>
            <a:r>
              <a:rPr lang="en-US" dirty="0" smtClean="0"/>
              <a:t>Android Phone</a:t>
            </a:r>
          </a:p>
          <a:p>
            <a:pPr lvl="1"/>
            <a:r>
              <a:rPr lang="en-US" dirty="0" smtClean="0"/>
              <a:t>3-axis accelerometer, </a:t>
            </a:r>
            <a:r>
              <a:rPr lang="en-US" dirty="0" err="1" smtClean="0"/>
              <a:t>WiFi</a:t>
            </a:r>
            <a:r>
              <a:rPr lang="en-US" dirty="0" smtClean="0"/>
              <a:t>/GPS Localization</a:t>
            </a:r>
          </a:p>
          <a:p>
            <a:r>
              <a:rPr lang="en-US" dirty="0" smtClean="0"/>
              <a:t>5 IRIS Sensor Motes</a:t>
            </a:r>
          </a:p>
          <a:p>
            <a:pPr lvl="1"/>
            <a:r>
              <a:rPr lang="en-US" dirty="0" smtClean="0"/>
              <a:t>2-axis accelerometer, light, temperature, acoustic, RSSI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3429000"/>
          <a:ext cx="2895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Node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BS/Phone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L. Wrist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R. Wrist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L.</a:t>
                      </a:r>
                      <a:r>
                        <a:rPr lang="en-US" baseline="0" dirty="0" smtClean="0"/>
                        <a:t> Ankle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R.</a:t>
                      </a:r>
                      <a:r>
                        <a:rPr lang="en-US" baseline="0" dirty="0" smtClean="0"/>
                        <a:t> Ankle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19" descr="subj1_highlight_c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2847977"/>
            <a:ext cx="1600200" cy="3400423"/>
          </a:xfrm>
          <a:prstGeom prst="rect">
            <a:avLst/>
          </a:prstGeom>
        </p:spPr>
      </p:pic>
      <p:pic>
        <p:nvPicPr>
          <p:cNvPr id="21" name="Picture 20" descr="subj2_highlight_cr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2847978"/>
            <a:ext cx="1600199" cy="340042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Setup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057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Classify typical daily activities, postures, and environment</a:t>
            </a:r>
          </a:p>
          <a:p>
            <a:r>
              <a:rPr lang="en-US" sz="2400" dirty="0" smtClean="0"/>
              <a:t>Previous work (Lester, et. al.) identifies some activities as hard to classify</a:t>
            </a:r>
          </a:p>
          <a:p>
            <a:r>
              <a:rPr lang="en-US" sz="2400" dirty="0" smtClean="0"/>
              <a:t>Classification Categories: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3124200"/>
          <a:ext cx="70866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533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Environment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Indoors,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Outdoors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Posture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Cycling, Lying Down, Sitting, Standing, Walking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Activity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Cleaning, Cycling,</a:t>
                      </a:r>
                      <a:r>
                        <a:rPr lang="en-US" baseline="0" dirty="0" smtClean="0"/>
                        <a:t> Driving, Eating, Meeting, Reading, Walking, Watching TV, Working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Motivation and Contributions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Hardware and Software</a:t>
            </a:r>
          </a:p>
          <a:p>
            <a:r>
              <a:rPr lang="en-US" dirty="0" smtClean="0"/>
              <a:t>Experimental Setup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PBN System Design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6629400" y="4648200"/>
            <a:ext cx="129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Sensor Selection</a:t>
            </a:r>
            <a:endParaRPr lang="en-US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1981200" y="1295400"/>
            <a:ext cx="5638800" cy="1371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905000" y="1219200"/>
            <a:ext cx="5638800" cy="1371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PBN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3505200"/>
            <a:ext cx="7162800" cy="289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1143000"/>
            <a:ext cx="56388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76600" y="2971800"/>
            <a:ext cx="25908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14300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Sensor Node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63013" y="351686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Phone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2983468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Base Station Node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209800" y="1600200"/>
            <a:ext cx="129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Local </a:t>
            </a:r>
            <a:r>
              <a:rPr lang="en-US" sz="1600" dirty="0" err="1" smtClean="0"/>
              <a:t>Agg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4114800" y="1752600"/>
            <a:ext cx="129540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038600" y="1676400"/>
            <a:ext cx="129540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962400" y="1600200"/>
            <a:ext cx="129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Sensor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5715000" y="1600200"/>
            <a:ext cx="129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Sample</a:t>
            </a:r>
          </a:p>
          <a:p>
            <a:pPr algn="ctr"/>
            <a:r>
              <a:rPr lang="en-US" sz="1600" dirty="0" smtClean="0"/>
              <a:t>Controller</a:t>
            </a:r>
            <a:endParaRPr lang="en-US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2057400" y="1524000"/>
            <a:ext cx="5257800" cy="9144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19200" y="3877733"/>
            <a:ext cx="1295400" cy="54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Sample</a:t>
            </a:r>
          </a:p>
          <a:p>
            <a:pPr algn="ctr"/>
            <a:r>
              <a:rPr lang="en-US" sz="1600" dirty="0" smtClean="0"/>
              <a:t>Controller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1371600" y="4876800"/>
            <a:ext cx="129540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95400" y="4800600"/>
            <a:ext cx="129540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219200" y="4724400"/>
            <a:ext cx="129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Sensor</a:t>
            </a:r>
            <a:endParaRPr lang="en-US" sz="1600" dirty="0"/>
          </a:p>
        </p:txBody>
      </p:sp>
      <p:sp>
        <p:nvSpPr>
          <p:cNvPr id="42" name="Freeform 41"/>
          <p:cNvSpPr/>
          <p:nvPr/>
        </p:nvSpPr>
        <p:spPr>
          <a:xfrm>
            <a:off x="3124200" y="4724400"/>
            <a:ext cx="4953000" cy="1600200"/>
          </a:xfrm>
          <a:custGeom>
            <a:avLst/>
            <a:gdLst>
              <a:gd name="connsiteX0" fmla="*/ 0 w 4953000"/>
              <a:gd name="connsiteY0" fmla="*/ 279406 h 1676400"/>
              <a:gd name="connsiteX1" fmla="*/ 81836 w 4953000"/>
              <a:gd name="connsiteY1" fmla="*/ 81836 h 1676400"/>
              <a:gd name="connsiteX2" fmla="*/ 279406 w 4953000"/>
              <a:gd name="connsiteY2" fmla="*/ 0 h 1676400"/>
              <a:gd name="connsiteX3" fmla="*/ 4673594 w 4953000"/>
              <a:gd name="connsiteY3" fmla="*/ 0 h 1676400"/>
              <a:gd name="connsiteX4" fmla="*/ 4871164 w 4953000"/>
              <a:gd name="connsiteY4" fmla="*/ 81836 h 1676400"/>
              <a:gd name="connsiteX5" fmla="*/ 4953000 w 4953000"/>
              <a:gd name="connsiteY5" fmla="*/ 279406 h 1676400"/>
              <a:gd name="connsiteX6" fmla="*/ 4953000 w 4953000"/>
              <a:gd name="connsiteY6" fmla="*/ 1396994 h 1676400"/>
              <a:gd name="connsiteX7" fmla="*/ 4871164 w 4953000"/>
              <a:gd name="connsiteY7" fmla="*/ 1594564 h 1676400"/>
              <a:gd name="connsiteX8" fmla="*/ 4673594 w 4953000"/>
              <a:gd name="connsiteY8" fmla="*/ 1676400 h 1676400"/>
              <a:gd name="connsiteX9" fmla="*/ 279406 w 4953000"/>
              <a:gd name="connsiteY9" fmla="*/ 1676400 h 1676400"/>
              <a:gd name="connsiteX10" fmla="*/ 81836 w 4953000"/>
              <a:gd name="connsiteY10" fmla="*/ 1594564 h 1676400"/>
              <a:gd name="connsiteX11" fmla="*/ 0 w 4953000"/>
              <a:gd name="connsiteY11" fmla="*/ 1396994 h 1676400"/>
              <a:gd name="connsiteX12" fmla="*/ 0 w 4953000"/>
              <a:gd name="connsiteY12" fmla="*/ 279406 h 1676400"/>
              <a:gd name="connsiteX0" fmla="*/ 0 w 4953000"/>
              <a:gd name="connsiteY0" fmla="*/ 279406 h 1676400"/>
              <a:gd name="connsiteX1" fmla="*/ 81836 w 4953000"/>
              <a:gd name="connsiteY1" fmla="*/ 81836 h 1676400"/>
              <a:gd name="connsiteX2" fmla="*/ 279406 w 4953000"/>
              <a:gd name="connsiteY2" fmla="*/ 0 h 1676400"/>
              <a:gd name="connsiteX3" fmla="*/ 658906 w 4953000"/>
              <a:gd name="connsiteY3" fmla="*/ 4482 h 1676400"/>
              <a:gd name="connsiteX4" fmla="*/ 4673594 w 4953000"/>
              <a:gd name="connsiteY4" fmla="*/ 0 h 1676400"/>
              <a:gd name="connsiteX5" fmla="*/ 4871164 w 4953000"/>
              <a:gd name="connsiteY5" fmla="*/ 81836 h 1676400"/>
              <a:gd name="connsiteX6" fmla="*/ 4953000 w 4953000"/>
              <a:gd name="connsiteY6" fmla="*/ 279406 h 1676400"/>
              <a:gd name="connsiteX7" fmla="*/ 4953000 w 4953000"/>
              <a:gd name="connsiteY7" fmla="*/ 1396994 h 1676400"/>
              <a:gd name="connsiteX8" fmla="*/ 4871164 w 4953000"/>
              <a:gd name="connsiteY8" fmla="*/ 1594564 h 1676400"/>
              <a:gd name="connsiteX9" fmla="*/ 4673594 w 4953000"/>
              <a:gd name="connsiteY9" fmla="*/ 1676400 h 1676400"/>
              <a:gd name="connsiteX10" fmla="*/ 279406 w 4953000"/>
              <a:gd name="connsiteY10" fmla="*/ 1676400 h 1676400"/>
              <a:gd name="connsiteX11" fmla="*/ 81836 w 4953000"/>
              <a:gd name="connsiteY11" fmla="*/ 1594564 h 1676400"/>
              <a:gd name="connsiteX12" fmla="*/ 0 w 4953000"/>
              <a:gd name="connsiteY12" fmla="*/ 1396994 h 1676400"/>
              <a:gd name="connsiteX13" fmla="*/ 0 w 4953000"/>
              <a:gd name="connsiteY13" fmla="*/ 279406 h 1676400"/>
              <a:gd name="connsiteX0" fmla="*/ 0 w 4953000"/>
              <a:gd name="connsiteY0" fmla="*/ 279406 h 1676400"/>
              <a:gd name="connsiteX1" fmla="*/ 81836 w 4953000"/>
              <a:gd name="connsiteY1" fmla="*/ 81836 h 1676400"/>
              <a:gd name="connsiteX2" fmla="*/ 279406 w 4953000"/>
              <a:gd name="connsiteY2" fmla="*/ 0 h 1676400"/>
              <a:gd name="connsiteX3" fmla="*/ 3962400 w 4953000"/>
              <a:gd name="connsiteY3" fmla="*/ 0 h 1676400"/>
              <a:gd name="connsiteX4" fmla="*/ 4673594 w 4953000"/>
              <a:gd name="connsiteY4" fmla="*/ 0 h 1676400"/>
              <a:gd name="connsiteX5" fmla="*/ 4871164 w 4953000"/>
              <a:gd name="connsiteY5" fmla="*/ 81836 h 1676400"/>
              <a:gd name="connsiteX6" fmla="*/ 4953000 w 4953000"/>
              <a:gd name="connsiteY6" fmla="*/ 279406 h 1676400"/>
              <a:gd name="connsiteX7" fmla="*/ 4953000 w 4953000"/>
              <a:gd name="connsiteY7" fmla="*/ 1396994 h 1676400"/>
              <a:gd name="connsiteX8" fmla="*/ 4871164 w 4953000"/>
              <a:gd name="connsiteY8" fmla="*/ 1594564 h 1676400"/>
              <a:gd name="connsiteX9" fmla="*/ 4673594 w 4953000"/>
              <a:gd name="connsiteY9" fmla="*/ 1676400 h 1676400"/>
              <a:gd name="connsiteX10" fmla="*/ 279406 w 4953000"/>
              <a:gd name="connsiteY10" fmla="*/ 1676400 h 1676400"/>
              <a:gd name="connsiteX11" fmla="*/ 81836 w 4953000"/>
              <a:gd name="connsiteY11" fmla="*/ 1594564 h 1676400"/>
              <a:gd name="connsiteX12" fmla="*/ 0 w 4953000"/>
              <a:gd name="connsiteY12" fmla="*/ 1396994 h 1676400"/>
              <a:gd name="connsiteX13" fmla="*/ 0 w 4953000"/>
              <a:gd name="connsiteY13" fmla="*/ 279406 h 1676400"/>
              <a:gd name="connsiteX0" fmla="*/ 0 w 4953000"/>
              <a:gd name="connsiteY0" fmla="*/ 279406 h 1676400"/>
              <a:gd name="connsiteX1" fmla="*/ 81836 w 4953000"/>
              <a:gd name="connsiteY1" fmla="*/ 81836 h 1676400"/>
              <a:gd name="connsiteX2" fmla="*/ 279406 w 4953000"/>
              <a:gd name="connsiteY2" fmla="*/ 0 h 1676400"/>
              <a:gd name="connsiteX3" fmla="*/ 4038600 w 4953000"/>
              <a:gd name="connsiteY3" fmla="*/ 0 h 1676400"/>
              <a:gd name="connsiteX4" fmla="*/ 4673594 w 4953000"/>
              <a:gd name="connsiteY4" fmla="*/ 0 h 1676400"/>
              <a:gd name="connsiteX5" fmla="*/ 4871164 w 4953000"/>
              <a:gd name="connsiteY5" fmla="*/ 81836 h 1676400"/>
              <a:gd name="connsiteX6" fmla="*/ 4953000 w 4953000"/>
              <a:gd name="connsiteY6" fmla="*/ 279406 h 1676400"/>
              <a:gd name="connsiteX7" fmla="*/ 4953000 w 4953000"/>
              <a:gd name="connsiteY7" fmla="*/ 1396994 h 1676400"/>
              <a:gd name="connsiteX8" fmla="*/ 4871164 w 4953000"/>
              <a:gd name="connsiteY8" fmla="*/ 1594564 h 1676400"/>
              <a:gd name="connsiteX9" fmla="*/ 4673594 w 4953000"/>
              <a:gd name="connsiteY9" fmla="*/ 1676400 h 1676400"/>
              <a:gd name="connsiteX10" fmla="*/ 279406 w 4953000"/>
              <a:gd name="connsiteY10" fmla="*/ 1676400 h 1676400"/>
              <a:gd name="connsiteX11" fmla="*/ 81836 w 4953000"/>
              <a:gd name="connsiteY11" fmla="*/ 1594564 h 1676400"/>
              <a:gd name="connsiteX12" fmla="*/ 0 w 4953000"/>
              <a:gd name="connsiteY12" fmla="*/ 1396994 h 1676400"/>
              <a:gd name="connsiteX13" fmla="*/ 0 w 4953000"/>
              <a:gd name="connsiteY13" fmla="*/ 279406 h 1676400"/>
              <a:gd name="connsiteX0" fmla="*/ 0 w 4953000"/>
              <a:gd name="connsiteY0" fmla="*/ 279406 h 1676400"/>
              <a:gd name="connsiteX1" fmla="*/ 81836 w 4953000"/>
              <a:gd name="connsiteY1" fmla="*/ 81836 h 1676400"/>
              <a:gd name="connsiteX2" fmla="*/ 279406 w 4953000"/>
              <a:gd name="connsiteY2" fmla="*/ 0 h 1676400"/>
              <a:gd name="connsiteX3" fmla="*/ 4114800 w 4953000"/>
              <a:gd name="connsiteY3" fmla="*/ 0 h 1676400"/>
              <a:gd name="connsiteX4" fmla="*/ 4673594 w 4953000"/>
              <a:gd name="connsiteY4" fmla="*/ 0 h 1676400"/>
              <a:gd name="connsiteX5" fmla="*/ 4871164 w 4953000"/>
              <a:gd name="connsiteY5" fmla="*/ 81836 h 1676400"/>
              <a:gd name="connsiteX6" fmla="*/ 4953000 w 4953000"/>
              <a:gd name="connsiteY6" fmla="*/ 279406 h 1676400"/>
              <a:gd name="connsiteX7" fmla="*/ 4953000 w 4953000"/>
              <a:gd name="connsiteY7" fmla="*/ 1396994 h 1676400"/>
              <a:gd name="connsiteX8" fmla="*/ 4871164 w 4953000"/>
              <a:gd name="connsiteY8" fmla="*/ 1594564 h 1676400"/>
              <a:gd name="connsiteX9" fmla="*/ 4673594 w 4953000"/>
              <a:gd name="connsiteY9" fmla="*/ 1676400 h 1676400"/>
              <a:gd name="connsiteX10" fmla="*/ 279406 w 4953000"/>
              <a:gd name="connsiteY10" fmla="*/ 1676400 h 1676400"/>
              <a:gd name="connsiteX11" fmla="*/ 81836 w 4953000"/>
              <a:gd name="connsiteY11" fmla="*/ 1594564 h 1676400"/>
              <a:gd name="connsiteX12" fmla="*/ 0 w 4953000"/>
              <a:gd name="connsiteY12" fmla="*/ 1396994 h 1676400"/>
              <a:gd name="connsiteX13" fmla="*/ 0 w 4953000"/>
              <a:gd name="connsiteY13" fmla="*/ 279406 h 1676400"/>
              <a:gd name="connsiteX0" fmla="*/ 0 w 4953000"/>
              <a:gd name="connsiteY0" fmla="*/ 279406 h 1676400"/>
              <a:gd name="connsiteX1" fmla="*/ 81836 w 4953000"/>
              <a:gd name="connsiteY1" fmla="*/ 81836 h 1676400"/>
              <a:gd name="connsiteX2" fmla="*/ 279406 w 4953000"/>
              <a:gd name="connsiteY2" fmla="*/ 0 h 1676400"/>
              <a:gd name="connsiteX3" fmla="*/ 4191000 w 4953000"/>
              <a:gd name="connsiteY3" fmla="*/ 0 h 1676400"/>
              <a:gd name="connsiteX4" fmla="*/ 4673594 w 4953000"/>
              <a:gd name="connsiteY4" fmla="*/ 0 h 1676400"/>
              <a:gd name="connsiteX5" fmla="*/ 4871164 w 4953000"/>
              <a:gd name="connsiteY5" fmla="*/ 81836 h 1676400"/>
              <a:gd name="connsiteX6" fmla="*/ 4953000 w 4953000"/>
              <a:gd name="connsiteY6" fmla="*/ 279406 h 1676400"/>
              <a:gd name="connsiteX7" fmla="*/ 4953000 w 4953000"/>
              <a:gd name="connsiteY7" fmla="*/ 1396994 h 1676400"/>
              <a:gd name="connsiteX8" fmla="*/ 4871164 w 4953000"/>
              <a:gd name="connsiteY8" fmla="*/ 1594564 h 1676400"/>
              <a:gd name="connsiteX9" fmla="*/ 4673594 w 4953000"/>
              <a:gd name="connsiteY9" fmla="*/ 1676400 h 1676400"/>
              <a:gd name="connsiteX10" fmla="*/ 279406 w 4953000"/>
              <a:gd name="connsiteY10" fmla="*/ 1676400 h 1676400"/>
              <a:gd name="connsiteX11" fmla="*/ 81836 w 4953000"/>
              <a:gd name="connsiteY11" fmla="*/ 1594564 h 1676400"/>
              <a:gd name="connsiteX12" fmla="*/ 0 w 4953000"/>
              <a:gd name="connsiteY12" fmla="*/ 1396994 h 1676400"/>
              <a:gd name="connsiteX13" fmla="*/ 0 w 4953000"/>
              <a:gd name="connsiteY13" fmla="*/ 279406 h 1676400"/>
              <a:gd name="connsiteX0" fmla="*/ 0 w 4953000"/>
              <a:gd name="connsiteY0" fmla="*/ 279406 h 1676400"/>
              <a:gd name="connsiteX1" fmla="*/ 81836 w 4953000"/>
              <a:gd name="connsiteY1" fmla="*/ 81836 h 1676400"/>
              <a:gd name="connsiteX2" fmla="*/ 279406 w 4953000"/>
              <a:gd name="connsiteY2" fmla="*/ 0 h 1676400"/>
              <a:gd name="connsiteX3" fmla="*/ 4114800 w 4953000"/>
              <a:gd name="connsiteY3" fmla="*/ 0 h 1676400"/>
              <a:gd name="connsiteX4" fmla="*/ 4673594 w 4953000"/>
              <a:gd name="connsiteY4" fmla="*/ 0 h 1676400"/>
              <a:gd name="connsiteX5" fmla="*/ 4871164 w 4953000"/>
              <a:gd name="connsiteY5" fmla="*/ 81836 h 1676400"/>
              <a:gd name="connsiteX6" fmla="*/ 4953000 w 4953000"/>
              <a:gd name="connsiteY6" fmla="*/ 279406 h 1676400"/>
              <a:gd name="connsiteX7" fmla="*/ 4953000 w 4953000"/>
              <a:gd name="connsiteY7" fmla="*/ 1396994 h 1676400"/>
              <a:gd name="connsiteX8" fmla="*/ 4871164 w 4953000"/>
              <a:gd name="connsiteY8" fmla="*/ 1594564 h 1676400"/>
              <a:gd name="connsiteX9" fmla="*/ 4673594 w 4953000"/>
              <a:gd name="connsiteY9" fmla="*/ 1676400 h 1676400"/>
              <a:gd name="connsiteX10" fmla="*/ 279406 w 4953000"/>
              <a:gd name="connsiteY10" fmla="*/ 1676400 h 1676400"/>
              <a:gd name="connsiteX11" fmla="*/ 81836 w 4953000"/>
              <a:gd name="connsiteY11" fmla="*/ 1594564 h 1676400"/>
              <a:gd name="connsiteX12" fmla="*/ 0 w 4953000"/>
              <a:gd name="connsiteY12" fmla="*/ 1396994 h 1676400"/>
              <a:gd name="connsiteX13" fmla="*/ 0 w 4953000"/>
              <a:gd name="connsiteY13" fmla="*/ 27940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53000" h="1676400">
                <a:moveTo>
                  <a:pt x="0" y="279406"/>
                </a:moveTo>
                <a:cubicBezTo>
                  <a:pt x="0" y="205303"/>
                  <a:pt x="29438" y="134235"/>
                  <a:pt x="81836" y="81836"/>
                </a:cubicBezTo>
                <a:cubicBezTo>
                  <a:pt x="134235" y="29437"/>
                  <a:pt x="183228" y="12892"/>
                  <a:pt x="279406" y="0"/>
                </a:cubicBezTo>
                <a:lnTo>
                  <a:pt x="4114800" y="0"/>
                </a:lnTo>
                <a:lnTo>
                  <a:pt x="4673594" y="0"/>
                </a:lnTo>
                <a:cubicBezTo>
                  <a:pt x="4747697" y="0"/>
                  <a:pt x="4818765" y="29438"/>
                  <a:pt x="4871164" y="81836"/>
                </a:cubicBezTo>
                <a:cubicBezTo>
                  <a:pt x="4923563" y="134235"/>
                  <a:pt x="4953000" y="205303"/>
                  <a:pt x="4953000" y="279406"/>
                </a:cubicBezTo>
                <a:lnTo>
                  <a:pt x="4953000" y="1396994"/>
                </a:lnTo>
                <a:cubicBezTo>
                  <a:pt x="4953000" y="1471097"/>
                  <a:pt x="4923563" y="1542165"/>
                  <a:pt x="4871164" y="1594564"/>
                </a:cubicBezTo>
                <a:cubicBezTo>
                  <a:pt x="4818765" y="1646963"/>
                  <a:pt x="4747697" y="1676400"/>
                  <a:pt x="4673594" y="1676400"/>
                </a:cubicBezTo>
                <a:lnTo>
                  <a:pt x="279406" y="1676400"/>
                </a:lnTo>
                <a:cubicBezTo>
                  <a:pt x="205303" y="1676400"/>
                  <a:pt x="134235" y="1646963"/>
                  <a:pt x="81836" y="1594564"/>
                </a:cubicBezTo>
                <a:cubicBezTo>
                  <a:pt x="29437" y="1542165"/>
                  <a:pt x="0" y="1471097"/>
                  <a:pt x="0" y="1396994"/>
                </a:cubicBezTo>
                <a:lnTo>
                  <a:pt x="0" y="27940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9200" y="5562600"/>
            <a:ext cx="129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Local </a:t>
            </a:r>
            <a:r>
              <a:rPr lang="en-US" sz="1600" dirty="0" err="1" smtClean="0"/>
              <a:t>Agg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24" name="Rounded Rectangle 23"/>
          <p:cNvSpPr/>
          <p:nvPr/>
        </p:nvSpPr>
        <p:spPr>
          <a:xfrm>
            <a:off x="1066800" y="3657600"/>
            <a:ext cx="1676400" cy="26670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13" idx="1"/>
            <a:endCxn id="12" idx="3"/>
          </p:cNvCxnSpPr>
          <p:nvPr/>
        </p:nvCxnSpPr>
        <p:spPr>
          <a:xfrm flipH="1">
            <a:off x="5257800" y="1866900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1"/>
            <a:endCxn id="11" idx="3"/>
          </p:cNvCxnSpPr>
          <p:nvPr/>
        </p:nvCxnSpPr>
        <p:spPr>
          <a:xfrm flipH="1">
            <a:off x="3505200" y="1866900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2"/>
            <a:endCxn id="20" idx="0"/>
          </p:cNvCxnSpPr>
          <p:nvPr/>
        </p:nvCxnSpPr>
        <p:spPr>
          <a:xfrm>
            <a:off x="1866900" y="4419600"/>
            <a:ext cx="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0" idx="2"/>
            <a:endCxn id="23" idx="0"/>
          </p:cNvCxnSpPr>
          <p:nvPr/>
        </p:nvCxnSpPr>
        <p:spPr>
          <a:xfrm>
            <a:off x="1866900" y="5257800"/>
            <a:ext cx="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76600" y="3886200"/>
            <a:ext cx="129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GUI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6629400" y="3886200"/>
            <a:ext cx="129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TinyOS</a:t>
            </a:r>
            <a:endParaRPr lang="en-US" sz="1400" dirty="0" smtClean="0"/>
          </a:p>
          <a:p>
            <a:pPr algn="ctr"/>
            <a:r>
              <a:rPr lang="en-US" sz="1400" dirty="0" smtClean="0"/>
              <a:t>Comm. Stack</a:t>
            </a:r>
            <a:endParaRPr lang="en-US" sz="1400" dirty="0"/>
          </a:p>
        </p:txBody>
      </p:sp>
      <p:sp>
        <p:nvSpPr>
          <p:cNvPr id="38" name="Rectangle 37"/>
          <p:cNvSpPr/>
          <p:nvPr/>
        </p:nvSpPr>
        <p:spPr>
          <a:xfrm>
            <a:off x="6629400" y="5562600"/>
            <a:ext cx="129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Sensor Selection</a:t>
            </a:r>
            <a:endParaRPr lang="en-US" sz="1600" dirty="0"/>
          </a:p>
        </p:txBody>
      </p:sp>
      <p:sp>
        <p:nvSpPr>
          <p:cNvPr id="39" name="Rectangle 38"/>
          <p:cNvSpPr/>
          <p:nvPr/>
        </p:nvSpPr>
        <p:spPr>
          <a:xfrm>
            <a:off x="4953000" y="4800600"/>
            <a:ext cx="129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Ground Truth Management</a:t>
            </a:r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>
            <a:off x="4953000" y="5562600"/>
            <a:ext cx="129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Activity Classification</a:t>
            </a:r>
            <a:endParaRPr lang="en-US" sz="1400" dirty="0"/>
          </a:p>
        </p:txBody>
      </p:sp>
      <p:sp>
        <p:nvSpPr>
          <p:cNvPr id="41" name="Rectangle 40"/>
          <p:cNvSpPr/>
          <p:nvPr/>
        </p:nvSpPr>
        <p:spPr>
          <a:xfrm>
            <a:off x="3276600" y="5562600"/>
            <a:ext cx="129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Retraining Detection</a:t>
            </a:r>
            <a:endParaRPr lang="en-US" sz="1600" dirty="0"/>
          </a:p>
        </p:txBody>
      </p:sp>
      <p:cxnSp>
        <p:nvCxnSpPr>
          <p:cNvPr id="44" name="Elbow Connector 43"/>
          <p:cNvCxnSpPr>
            <a:stCxn id="11" idx="2"/>
            <a:endCxn id="7" idx="1"/>
          </p:cNvCxnSpPr>
          <p:nvPr/>
        </p:nvCxnSpPr>
        <p:spPr>
          <a:xfrm rot="16200000" flipH="1">
            <a:off x="2552700" y="2438400"/>
            <a:ext cx="1028700" cy="419100"/>
          </a:xfrm>
          <a:prstGeom prst="bentConnector2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37" idx="2"/>
          </p:cNvCxnSpPr>
          <p:nvPr/>
        </p:nvCxnSpPr>
        <p:spPr>
          <a:xfrm>
            <a:off x="7277100" y="4419600"/>
            <a:ext cx="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38" idx="1"/>
            <a:endCxn id="40" idx="3"/>
          </p:cNvCxnSpPr>
          <p:nvPr/>
        </p:nvCxnSpPr>
        <p:spPr>
          <a:xfrm flipH="1">
            <a:off x="6248400" y="5829300"/>
            <a:ext cx="381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40" idx="1"/>
            <a:endCxn id="41" idx="3"/>
          </p:cNvCxnSpPr>
          <p:nvPr/>
        </p:nvCxnSpPr>
        <p:spPr>
          <a:xfrm flipH="1">
            <a:off x="4572000" y="5829300"/>
            <a:ext cx="381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3" idx="3"/>
            <a:endCxn id="41" idx="1"/>
          </p:cNvCxnSpPr>
          <p:nvPr/>
        </p:nvCxnSpPr>
        <p:spPr>
          <a:xfrm>
            <a:off x="2514600" y="5829300"/>
            <a:ext cx="762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39" idx="2"/>
            <a:endCxn id="40" idx="0"/>
          </p:cNvCxnSpPr>
          <p:nvPr/>
        </p:nvCxnSpPr>
        <p:spPr>
          <a:xfrm>
            <a:off x="5600700" y="5334000"/>
            <a:ext cx="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37" idx="1"/>
            <a:endCxn id="36" idx="3"/>
          </p:cNvCxnSpPr>
          <p:nvPr/>
        </p:nvCxnSpPr>
        <p:spPr>
          <a:xfrm flipH="1">
            <a:off x="4572000" y="4152900"/>
            <a:ext cx="20574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36" idx="1"/>
            <a:endCxn id="19" idx="3"/>
          </p:cNvCxnSpPr>
          <p:nvPr/>
        </p:nvCxnSpPr>
        <p:spPr>
          <a:xfrm flipH="1" flipV="1">
            <a:off x="2514600" y="4148667"/>
            <a:ext cx="762000" cy="42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4114800" y="4419600"/>
            <a:ext cx="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3810000" y="4419600"/>
            <a:ext cx="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>
            <a:stCxn id="7" idx="3"/>
            <a:endCxn id="37" idx="0"/>
          </p:cNvCxnSpPr>
          <p:nvPr/>
        </p:nvCxnSpPr>
        <p:spPr>
          <a:xfrm>
            <a:off x="5867400" y="3162300"/>
            <a:ext cx="1409700" cy="723900"/>
          </a:xfrm>
          <a:prstGeom prst="bentConnector2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43"/>
          <p:cNvCxnSpPr>
            <a:stCxn id="7" idx="0"/>
            <a:endCxn id="13" idx="2"/>
          </p:cNvCxnSpPr>
          <p:nvPr/>
        </p:nvCxnSpPr>
        <p:spPr>
          <a:xfrm rot="5400000" flipH="1" flipV="1">
            <a:off x="5048250" y="1657350"/>
            <a:ext cx="838200" cy="1790700"/>
          </a:xfrm>
          <a:prstGeom prst="bentConnector3">
            <a:avLst>
              <a:gd name="adj1" fmla="val 11497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4114800" y="4462790"/>
            <a:ext cx="3276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Activity Decision, Request Ground Truth</a:t>
            </a:r>
            <a:endParaRPr lang="en-US" sz="1050" dirty="0"/>
          </a:p>
        </p:txBody>
      </p:sp>
      <p:sp>
        <p:nvSpPr>
          <p:cNvPr id="123" name="TextBox 122"/>
          <p:cNvSpPr txBox="1"/>
          <p:nvPr/>
        </p:nvSpPr>
        <p:spPr>
          <a:xfrm>
            <a:off x="7315200" y="444740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Agg</a:t>
            </a:r>
            <a:r>
              <a:rPr lang="en-US" sz="1200" dirty="0" smtClean="0"/>
              <a:t>. Data</a:t>
            </a:r>
            <a:endParaRPr lang="en-US" sz="1200" dirty="0"/>
          </a:p>
        </p:txBody>
      </p:sp>
      <p:sp>
        <p:nvSpPr>
          <p:cNvPr id="124" name="TextBox 123"/>
          <p:cNvSpPr txBox="1"/>
          <p:nvPr/>
        </p:nvSpPr>
        <p:spPr>
          <a:xfrm>
            <a:off x="2667000" y="5410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Agg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Data</a:t>
            </a:r>
            <a:endParaRPr lang="en-US" sz="1200" dirty="0"/>
          </a:p>
        </p:txBody>
      </p:sp>
      <p:sp>
        <p:nvSpPr>
          <p:cNvPr id="125" name="TextBox 124"/>
          <p:cNvSpPr txBox="1"/>
          <p:nvPr/>
        </p:nvSpPr>
        <p:spPr>
          <a:xfrm>
            <a:off x="2819400" y="446279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Labeled Data</a:t>
            </a:r>
            <a:endParaRPr lang="en-US" sz="1050" dirty="0"/>
          </a:p>
        </p:txBody>
      </p:sp>
      <p:sp>
        <p:nvSpPr>
          <p:cNvPr id="126" name="TextBox 125"/>
          <p:cNvSpPr txBox="1"/>
          <p:nvPr/>
        </p:nvSpPr>
        <p:spPr>
          <a:xfrm>
            <a:off x="1905000" y="26670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Agg</a:t>
            </a:r>
            <a:r>
              <a:rPr lang="en-US" sz="1200" dirty="0" smtClean="0"/>
              <a:t>. Data</a:t>
            </a:r>
            <a:endParaRPr lang="en-US" sz="1200" dirty="0"/>
          </a:p>
        </p:txBody>
      </p:sp>
      <p:sp>
        <p:nvSpPr>
          <p:cNvPr id="127" name="TextBox 126"/>
          <p:cNvSpPr txBox="1"/>
          <p:nvPr/>
        </p:nvSpPr>
        <p:spPr>
          <a:xfrm>
            <a:off x="6324600" y="261860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Start/Stop</a:t>
            </a:r>
            <a:endParaRPr lang="en-US" sz="12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943600" y="6096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Input Sensors</a:t>
            </a:r>
            <a:endParaRPr lang="en-US" sz="1200" dirty="0"/>
          </a:p>
        </p:txBody>
      </p:sp>
      <p:sp>
        <p:nvSpPr>
          <p:cNvPr id="130" name="TextBox 129"/>
          <p:cNvSpPr txBox="1"/>
          <p:nvPr/>
        </p:nvSpPr>
        <p:spPr>
          <a:xfrm>
            <a:off x="3810000" y="60960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Activity </a:t>
            </a:r>
            <a:r>
              <a:rPr lang="en-US" sz="1200" dirty="0" err="1" smtClean="0"/>
              <a:t>Prob</a:t>
            </a:r>
            <a:r>
              <a:rPr lang="en-US" sz="1200" dirty="0" smtClean="0"/>
              <a:t>, </a:t>
            </a:r>
            <a:r>
              <a:rPr lang="en-US" sz="1200" dirty="0" err="1" smtClean="0"/>
              <a:t>Agg</a:t>
            </a:r>
            <a:r>
              <a:rPr lang="en-US" sz="1200" dirty="0" smtClean="0"/>
              <a:t>. Data</a:t>
            </a:r>
            <a:endParaRPr lang="en-US" sz="1200" dirty="0"/>
          </a:p>
        </p:txBody>
      </p:sp>
      <p:sp>
        <p:nvSpPr>
          <p:cNvPr id="133" name="TextBox 132"/>
          <p:cNvSpPr txBox="1"/>
          <p:nvPr/>
        </p:nvSpPr>
        <p:spPr>
          <a:xfrm>
            <a:off x="3962400" y="5209401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Training Data</a:t>
            </a:r>
            <a:endParaRPr lang="en-US" sz="1200" dirty="0"/>
          </a:p>
        </p:txBody>
      </p:sp>
      <p:sp>
        <p:nvSpPr>
          <p:cNvPr id="134" name="TextBox 133"/>
          <p:cNvSpPr txBox="1"/>
          <p:nvPr/>
        </p:nvSpPr>
        <p:spPr>
          <a:xfrm>
            <a:off x="7239000" y="2971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USB</a:t>
            </a:r>
            <a:endParaRPr lang="en-US" i="1" dirty="0"/>
          </a:p>
        </p:txBody>
      </p:sp>
      <p:sp>
        <p:nvSpPr>
          <p:cNvPr id="135" name="TextBox 134"/>
          <p:cNvSpPr txBox="1"/>
          <p:nvPr/>
        </p:nvSpPr>
        <p:spPr>
          <a:xfrm>
            <a:off x="3032452" y="26670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802.15.4</a:t>
            </a:r>
            <a:endParaRPr lang="en-US" i="1" dirty="0"/>
          </a:p>
        </p:txBody>
      </p:sp>
      <p:sp>
        <p:nvSpPr>
          <p:cNvPr id="61" name="Rounded Rectangle 60"/>
          <p:cNvSpPr/>
          <p:nvPr/>
        </p:nvSpPr>
        <p:spPr>
          <a:xfrm>
            <a:off x="4800600" y="4724400"/>
            <a:ext cx="1600200" cy="6858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4800600" y="5486400"/>
            <a:ext cx="1600200" cy="6858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3124200" y="5486400"/>
            <a:ext cx="1600200" cy="6858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6477000" y="5486400"/>
            <a:ext cx="1600200" cy="6858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6477000" y="3810000"/>
            <a:ext cx="1600200" cy="6858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3124200" y="3810000"/>
            <a:ext cx="1600200" cy="6858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4" grpId="0" animBg="1"/>
      <p:bldP spid="24" grpId="1" animBg="1"/>
      <p:bldP spid="61" grpId="0" animBg="1"/>
      <p:bldP spid="61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  <p:bldP spid="66" grpId="1" animBg="1"/>
      <p:bldP spid="67" grpId="0" animBg="1"/>
      <p:bldP spid="6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 Activity Recognition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Ensemble Learning: AdaBoost.M2 (Freund, JCSS ‘97)</a:t>
            </a:r>
          </a:p>
          <a:p>
            <a:pPr lvl="1"/>
            <a:r>
              <a:rPr lang="en-US" sz="2000" dirty="0" smtClean="0"/>
              <a:t>Lightweight and accurate</a:t>
            </a:r>
          </a:p>
          <a:p>
            <a:pPr lvl="1"/>
            <a:r>
              <a:rPr lang="en-US" sz="2000" dirty="0" smtClean="0"/>
              <a:t>Maximizes training accuracy for all activities</a:t>
            </a:r>
          </a:p>
          <a:p>
            <a:pPr lvl="1"/>
            <a:r>
              <a:rPr lang="en-US" sz="2000" dirty="0" smtClean="0"/>
              <a:t>Many classifiers (GMM, HMM) are more demanding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Iteratively train an ensemble of weak classifiers</a:t>
            </a:r>
          </a:p>
          <a:p>
            <a:pPr lvl="1"/>
            <a:r>
              <a:rPr lang="en-US" sz="2000" dirty="0" smtClean="0"/>
              <a:t>Training observations are weighted by misclassifications</a:t>
            </a:r>
          </a:p>
          <a:p>
            <a:pPr lvl="1"/>
            <a:r>
              <a:rPr lang="en-US" sz="2000" dirty="0" smtClean="0"/>
              <a:t>At each iteration: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Train Naïve Bayes classifiers for each sensor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Choose the classifier with the least weighted error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Update weighted observations</a:t>
            </a:r>
          </a:p>
          <a:p>
            <a:pPr lvl="2"/>
            <a:endParaRPr lang="en-US" sz="1600" dirty="0" smtClean="0"/>
          </a:p>
          <a:p>
            <a:r>
              <a:rPr lang="en-US" sz="2000" dirty="0" smtClean="0"/>
              <a:t>The ensemble makes decisions based on the weighted decisions of each weak classifier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Retraining Detection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Body Sensor Network Dynamics </a:t>
            </a:r>
            <a:r>
              <a:rPr lang="en-US" sz="2000" dirty="0" smtClean="0"/>
              <a:t>affects accuracy during runtime:</a:t>
            </a:r>
          </a:p>
          <a:p>
            <a:pPr lvl="1"/>
            <a:r>
              <a:rPr lang="en-US" sz="1800" dirty="0" smtClean="0"/>
              <a:t>Changing physical location</a:t>
            </a:r>
          </a:p>
          <a:p>
            <a:pPr lvl="1"/>
            <a:r>
              <a:rPr lang="en-US" sz="1800" dirty="0" smtClean="0"/>
              <a:t>User biomechanics</a:t>
            </a:r>
          </a:p>
          <a:p>
            <a:pPr lvl="1"/>
            <a:r>
              <a:rPr lang="en-US" sz="1800" dirty="0" smtClean="0"/>
              <a:t>Variable sensor orientation</a:t>
            </a:r>
          </a:p>
          <a:p>
            <a:pPr lvl="1"/>
            <a:r>
              <a:rPr lang="en-US" sz="1800" dirty="0" smtClean="0"/>
              <a:t>Background noise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How to detect that retraining is needed without asking for ground truth?</a:t>
            </a:r>
          </a:p>
          <a:p>
            <a:pPr lvl="1"/>
            <a:r>
              <a:rPr lang="en-US" sz="1800" dirty="0" smtClean="0"/>
              <a:t>Constantly nagging the user for ground truth is annoying</a:t>
            </a:r>
          </a:p>
          <a:p>
            <a:pPr lvl="1"/>
            <a:r>
              <a:rPr lang="en-US" sz="1800" dirty="0" smtClean="0"/>
              <a:t>Perform with limited initial training data</a:t>
            </a:r>
          </a:p>
          <a:p>
            <a:pPr lvl="1"/>
            <a:r>
              <a:rPr lang="en-US" sz="1800" dirty="0" smtClean="0"/>
              <a:t>Maintain high accuracy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Retraining Detection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Measure the discriminative power of each sensor: K-L divergence</a:t>
            </a:r>
            <a:endParaRPr lang="en-US" sz="2000" i="1" dirty="0" smtClean="0"/>
          </a:p>
          <a:p>
            <a:pPr lvl="1"/>
            <a:r>
              <a:rPr lang="en-US" sz="2000" dirty="0" smtClean="0"/>
              <a:t>Quantify the difference between sensor reading distributions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Retraining detection with K-L divergence:</a:t>
            </a:r>
          </a:p>
          <a:p>
            <a:pPr lvl="1"/>
            <a:r>
              <a:rPr lang="en-US" sz="2000" dirty="0" smtClean="0"/>
              <a:t>Compare training data to runtime data for each sensor</a:t>
            </a:r>
          </a:p>
        </p:txBody>
      </p:sp>
      <p:pic>
        <p:nvPicPr>
          <p:cNvPr id="5" name="Picture 4" descr="figure8SensorDiverge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133600"/>
            <a:ext cx="6477000" cy="2700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4800600"/>
            <a:ext cx="102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Sensors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819400"/>
            <a:ext cx="1198841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b="1" dirty="0" smtClean="0"/>
              <a:t>Activities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Retraining Detection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Training</a:t>
            </a:r>
          </a:p>
          <a:p>
            <a:pPr lvl="1"/>
            <a:r>
              <a:rPr lang="en-US" sz="1800" dirty="0" smtClean="0">
                <a:solidFill>
                  <a:srgbClr val="000090"/>
                </a:solidFill>
              </a:rPr>
              <a:t>Compute “one vs. rest” K-L divergence for each sensor and activity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43434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1,LIGHT</a:t>
            </a:r>
            <a:endParaRPr lang="en-US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685800" y="48006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1,ACC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685800" y="52578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2,MIC</a:t>
            </a: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685800" y="57150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…</a:t>
            </a:r>
            <a:endParaRPr lang="en-US" sz="1200" b="1" dirty="0"/>
          </a:p>
        </p:txBody>
      </p:sp>
      <p:grpSp>
        <p:nvGrpSpPr>
          <p:cNvPr id="143" name="Group 142"/>
          <p:cNvGrpSpPr/>
          <p:nvPr/>
        </p:nvGrpSpPr>
        <p:grpSpPr>
          <a:xfrm>
            <a:off x="1576641" y="2754868"/>
            <a:ext cx="6729159" cy="750332"/>
            <a:chOff x="1576641" y="2754868"/>
            <a:chExt cx="6729159" cy="750332"/>
          </a:xfrm>
        </p:grpSpPr>
        <p:grpSp>
          <p:nvGrpSpPr>
            <p:cNvPr id="32" name="Group 31"/>
            <p:cNvGrpSpPr/>
            <p:nvPr/>
          </p:nvGrpSpPr>
          <p:grpSpPr>
            <a:xfrm>
              <a:off x="4800600" y="3124200"/>
              <a:ext cx="3505200" cy="381000"/>
              <a:chOff x="3505201" y="2971800"/>
              <a:chExt cx="3200401" cy="38179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505201" y="2971800"/>
                <a:ext cx="3200401" cy="381000"/>
                <a:chOff x="4419600" y="1295400"/>
                <a:chExt cx="2753833" cy="304800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4419600" y="1295400"/>
                  <a:ext cx="914400" cy="3048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5334000" y="1295400"/>
                  <a:ext cx="659219" cy="3048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5993219" y="1295400"/>
                  <a:ext cx="1180214" cy="3048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4" name="Straight Connector 13"/>
              <p:cNvCxnSpPr/>
              <p:nvPr/>
            </p:nvCxnSpPr>
            <p:spPr>
              <a:xfrm rot="5400000">
                <a:off x="3467100" y="3162300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3619500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3772694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3925094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4077494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4229894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4534694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4687094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4839494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4991894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5296694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5449094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5601494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5753894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5906294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6058694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6211094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6363494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4876800" y="2754868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Walking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43600" y="2754868"/>
              <a:ext cx="865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Driving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86600" y="2754868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Working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76641" y="3124200"/>
              <a:ext cx="3223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Training Data Ground Truth:</a:t>
              </a:r>
              <a:endParaRPr lang="en-US" b="1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09600" y="3810000"/>
            <a:ext cx="102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Sensors</a:t>
            </a:r>
            <a:endParaRPr lang="en-US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2532803" y="5181600"/>
            <a:ext cx="2301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err="1" smtClean="0">
                <a:latin typeface="Cambria"/>
                <a:ea typeface="Cambria Math" pitchFamily="18" charset="0"/>
                <a:cs typeface="Cambria"/>
              </a:rPr>
              <a:t>D</a:t>
            </a:r>
            <a:r>
              <a:rPr lang="en-US" sz="2000" i="1" baseline="-25000" dirty="0" err="1" smtClean="0">
                <a:latin typeface="Cambria"/>
                <a:ea typeface="Cambria Math" pitchFamily="18" charset="0"/>
                <a:cs typeface="Cambria"/>
              </a:rPr>
              <a:t>KL</a:t>
            </a:r>
            <a:r>
              <a:rPr lang="en-US" sz="2000" i="1" dirty="0" err="1" smtClean="0">
                <a:latin typeface="Cambria"/>
                <a:ea typeface="Cambria Math" pitchFamily="18" charset="0"/>
                <a:cs typeface="Cambria"/>
              </a:rPr>
              <a:t>(T</a:t>
            </a:r>
            <a:r>
              <a:rPr lang="en-US" sz="2000" i="1" baseline="-25000" dirty="0" err="1" smtClean="0">
                <a:latin typeface="Cambria"/>
                <a:ea typeface="Cambria Math" pitchFamily="18" charset="0"/>
                <a:cs typeface="Cambria"/>
              </a:rPr>
              <a:t>walking</a:t>
            </a:r>
            <a:r>
              <a:rPr lang="en-US" sz="2000" i="1" dirty="0" err="1" smtClean="0">
                <a:latin typeface="Cambria"/>
                <a:ea typeface="Cambria Math" pitchFamily="18" charset="0"/>
                <a:cs typeface="Cambria"/>
              </a:rPr>
              <a:t>,T</a:t>
            </a:r>
            <a:r>
              <a:rPr lang="en-US" sz="2000" i="1" baseline="-25000" dirty="0" err="1" smtClean="0">
                <a:latin typeface="Cambria"/>
                <a:ea typeface="Cambria Math" pitchFamily="18" charset="0"/>
                <a:cs typeface="Cambria"/>
              </a:rPr>
              <a:t>other</a:t>
            </a:r>
            <a:r>
              <a:rPr lang="en-US" sz="2000" i="1" dirty="0" smtClean="0">
                <a:latin typeface="Cambria"/>
                <a:ea typeface="Cambria Math" pitchFamily="18" charset="0"/>
                <a:cs typeface="Cambria"/>
              </a:rPr>
              <a:t>) =</a:t>
            </a:r>
            <a:endParaRPr lang="en-US" sz="2000" i="1" dirty="0">
              <a:latin typeface="Cambria"/>
              <a:ea typeface="Cambria Math" pitchFamily="18" charset="0"/>
              <a:cs typeface="Cambria"/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4319256" y="5029200"/>
            <a:ext cx="2081544" cy="1132820"/>
            <a:chOff x="4319256" y="5029200"/>
            <a:chExt cx="2081544" cy="1132820"/>
          </a:xfrm>
        </p:grpSpPr>
        <p:grpSp>
          <p:nvGrpSpPr>
            <p:cNvPr id="118" name="Group 117"/>
            <p:cNvGrpSpPr/>
            <p:nvPr/>
          </p:nvGrpSpPr>
          <p:grpSpPr>
            <a:xfrm>
              <a:off x="4876800" y="5029200"/>
              <a:ext cx="914400" cy="533400"/>
              <a:chOff x="4191000" y="5181600"/>
              <a:chExt cx="914400" cy="533400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4953000" y="5486400"/>
                <a:ext cx="152400" cy="228600"/>
              </a:xfrm>
              <a:prstGeom prst="rect">
                <a:avLst/>
              </a:prstGeom>
              <a:solidFill>
                <a:srgbClr val="FF00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4800600" y="5334000"/>
                <a:ext cx="152400" cy="381000"/>
              </a:xfrm>
              <a:prstGeom prst="rect">
                <a:avLst/>
              </a:prstGeom>
              <a:solidFill>
                <a:srgbClr val="FF00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4648200" y="5181600"/>
                <a:ext cx="152400" cy="533400"/>
              </a:xfrm>
              <a:prstGeom prst="rect">
                <a:avLst/>
              </a:prstGeom>
              <a:solidFill>
                <a:srgbClr val="FF00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√</a:t>
                </a:r>
                <a:endParaRPr lang="en-US" dirty="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4495800" y="5334000"/>
                <a:ext cx="152400" cy="381000"/>
              </a:xfrm>
              <a:prstGeom prst="rect">
                <a:avLst/>
              </a:prstGeom>
              <a:solidFill>
                <a:srgbClr val="FF00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4343400" y="5486400"/>
                <a:ext cx="152400" cy="228600"/>
              </a:xfrm>
              <a:prstGeom prst="rect">
                <a:avLst/>
              </a:prstGeom>
              <a:solidFill>
                <a:srgbClr val="FF00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4191000" y="5562600"/>
                <a:ext cx="152400" cy="152400"/>
              </a:xfrm>
              <a:prstGeom prst="rect">
                <a:avLst/>
              </a:prstGeom>
              <a:solidFill>
                <a:srgbClr val="FF00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>
              <a:off x="4319256" y="5638800"/>
              <a:ext cx="20815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Walking </a:t>
              </a:r>
            </a:p>
            <a:p>
              <a:pPr algn="ctr"/>
              <a:r>
                <a:rPr lang="en-US" sz="1400" dirty="0" smtClean="0"/>
                <a:t>Training Data Distribution</a:t>
              </a:r>
              <a:endParaRPr lang="en-US" sz="1400" dirty="0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452856" y="5029200"/>
            <a:ext cx="2081544" cy="1132820"/>
            <a:chOff x="6452856" y="5029200"/>
            <a:chExt cx="2081544" cy="1132820"/>
          </a:xfrm>
        </p:grpSpPr>
        <p:grpSp>
          <p:nvGrpSpPr>
            <p:cNvPr id="119" name="Group 118"/>
            <p:cNvGrpSpPr/>
            <p:nvPr/>
          </p:nvGrpSpPr>
          <p:grpSpPr>
            <a:xfrm>
              <a:off x="6943874" y="5029200"/>
              <a:ext cx="914400" cy="533400"/>
              <a:chOff x="4191000" y="5181600"/>
              <a:chExt cx="914400" cy="533400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4953000" y="5486400"/>
                <a:ext cx="152400" cy="228600"/>
              </a:xfrm>
              <a:prstGeom prst="rect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4800600" y="5562600"/>
                <a:ext cx="152400" cy="152400"/>
              </a:xfrm>
              <a:prstGeom prst="rect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4648200" y="5181600"/>
                <a:ext cx="152400" cy="533400"/>
              </a:xfrm>
              <a:prstGeom prst="rect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√</a:t>
                </a:r>
                <a:endParaRPr lang="en-US" dirty="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495800" y="5334000"/>
                <a:ext cx="152400" cy="381000"/>
              </a:xfrm>
              <a:prstGeom prst="rect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343400" y="5486400"/>
                <a:ext cx="152400" cy="228600"/>
              </a:xfrm>
              <a:prstGeom prst="rect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191000" y="5334000"/>
                <a:ext cx="152400" cy="381000"/>
              </a:xfrm>
              <a:prstGeom prst="rect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6452856" y="5638800"/>
              <a:ext cx="20815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{Driving, Working} </a:t>
              </a:r>
            </a:p>
            <a:p>
              <a:pPr algn="ctr"/>
              <a:r>
                <a:rPr lang="en-US" sz="1400" dirty="0" smtClean="0"/>
                <a:t>Training Data Distribution</a:t>
              </a:r>
              <a:endParaRPr lang="en-US" sz="1400" dirty="0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438400" y="3504408"/>
            <a:ext cx="5867400" cy="1143792"/>
            <a:chOff x="2438400" y="3504408"/>
            <a:chExt cx="5867400" cy="1143792"/>
          </a:xfrm>
        </p:grpSpPr>
        <p:grpSp>
          <p:nvGrpSpPr>
            <p:cNvPr id="39" name="Group 38"/>
            <p:cNvGrpSpPr/>
            <p:nvPr/>
          </p:nvGrpSpPr>
          <p:grpSpPr>
            <a:xfrm>
              <a:off x="4800600" y="4267200"/>
              <a:ext cx="3505200" cy="381000"/>
              <a:chOff x="3505201" y="2971800"/>
              <a:chExt cx="3200401" cy="381794"/>
            </a:xfrm>
          </p:grpSpPr>
          <p:grpSp>
            <p:nvGrpSpPr>
              <p:cNvPr id="40" name="Group 8"/>
              <p:cNvGrpSpPr/>
              <p:nvPr/>
            </p:nvGrpSpPr>
            <p:grpSpPr>
              <a:xfrm>
                <a:off x="3505198" y="2971800"/>
                <a:ext cx="3200400" cy="381000"/>
                <a:chOff x="4419600" y="1295400"/>
                <a:chExt cx="2753833" cy="304800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4419600" y="1295400"/>
                  <a:ext cx="914400" cy="3048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334000" y="1295400"/>
                  <a:ext cx="659219" cy="3048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5993219" y="1295400"/>
                  <a:ext cx="1180214" cy="3048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41" name="Straight Connector 40"/>
              <p:cNvCxnSpPr/>
              <p:nvPr/>
            </p:nvCxnSpPr>
            <p:spPr>
              <a:xfrm rot="5400000">
                <a:off x="3467100" y="3162300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3619500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3772694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>
                <a:off x="3925094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4077494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>
                <a:off x="4229894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4534694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4687094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>
                <a:off x="4839494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4991894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>
                <a:off x="5296694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>
                <a:off x="5449094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5601494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5753894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5906294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>
                <a:off x="6058694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>
                <a:off x="6211094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6363494" y="3161506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Arrow Connector 128"/>
            <p:cNvCxnSpPr>
              <a:stCxn id="10" idx="2"/>
              <a:endCxn id="59" idx="0"/>
            </p:cNvCxnSpPr>
            <p:nvPr/>
          </p:nvCxnSpPr>
          <p:spPr>
            <a:xfrm rot="5400000">
              <a:off x="5001147" y="3885802"/>
              <a:ext cx="762792" cy="4"/>
            </a:xfrm>
            <a:prstGeom prst="straightConnector1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5400000">
              <a:off x="6019406" y="3886594"/>
              <a:ext cx="762792" cy="4"/>
            </a:xfrm>
            <a:prstGeom prst="straightConnector1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rot="5400000">
              <a:off x="7162406" y="3886594"/>
              <a:ext cx="762792" cy="4"/>
            </a:xfrm>
            <a:prstGeom prst="straightConnector1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/>
            <p:cNvSpPr txBox="1"/>
            <p:nvPr/>
          </p:nvSpPr>
          <p:spPr>
            <a:xfrm>
              <a:off x="2438400" y="42672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Walking</a:t>
              </a:r>
              <a:r>
                <a:rPr lang="en-US" dirty="0" smtClean="0"/>
                <a:t> Data Partition:</a:t>
              </a:r>
              <a:endParaRPr lang="en-US" dirty="0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6172200" y="51624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vs.</a:t>
            </a:r>
            <a:endParaRPr lang="en-US" sz="2000" dirty="0"/>
          </a:p>
        </p:txBody>
      </p:sp>
      <p:grpSp>
        <p:nvGrpSpPr>
          <p:cNvPr id="149" name="Group 148"/>
          <p:cNvGrpSpPr/>
          <p:nvPr/>
        </p:nvGrpSpPr>
        <p:grpSpPr>
          <a:xfrm>
            <a:off x="1676400" y="3657600"/>
            <a:ext cx="6781800" cy="2667000"/>
            <a:chOff x="1676400" y="3657600"/>
            <a:chExt cx="6781800" cy="2667000"/>
          </a:xfrm>
        </p:grpSpPr>
        <p:grpSp>
          <p:nvGrpSpPr>
            <p:cNvPr id="144" name="Group 143"/>
            <p:cNvGrpSpPr/>
            <p:nvPr/>
          </p:nvGrpSpPr>
          <p:grpSpPr>
            <a:xfrm>
              <a:off x="1676400" y="4038600"/>
              <a:ext cx="6781800" cy="2286000"/>
              <a:chOff x="1676400" y="4038600"/>
              <a:chExt cx="6781800" cy="22860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2286000" y="4038600"/>
                <a:ext cx="6172200" cy="2286000"/>
              </a:xfrm>
              <a:prstGeom prst="rect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8" name="Straight Arrow Connector 137"/>
              <p:cNvCxnSpPr/>
              <p:nvPr/>
            </p:nvCxnSpPr>
            <p:spPr>
              <a:xfrm>
                <a:off x="1676400" y="5105400"/>
                <a:ext cx="609600" cy="792"/>
              </a:xfrm>
              <a:prstGeom prst="straightConnector1">
                <a:avLst/>
              </a:prstGeom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8" name="TextBox 147"/>
            <p:cNvSpPr txBox="1"/>
            <p:nvPr/>
          </p:nvSpPr>
          <p:spPr>
            <a:xfrm>
              <a:off x="2209800" y="3657600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For each sensor: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8" grpId="0"/>
      <p:bldP spid="108" grpId="0"/>
      <p:bldP spid="1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 Sensing Applications</a:t>
            </a:r>
            <a:endParaRPr lang="en-US" dirty="0"/>
          </a:p>
        </p:txBody>
      </p:sp>
      <p:pic>
        <p:nvPicPr>
          <p:cNvPr id="4" name="Picture 3" descr="ru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50343"/>
            <a:ext cx="3200400" cy="509281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657600" y="1219200"/>
            <a:ext cx="5029200" cy="1905000"/>
          </a:xfrm>
        </p:spPr>
        <p:txBody>
          <a:bodyPr/>
          <a:lstStyle/>
          <a:p>
            <a:r>
              <a:rPr lang="en-US" dirty="0" smtClean="0"/>
              <a:t>Body Sensor Networks</a:t>
            </a:r>
          </a:p>
          <a:p>
            <a:pPr lvl="1"/>
            <a:r>
              <a:rPr lang="en-US" dirty="0" smtClean="0"/>
              <a:t>Athletic Performance</a:t>
            </a:r>
          </a:p>
          <a:p>
            <a:pPr lvl="1"/>
            <a:r>
              <a:rPr lang="en-US" dirty="0" smtClean="0"/>
              <a:t>Health Care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Activity Recognition</a:t>
            </a:r>
          </a:p>
        </p:txBody>
      </p:sp>
      <p:pic>
        <p:nvPicPr>
          <p:cNvPr id="6" name="Picture 5" descr="google-nexus-on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5730" y="4933950"/>
            <a:ext cx="788670" cy="1314450"/>
          </a:xfrm>
          <a:prstGeom prst="rect">
            <a:avLst/>
          </a:prstGeom>
        </p:spPr>
      </p:pic>
      <p:pic>
        <p:nvPicPr>
          <p:cNvPr id="7" name="Picture 6" descr="hr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2819400"/>
            <a:ext cx="1447800" cy="1447800"/>
          </a:xfrm>
          <a:prstGeom prst="rect">
            <a:avLst/>
          </a:prstGeom>
        </p:spPr>
      </p:pic>
      <p:pic>
        <p:nvPicPr>
          <p:cNvPr id="8" name="Picture 7" descr="Fingertip-Pulse-Oximete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3886200"/>
            <a:ext cx="914400" cy="1029116"/>
          </a:xfrm>
          <a:prstGeom prst="rect">
            <a:avLst/>
          </a:prstGeom>
        </p:spPr>
      </p:pic>
      <p:pic>
        <p:nvPicPr>
          <p:cNvPr id="9" name="Picture 8" descr="telosb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00200" y="2133600"/>
            <a:ext cx="567058" cy="401193"/>
          </a:xfrm>
          <a:prstGeom prst="rect">
            <a:avLst/>
          </a:prstGeom>
        </p:spPr>
      </p:pic>
      <p:pic>
        <p:nvPicPr>
          <p:cNvPr id="11" name="Picture 10" descr="iri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28800" y="3124200"/>
            <a:ext cx="534994" cy="485775"/>
          </a:xfrm>
          <a:prstGeom prst="rect">
            <a:avLst/>
          </a:prstGeom>
        </p:spPr>
      </p:pic>
      <p:pic>
        <p:nvPicPr>
          <p:cNvPr id="13" name="Picture 12" descr="iri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" y="2743200"/>
            <a:ext cx="534994" cy="485775"/>
          </a:xfrm>
          <a:prstGeom prst="rect">
            <a:avLst/>
          </a:prstGeom>
        </p:spPr>
      </p:pic>
      <p:pic>
        <p:nvPicPr>
          <p:cNvPr id="14" name="Picture 13" descr="iri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3000" y="5562600"/>
            <a:ext cx="534994" cy="4857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34000" y="4114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Pulse </a:t>
            </a:r>
            <a:r>
              <a:rPr lang="en-US" sz="2000" dirty="0" err="1" smtClean="0"/>
              <a:t>Oximeter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0" y="3352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Heart Rate Monitor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0" y="5410201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Mobile Phone Aggregator</a:t>
            </a:r>
            <a:endParaRPr lang="en-US" sz="20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1295400" y="3505200"/>
            <a:ext cx="2590800" cy="1981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1981200" y="3733800"/>
            <a:ext cx="18288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1447800" y="2819400"/>
            <a:ext cx="23622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6945-6537-4DFA-9948-9AADEE6BB2F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Retraining Detection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21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Runtime</a:t>
            </a:r>
            <a:endParaRPr lang="en-US" sz="1800" dirty="0" smtClean="0"/>
          </a:p>
          <a:p>
            <a:pPr lvl="1"/>
            <a:r>
              <a:rPr lang="en-US" sz="2100" dirty="0" smtClean="0"/>
              <a:t>At each interval, sensors compare runtime data to training data for current classified activity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609600" y="3276600"/>
            <a:ext cx="7306067" cy="2286000"/>
            <a:chOff x="609600" y="3276600"/>
            <a:chExt cx="7306067" cy="2286000"/>
          </a:xfrm>
        </p:grpSpPr>
        <p:sp>
          <p:nvSpPr>
            <p:cNvPr id="5" name="Rectangle 4"/>
            <p:cNvSpPr/>
            <p:nvPr/>
          </p:nvSpPr>
          <p:spPr>
            <a:xfrm>
              <a:off x="685800" y="3810000"/>
              <a:ext cx="838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1,LIGHT</a:t>
              </a:r>
              <a:endParaRPr lang="en-US" sz="1200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4267200"/>
              <a:ext cx="838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1,ACC</a:t>
              </a:r>
              <a:endParaRPr lang="en-US" sz="1200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85800" y="4724400"/>
              <a:ext cx="838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2,MIC</a:t>
              </a:r>
              <a:endParaRPr lang="en-US" sz="1200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85800" y="5181600"/>
              <a:ext cx="838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…</a:t>
              </a:r>
              <a:endParaRPr lang="en-US" sz="12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9600" y="3276600"/>
              <a:ext cx="1023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Sensors</a:t>
              </a:r>
              <a:endParaRPr lang="en-US" b="1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819400" y="3276600"/>
              <a:ext cx="5096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Current </a:t>
              </a:r>
              <a:r>
                <a:rPr lang="en-US" b="1" dirty="0" err="1" smtClean="0"/>
                <a:t>AdaBoost</a:t>
              </a:r>
              <a:r>
                <a:rPr lang="en-US" b="1" dirty="0" smtClean="0"/>
                <a:t> Classified Activity: </a:t>
              </a:r>
              <a:r>
                <a:rPr lang="en-US" b="1" dirty="0" smtClean="0">
                  <a:solidFill>
                    <a:srgbClr val="FF0000"/>
                  </a:solidFill>
                </a:rPr>
                <a:t>Walking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676400" y="3581400"/>
            <a:ext cx="6827421" cy="1905000"/>
            <a:chOff x="1676400" y="3581400"/>
            <a:chExt cx="6827421" cy="1905000"/>
          </a:xfrm>
        </p:grpSpPr>
        <p:sp>
          <p:nvSpPr>
            <p:cNvPr id="108" name="TextBox 107"/>
            <p:cNvSpPr txBox="1"/>
            <p:nvPr/>
          </p:nvSpPr>
          <p:spPr>
            <a:xfrm>
              <a:off x="2412809" y="4343400"/>
              <a:ext cx="24940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 err="1" smtClean="0">
                  <a:latin typeface="Cambria"/>
                  <a:ea typeface="Cambria Math" pitchFamily="18" charset="0"/>
                  <a:cs typeface="Cambria"/>
                </a:rPr>
                <a:t>D</a:t>
              </a:r>
              <a:r>
                <a:rPr lang="en-US" sz="2000" i="1" baseline="-25000" dirty="0" err="1" smtClean="0">
                  <a:latin typeface="Cambria"/>
                  <a:ea typeface="Cambria Math" pitchFamily="18" charset="0"/>
                  <a:cs typeface="Cambria"/>
                </a:rPr>
                <a:t>KL</a:t>
              </a:r>
              <a:r>
                <a:rPr lang="en-US" sz="2000" i="1" dirty="0" err="1" smtClean="0">
                  <a:latin typeface="Cambria"/>
                  <a:ea typeface="Cambria Math" pitchFamily="18" charset="0"/>
                  <a:cs typeface="Cambria"/>
                </a:rPr>
                <a:t>(R</a:t>
              </a:r>
              <a:r>
                <a:rPr lang="en-US" sz="2000" i="1" baseline="-25000" dirty="0" err="1" smtClean="0">
                  <a:latin typeface="Cambria"/>
                  <a:ea typeface="Cambria Math" pitchFamily="18" charset="0"/>
                  <a:cs typeface="Cambria"/>
                </a:rPr>
                <a:t>walking</a:t>
              </a:r>
              <a:r>
                <a:rPr lang="en-US" sz="2000" i="1" dirty="0" err="1" smtClean="0">
                  <a:latin typeface="Cambria"/>
                  <a:ea typeface="Cambria Math" pitchFamily="18" charset="0"/>
                  <a:cs typeface="Cambria"/>
                </a:rPr>
                <a:t>,T</a:t>
              </a:r>
              <a:r>
                <a:rPr lang="en-US" sz="2000" i="1" baseline="-25000" dirty="0" err="1" smtClean="0">
                  <a:latin typeface="Cambria"/>
                  <a:ea typeface="Cambria Math" pitchFamily="18" charset="0"/>
                  <a:cs typeface="Cambria"/>
                </a:rPr>
                <a:t>walking</a:t>
              </a:r>
              <a:r>
                <a:rPr lang="en-US" sz="2000" i="1" dirty="0" smtClean="0">
                  <a:latin typeface="Cambria"/>
                  <a:ea typeface="Cambria Math" pitchFamily="18" charset="0"/>
                  <a:cs typeface="Cambria"/>
                </a:rPr>
                <a:t>) =</a:t>
              </a:r>
              <a:endParaRPr lang="en-US" sz="2000" i="1" dirty="0">
                <a:latin typeface="Cambria"/>
                <a:ea typeface="Cambria Math" pitchFamily="18" charset="0"/>
                <a:cs typeface="Cambria"/>
              </a:endParaRPr>
            </a:p>
          </p:txBody>
        </p:sp>
        <p:grpSp>
          <p:nvGrpSpPr>
            <p:cNvPr id="39" name="Group 145"/>
            <p:cNvGrpSpPr/>
            <p:nvPr/>
          </p:nvGrpSpPr>
          <p:grpSpPr>
            <a:xfrm>
              <a:off x="4297779" y="4191000"/>
              <a:ext cx="2124500" cy="1132820"/>
              <a:chOff x="4297779" y="5029200"/>
              <a:chExt cx="2124500" cy="1132820"/>
            </a:xfrm>
          </p:grpSpPr>
          <p:grpSp>
            <p:nvGrpSpPr>
              <p:cNvPr id="40" name="Group 117"/>
              <p:cNvGrpSpPr/>
              <p:nvPr/>
            </p:nvGrpSpPr>
            <p:grpSpPr>
              <a:xfrm>
                <a:off x="4876800" y="5029200"/>
                <a:ext cx="914400" cy="533400"/>
                <a:chOff x="4191000" y="5181600"/>
                <a:chExt cx="914400" cy="533400"/>
              </a:xfrm>
            </p:grpSpPr>
            <p:sp>
              <p:nvSpPr>
                <p:cNvPr id="112" name="Rectangle 111"/>
                <p:cNvSpPr/>
                <p:nvPr/>
              </p:nvSpPr>
              <p:spPr>
                <a:xfrm>
                  <a:off x="4953000" y="5486400"/>
                  <a:ext cx="152400" cy="228600"/>
                </a:xfrm>
                <a:prstGeom prst="rect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4800600" y="5181600"/>
                  <a:ext cx="152400" cy="533400"/>
                </a:xfrm>
                <a:prstGeom prst="rect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4648200" y="5410200"/>
                  <a:ext cx="152400" cy="304800"/>
                </a:xfrm>
                <a:prstGeom prst="rect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√</a:t>
                  </a:r>
                  <a:endParaRPr lang="en-US" dirty="0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4495800" y="5334000"/>
                  <a:ext cx="152400" cy="381000"/>
                </a:xfrm>
                <a:prstGeom prst="rect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4343400" y="5486400"/>
                  <a:ext cx="152400" cy="228600"/>
                </a:xfrm>
                <a:prstGeom prst="rect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4191000" y="5562600"/>
                  <a:ext cx="152400" cy="152400"/>
                </a:xfrm>
                <a:prstGeom prst="rect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6" name="TextBox 125"/>
              <p:cNvSpPr txBox="1"/>
              <p:nvPr/>
            </p:nvSpPr>
            <p:spPr>
              <a:xfrm>
                <a:off x="4297779" y="5638800"/>
                <a:ext cx="21245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Walking </a:t>
                </a:r>
              </a:p>
              <a:p>
                <a:pPr algn="ctr"/>
                <a:r>
                  <a:rPr lang="en-US" sz="1400" dirty="0" smtClean="0"/>
                  <a:t>Runtime Data Distribution</a:t>
                </a:r>
                <a:endParaRPr lang="en-US" sz="1400" dirty="0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2286000" y="3962400"/>
              <a:ext cx="6172200" cy="1524000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Straight Arrow Connector 137"/>
            <p:cNvCxnSpPr/>
            <p:nvPr/>
          </p:nvCxnSpPr>
          <p:spPr>
            <a:xfrm>
              <a:off x="1676400" y="4572000"/>
              <a:ext cx="609600" cy="792"/>
            </a:xfrm>
            <a:prstGeom prst="straightConnector1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/>
            <p:cNvSpPr txBox="1"/>
            <p:nvPr/>
          </p:nvSpPr>
          <p:spPr>
            <a:xfrm>
              <a:off x="6172200" y="432429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/>
                <a:t>vs.</a:t>
              </a:r>
              <a:endParaRPr lang="en-US" sz="2000" dirty="0"/>
            </a:p>
          </p:txBody>
        </p:sp>
        <p:grpSp>
          <p:nvGrpSpPr>
            <p:cNvPr id="89" name="Group 145"/>
            <p:cNvGrpSpPr/>
            <p:nvPr/>
          </p:nvGrpSpPr>
          <p:grpSpPr>
            <a:xfrm>
              <a:off x="6422277" y="4191000"/>
              <a:ext cx="2081544" cy="1132820"/>
              <a:chOff x="4319256" y="5029200"/>
              <a:chExt cx="2081544" cy="1132820"/>
            </a:xfrm>
          </p:grpSpPr>
          <p:grpSp>
            <p:nvGrpSpPr>
              <p:cNvPr id="90" name="Group 117"/>
              <p:cNvGrpSpPr/>
              <p:nvPr/>
            </p:nvGrpSpPr>
            <p:grpSpPr>
              <a:xfrm>
                <a:off x="4876800" y="5029200"/>
                <a:ext cx="914400" cy="533400"/>
                <a:chOff x="4191000" y="5181600"/>
                <a:chExt cx="914400" cy="533400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4953000" y="5486400"/>
                  <a:ext cx="152400" cy="228600"/>
                </a:xfrm>
                <a:prstGeom prst="rect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4800600" y="5334000"/>
                  <a:ext cx="152400" cy="381000"/>
                </a:xfrm>
                <a:prstGeom prst="rect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4648200" y="5181600"/>
                  <a:ext cx="152400" cy="533400"/>
                </a:xfrm>
                <a:prstGeom prst="rect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√</a:t>
                  </a:r>
                  <a:endParaRPr lang="en-US" dirty="0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4495800" y="5334000"/>
                  <a:ext cx="152400" cy="381000"/>
                </a:xfrm>
                <a:prstGeom prst="rect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4343400" y="5486400"/>
                  <a:ext cx="152400" cy="228600"/>
                </a:xfrm>
                <a:prstGeom prst="rect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4191000" y="5562600"/>
                  <a:ext cx="152400" cy="152400"/>
                </a:xfrm>
                <a:prstGeom prst="rect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1" name="TextBox 90"/>
              <p:cNvSpPr txBox="1"/>
              <p:nvPr/>
            </p:nvSpPr>
            <p:spPr>
              <a:xfrm>
                <a:off x="4319256" y="5638800"/>
                <a:ext cx="20815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Walking </a:t>
                </a:r>
              </a:p>
              <a:p>
                <a:pPr algn="ctr"/>
                <a:r>
                  <a:rPr lang="en-US" sz="1400" dirty="0" smtClean="0"/>
                  <a:t>Training Data Distribution</a:t>
                </a:r>
                <a:endParaRPr lang="en-US" sz="1400" dirty="0"/>
              </a:p>
            </p:txBody>
          </p:sp>
        </p:grpSp>
        <p:sp>
          <p:nvSpPr>
            <p:cNvPr id="105" name="TextBox 104"/>
            <p:cNvSpPr txBox="1"/>
            <p:nvPr/>
          </p:nvSpPr>
          <p:spPr>
            <a:xfrm>
              <a:off x="2209800" y="3581400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For each sensor: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Retraining Detection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67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Runtime</a:t>
            </a:r>
            <a:endParaRPr lang="en-US" sz="1800" dirty="0" smtClean="0"/>
          </a:p>
          <a:p>
            <a:pPr lvl="1"/>
            <a:r>
              <a:rPr lang="en-US" sz="2100" dirty="0" smtClean="0"/>
              <a:t>At each interval, sensors compare runtime data to training data for current classified activity</a:t>
            </a:r>
          </a:p>
          <a:p>
            <a:pPr lvl="1"/>
            <a:r>
              <a:rPr lang="en-US" sz="2100" dirty="0" smtClean="0"/>
              <a:t>Each individual sensor determines retraining is needed when:</a:t>
            </a:r>
          </a:p>
          <a:p>
            <a:pPr lvl="1"/>
            <a:endParaRPr lang="en-US" sz="2100" dirty="0" smtClean="0"/>
          </a:p>
        </p:txBody>
      </p:sp>
      <p:sp>
        <p:nvSpPr>
          <p:cNvPr id="108" name="TextBox 107"/>
          <p:cNvSpPr txBox="1"/>
          <p:nvPr/>
        </p:nvSpPr>
        <p:spPr>
          <a:xfrm>
            <a:off x="1360674" y="3124200"/>
            <a:ext cx="599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err="1" smtClean="0">
                <a:latin typeface="Cambria"/>
                <a:ea typeface="Cambria Math" pitchFamily="18" charset="0"/>
                <a:cs typeface="Cambria"/>
              </a:rPr>
              <a:t>D</a:t>
            </a:r>
            <a:r>
              <a:rPr lang="en-US" sz="2400" i="1" baseline="-25000" dirty="0" err="1" smtClean="0">
                <a:latin typeface="Cambria"/>
                <a:ea typeface="Cambria Math" pitchFamily="18" charset="0"/>
                <a:cs typeface="Cambria"/>
              </a:rPr>
              <a:t>KL</a:t>
            </a:r>
            <a:r>
              <a:rPr lang="en-US" sz="2400" i="1" dirty="0" err="1" smtClean="0">
                <a:latin typeface="Cambria"/>
                <a:ea typeface="Cambria Math" pitchFamily="18" charset="0"/>
                <a:cs typeface="Cambria"/>
              </a:rPr>
              <a:t>(R</a:t>
            </a:r>
            <a:r>
              <a:rPr lang="en-US" sz="2400" i="1" baseline="-25000" dirty="0" err="1" smtClean="0">
                <a:latin typeface="Cambria"/>
                <a:ea typeface="Cambria Math" pitchFamily="18" charset="0"/>
                <a:cs typeface="Cambria"/>
              </a:rPr>
              <a:t>walking</a:t>
            </a:r>
            <a:r>
              <a:rPr lang="en-US" sz="2400" i="1" dirty="0" err="1" smtClean="0">
                <a:latin typeface="Cambria"/>
                <a:ea typeface="Cambria Math" pitchFamily="18" charset="0"/>
                <a:cs typeface="Cambria"/>
              </a:rPr>
              <a:t>,T</a:t>
            </a:r>
            <a:r>
              <a:rPr lang="en-US" sz="2400" i="1" baseline="-25000" dirty="0" err="1" smtClean="0">
                <a:latin typeface="Cambria"/>
                <a:ea typeface="Cambria Math" pitchFamily="18" charset="0"/>
                <a:cs typeface="Cambria"/>
              </a:rPr>
              <a:t>walking</a:t>
            </a:r>
            <a:r>
              <a:rPr lang="en-US" sz="2400" i="1" dirty="0" smtClean="0">
                <a:latin typeface="Cambria"/>
                <a:ea typeface="Cambria Math" pitchFamily="18" charset="0"/>
                <a:cs typeface="Cambria"/>
              </a:rPr>
              <a:t>)       &gt;      </a:t>
            </a:r>
            <a:r>
              <a:rPr lang="en-US" sz="2400" i="1" dirty="0" err="1" smtClean="0">
                <a:latin typeface="Cambria"/>
                <a:ea typeface="Cambria Math" pitchFamily="18" charset="0"/>
                <a:cs typeface="Cambria"/>
              </a:rPr>
              <a:t>D</a:t>
            </a:r>
            <a:r>
              <a:rPr lang="en-US" sz="2400" i="1" baseline="-25000" dirty="0" err="1" smtClean="0">
                <a:latin typeface="Cambria"/>
                <a:ea typeface="Cambria Math" pitchFamily="18" charset="0"/>
                <a:cs typeface="Cambria"/>
              </a:rPr>
              <a:t>KL</a:t>
            </a:r>
            <a:r>
              <a:rPr lang="en-US" sz="2400" i="1" dirty="0" err="1" smtClean="0">
                <a:latin typeface="Cambria"/>
                <a:ea typeface="Cambria Math" pitchFamily="18" charset="0"/>
                <a:cs typeface="Cambria"/>
              </a:rPr>
              <a:t>(T</a:t>
            </a:r>
            <a:r>
              <a:rPr lang="en-US" sz="2400" i="1" baseline="-25000" dirty="0" err="1" smtClean="0">
                <a:latin typeface="Cambria"/>
                <a:ea typeface="Cambria Math" pitchFamily="18" charset="0"/>
                <a:cs typeface="Cambria"/>
              </a:rPr>
              <a:t>walking</a:t>
            </a:r>
            <a:r>
              <a:rPr lang="en-US" sz="2400" i="1" dirty="0" err="1" smtClean="0">
                <a:latin typeface="Cambria"/>
                <a:ea typeface="Cambria Math" pitchFamily="18" charset="0"/>
                <a:cs typeface="Cambria"/>
              </a:rPr>
              <a:t>,T</a:t>
            </a:r>
            <a:r>
              <a:rPr lang="en-US" sz="2400" i="1" baseline="-25000" dirty="0" err="1" smtClean="0">
                <a:latin typeface="Cambria"/>
                <a:ea typeface="Cambria Math" pitchFamily="18" charset="0"/>
                <a:cs typeface="Cambria"/>
              </a:rPr>
              <a:t>other</a:t>
            </a:r>
            <a:r>
              <a:rPr lang="en-US" sz="2400" i="1" dirty="0" smtClean="0">
                <a:latin typeface="Cambria"/>
                <a:ea typeface="Cambria Math" pitchFamily="18" charset="0"/>
                <a:cs typeface="Cambria"/>
              </a:rPr>
              <a:t>) </a:t>
            </a:r>
            <a:endParaRPr lang="en-US" sz="2400" i="1" dirty="0">
              <a:latin typeface="Cambria"/>
              <a:ea typeface="Cambria Math" pitchFamily="18" charset="0"/>
              <a:cs typeface="Cambria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28256" y="4038600"/>
            <a:ext cx="8811288" cy="1905000"/>
            <a:chOff x="128256" y="4038600"/>
            <a:chExt cx="8811288" cy="1905000"/>
          </a:xfrm>
        </p:grpSpPr>
        <p:grpSp>
          <p:nvGrpSpPr>
            <p:cNvPr id="10" name="Group 145"/>
            <p:cNvGrpSpPr/>
            <p:nvPr/>
          </p:nvGrpSpPr>
          <p:grpSpPr>
            <a:xfrm>
              <a:off x="128256" y="4572000"/>
              <a:ext cx="2124500" cy="1132820"/>
              <a:chOff x="4297779" y="5029200"/>
              <a:chExt cx="2124500" cy="1132820"/>
            </a:xfrm>
          </p:grpSpPr>
          <p:grpSp>
            <p:nvGrpSpPr>
              <p:cNvPr id="11" name="Group 117"/>
              <p:cNvGrpSpPr/>
              <p:nvPr/>
            </p:nvGrpSpPr>
            <p:grpSpPr>
              <a:xfrm>
                <a:off x="4876800" y="5029200"/>
                <a:ext cx="914400" cy="533400"/>
                <a:chOff x="4191000" y="5181600"/>
                <a:chExt cx="914400" cy="533400"/>
              </a:xfrm>
            </p:grpSpPr>
            <p:sp>
              <p:nvSpPr>
                <p:cNvPr id="112" name="Rectangle 111"/>
                <p:cNvSpPr/>
                <p:nvPr/>
              </p:nvSpPr>
              <p:spPr>
                <a:xfrm>
                  <a:off x="4953000" y="5486400"/>
                  <a:ext cx="152400" cy="228600"/>
                </a:xfrm>
                <a:prstGeom prst="rect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4800600" y="5181600"/>
                  <a:ext cx="152400" cy="533400"/>
                </a:xfrm>
                <a:prstGeom prst="rect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4648200" y="5410200"/>
                  <a:ext cx="152400" cy="304800"/>
                </a:xfrm>
                <a:prstGeom prst="rect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√</a:t>
                  </a:r>
                  <a:endParaRPr lang="en-US" dirty="0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4495800" y="5334000"/>
                  <a:ext cx="152400" cy="381000"/>
                </a:xfrm>
                <a:prstGeom prst="rect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4343400" y="5486400"/>
                  <a:ext cx="152400" cy="228600"/>
                </a:xfrm>
                <a:prstGeom prst="rect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4191000" y="5562600"/>
                  <a:ext cx="152400" cy="152400"/>
                </a:xfrm>
                <a:prstGeom prst="rect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6" name="TextBox 125"/>
              <p:cNvSpPr txBox="1"/>
              <p:nvPr/>
            </p:nvSpPr>
            <p:spPr>
              <a:xfrm>
                <a:off x="4297779" y="5638800"/>
                <a:ext cx="21245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Walking </a:t>
                </a:r>
              </a:p>
              <a:p>
                <a:pPr algn="ctr"/>
                <a:r>
                  <a:rPr lang="en-US" sz="1400" dirty="0" smtClean="0"/>
                  <a:t>Runtime Data Distribution</a:t>
                </a:r>
                <a:endParaRPr lang="en-US" sz="1400" dirty="0"/>
              </a:p>
            </p:txBody>
          </p:sp>
        </p:grpSp>
        <p:sp>
          <p:nvSpPr>
            <p:cNvPr id="142" name="TextBox 141"/>
            <p:cNvSpPr txBox="1"/>
            <p:nvPr/>
          </p:nvSpPr>
          <p:spPr>
            <a:xfrm>
              <a:off x="2033256" y="478149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/>
                <a:t>vs.</a:t>
              </a:r>
              <a:endParaRPr lang="en-US" sz="2000" dirty="0"/>
            </a:p>
          </p:txBody>
        </p:sp>
        <p:grpSp>
          <p:nvGrpSpPr>
            <p:cNvPr id="12" name="Group 145"/>
            <p:cNvGrpSpPr/>
            <p:nvPr/>
          </p:nvGrpSpPr>
          <p:grpSpPr>
            <a:xfrm>
              <a:off x="2261856" y="4572000"/>
              <a:ext cx="2081544" cy="1132820"/>
              <a:chOff x="4319256" y="5029200"/>
              <a:chExt cx="2081544" cy="1132820"/>
            </a:xfrm>
          </p:grpSpPr>
          <p:grpSp>
            <p:nvGrpSpPr>
              <p:cNvPr id="13" name="Group 117"/>
              <p:cNvGrpSpPr/>
              <p:nvPr/>
            </p:nvGrpSpPr>
            <p:grpSpPr>
              <a:xfrm>
                <a:off x="4876800" y="5029200"/>
                <a:ext cx="914400" cy="533400"/>
                <a:chOff x="4191000" y="5181600"/>
                <a:chExt cx="914400" cy="533400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4953000" y="5486400"/>
                  <a:ext cx="152400" cy="228600"/>
                </a:xfrm>
                <a:prstGeom prst="rect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4800600" y="5334000"/>
                  <a:ext cx="152400" cy="381000"/>
                </a:xfrm>
                <a:prstGeom prst="rect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4648200" y="5181600"/>
                  <a:ext cx="152400" cy="533400"/>
                </a:xfrm>
                <a:prstGeom prst="rect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√</a:t>
                  </a:r>
                  <a:endParaRPr lang="en-US" dirty="0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4495800" y="5334000"/>
                  <a:ext cx="152400" cy="381000"/>
                </a:xfrm>
                <a:prstGeom prst="rect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4343400" y="5486400"/>
                  <a:ext cx="152400" cy="228600"/>
                </a:xfrm>
                <a:prstGeom prst="rect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4191000" y="5562600"/>
                  <a:ext cx="152400" cy="152400"/>
                </a:xfrm>
                <a:prstGeom prst="rect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1" name="TextBox 90"/>
              <p:cNvSpPr txBox="1"/>
              <p:nvPr/>
            </p:nvSpPr>
            <p:spPr>
              <a:xfrm>
                <a:off x="4319256" y="5638800"/>
                <a:ext cx="20815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Walking </a:t>
                </a:r>
              </a:p>
              <a:p>
                <a:pPr algn="ctr"/>
                <a:r>
                  <a:rPr lang="en-US" sz="1400" dirty="0" smtClean="0"/>
                  <a:t>Training Data Distribution</a:t>
                </a:r>
                <a:endParaRPr lang="en-US" sz="1400" dirty="0"/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128256" y="4038600"/>
              <a:ext cx="4191000" cy="1905000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724400" y="4582180"/>
              <a:ext cx="2081544" cy="1132820"/>
              <a:chOff x="4319256" y="5029200"/>
              <a:chExt cx="2081544" cy="1132820"/>
            </a:xfrm>
          </p:grpSpPr>
          <p:grpSp>
            <p:nvGrpSpPr>
              <p:cNvPr id="36" name="Group 117"/>
              <p:cNvGrpSpPr/>
              <p:nvPr/>
            </p:nvGrpSpPr>
            <p:grpSpPr>
              <a:xfrm>
                <a:off x="4876800" y="5029200"/>
                <a:ext cx="914400" cy="533400"/>
                <a:chOff x="4191000" y="5181600"/>
                <a:chExt cx="914400" cy="5334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4953000" y="5486400"/>
                  <a:ext cx="152400" cy="228600"/>
                </a:xfrm>
                <a:prstGeom prst="rect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4800600" y="5334000"/>
                  <a:ext cx="152400" cy="381000"/>
                </a:xfrm>
                <a:prstGeom prst="rect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4648200" y="5181600"/>
                  <a:ext cx="152400" cy="533400"/>
                </a:xfrm>
                <a:prstGeom prst="rect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√</a:t>
                  </a:r>
                  <a:endParaRPr lang="en-US" dirty="0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4495800" y="5334000"/>
                  <a:ext cx="152400" cy="381000"/>
                </a:xfrm>
                <a:prstGeom prst="rect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4343400" y="5486400"/>
                  <a:ext cx="152400" cy="228600"/>
                </a:xfrm>
                <a:prstGeom prst="rect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4191000" y="5562600"/>
                  <a:ext cx="152400" cy="152400"/>
                </a:xfrm>
                <a:prstGeom prst="rect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>
              <a:xfrm>
                <a:off x="4319256" y="5638800"/>
                <a:ext cx="20815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Walking </a:t>
                </a:r>
              </a:p>
              <a:p>
                <a:pPr algn="ctr"/>
                <a:r>
                  <a:rPr lang="en-US" sz="1400" dirty="0" smtClean="0"/>
                  <a:t>Training Data Distribution</a:t>
                </a:r>
                <a:endParaRPr lang="en-US" sz="1400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858000" y="4582180"/>
              <a:ext cx="2081544" cy="1132820"/>
              <a:chOff x="6452856" y="5029200"/>
              <a:chExt cx="2081544" cy="1132820"/>
            </a:xfrm>
          </p:grpSpPr>
          <p:grpSp>
            <p:nvGrpSpPr>
              <p:cNvPr id="47" name="Group 118"/>
              <p:cNvGrpSpPr/>
              <p:nvPr/>
            </p:nvGrpSpPr>
            <p:grpSpPr>
              <a:xfrm>
                <a:off x="6943874" y="5029200"/>
                <a:ext cx="914400" cy="533400"/>
                <a:chOff x="4191000" y="5181600"/>
                <a:chExt cx="914400" cy="533400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4953000" y="5486400"/>
                  <a:ext cx="152400" cy="228600"/>
                </a:xfrm>
                <a:prstGeom prst="rect">
                  <a:avLst/>
                </a:prstGeom>
                <a:solidFill>
                  <a:srgbClr val="FFFF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4800600" y="5562600"/>
                  <a:ext cx="152400" cy="152400"/>
                </a:xfrm>
                <a:prstGeom prst="rect">
                  <a:avLst/>
                </a:prstGeom>
                <a:solidFill>
                  <a:srgbClr val="FFFF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4648200" y="5181600"/>
                  <a:ext cx="152400" cy="533400"/>
                </a:xfrm>
                <a:prstGeom prst="rect">
                  <a:avLst/>
                </a:prstGeom>
                <a:solidFill>
                  <a:srgbClr val="FFFF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√</a:t>
                  </a:r>
                  <a:endParaRPr lang="en-US" dirty="0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4495800" y="5334000"/>
                  <a:ext cx="152400" cy="381000"/>
                </a:xfrm>
                <a:prstGeom prst="rect">
                  <a:avLst/>
                </a:prstGeom>
                <a:solidFill>
                  <a:srgbClr val="FFFF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4343400" y="5486400"/>
                  <a:ext cx="152400" cy="228600"/>
                </a:xfrm>
                <a:prstGeom prst="rect">
                  <a:avLst/>
                </a:prstGeom>
                <a:solidFill>
                  <a:srgbClr val="FFFF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4191000" y="5334000"/>
                  <a:ext cx="152400" cy="381000"/>
                </a:xfrm>
                <a:prstGeom prst="rect">
                  <a:avLst/>
                </a:prstGeom>
                <a:solidFill>
                  <a:srgbClr val="FFFF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TextBox 47"/>
              <p:cNvSpPr txBox="1"/>
              <p:nvPr/>
            </p:nvSpPr>
            <p:spPr>
              <a:xfrm>
                <a:off x="6452856" y="5638800"/>
                <a:ext cx="20815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{Driving, Working} </a:t>
                </a:r>
              </a:p>
              <a:p>
                <a:pPr algn="ctr"/>
                <a:r>
                  <a:rPr lang="en-US" sz="1400" dirty="0" smtClean="0"/>
                  <a:t>Training Data Distribution</a:t>
                </a:r>
                <a:endParaRPr lang="en-US" sz="1400" dirty="0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6553200" y="478149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/>
                <a:t>vs.</a:t>
              </a:r>
              <a:endParaRPr lang="en-US" sz="20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724400" y="4038600"/>
              <a:ext cx="4191000" cy="1905000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2000" y="4038600"/>
              <a:ext cx="28098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Intra-activity divergence</a:t>
              </a:r>
              <a:endParaRPr lang="en-US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486400" y="4038600"/>
              <a:ext cx="2796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Inter-activity divergence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Retraining Detection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133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Runtime</a:t>
            </a:r>
            <a:endParaRPr lang="en-US" sz="1800" dirty="0" smtClean="0"/>
          </a:p>
          <a:p>
            <a:pPr lvl="1"/>
            <a:r>
              <a:rPr lang="en-US" sz="2100" dirty="0" smtClean="0"/>
              <a:t>At each interval, sensors compare runtime data to training data for current classified activity</a:t>
            </a:r>
          </a:p>
          <a:p>
            <a:pPr lvl="1"/>
            <a:r>
              <a:rPr lang="en-US" sz="2100" dirty="0" smtClean="0"/>
              <a:t>Each individual sensor determines retraining is needed</a:t>
            </a:r>
          </a:p>
          <a:p>
            <a:pPr lvl="1"/>
            <a:r>
              <a:rPr lang="en-US" sz="2100" dirty="0" smtClean="0"/>
              <a:t>The ensemble retrains when a weighted majority of sensors demand retraining</a:t>
            </a:r>
          </a:p>
          <a:p>
            <a:pPr lvl="1"/>
            <a:endParaRPr lang="en-US" sz="2100" dirty="0" smtClean="0"/>
          </a:p>
          <a:p>
            <a:pPr lvl="1"/>
            <a:endParaRPr lang="en-US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Truth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Retraining: How much new labeled data to collect?</a:t>
            </a:r>
          </a:p>
          <a:p>
            <a:pPr lvl="1"/>
            <a:r>
              <a:rPr lang="en-US" sz="2000" dirty="0" smtClean="0"/>
              <a:t>Capture changes in BSN dynamics</a:t>
            </a:r>
          </a:p>
          <a:p>
            <a:pPr lvl="1"/>
            <a:r>
              <a:rPr lang="en-US" sz="2000" dirty="0" smtClean="0"/>
              <a:t>Too much labeling is intrusive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Balance number of observations per activity</a:t>
            </a:r>
          </a:p>
          <a:p>
            <a:pPr lvl="1"/>
            <a:r>
              <a:rPr lang="en-US" sz="2000" dirty="0" smtClean="0"/>
              <a:t>Loose balance hurts classification accuracy</a:t>
            </a:r>
          </a:p>
          <a:p>
            <a:pPr lvl="1"/>
            <a:r>
              <a:rPr lang="en-US" sz="2000" dirty="0" smtClean="0"/>
              <a:t>Restrictive balance prevents adding new data</a:t>
            </a:r>
          </a:p>
          <a:p>
            <a:pPr lvl="1"/>
            <a:r>
              <a:rPr lang="en-US" sz="2000" dirty="0" smtClean="0"/>
              <a:t>Balance multiplier</a:t>
            </a:r>
          </a:p>
          <a:p>
            <a:pPr lvl="2"/>
            <a:r>
              <a:rPr lang="en-US" sz="1700" dirty="0" smtClean="0">
                <a:solidFill>
                  <a:srgbClr val="000000"/>
                </a:solidFill>
              </a:rPr>
              <a:t>Each activity has no more than </a:t>
            </a:r>
            <a:r>
              <a:rPr lang="el-GR" sz="17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r>
              <a:rPr lang="en-US" sz="17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700" dirty="0" smtClean="0">
                <a:solidFill>
                  <a:srgbClr val="000000"/>
                </a:solidFill>
              </a:rPr>
              <a:t>times the average</a:t>
            </a:r>
          </a:p>
          <a:p>
            <a:pPr lvl="1"/>
            <a:r>
              <a:rPr lang="en-US" sz="2000" dirty="0" smtClean="0"/>
              <a:t>Balance enforcement: random replacement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Selection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AdaBoost</a:t>
            </a:r>
            <a:r>
              <a:rPr lang="en-US" sz="2400" dirty="0" smtClean="0"/>
              <a:t> training can be computationally demanding</a:t>
            </a:r>
          </a:p>
          <a:p>
            <a:pPr lvl="1"/>
            <a:r>
              <a:rPr lang="en-US" sz="2000" dirty="0" smtClean="0"/>
              <a:t>Train a weak classifier for each sensor at each iteration</a:t>
            </a:r>
          </a:p>
          <a:p>
            <a:pPr lvl="1"/>
            <a:r>
              <a:rPr lang="en-US" sz="2000" dirty="0" smtClean="0"/>
              <a:t>&gt; 100 iterations to achieve maximum accuracy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Can we give only the most helpful sensors to </a:t>
            </a:r>
            <a:r>
              <a:rPr lang="en-US" sz="2400" dirty="0" err="1" smtClean="0"/>
              <a:t>AdaBoost</a:t>
            </a:r>
            <a:r>
              <a:rPr lang="en-US" sz="2400" dirty="0" smtClean="0"/>
              <a:t>?</a:t>
            </a:r>
          </a:p>
          <a:p>
            <a:pPr lvl="1"/>
            <a:r>
              <a:rPr lang="en-US" sz="2000" dirty="0" smtClean="0"/>
              <a:t>Identify both helpful and redundant sensors</a:t>
            </a:r>
          </a:p>
          <a:p>
            <a:pPr lvl="1"/>
            <a:r>
              <a:rPr lang="en-US" sz="2000" dirty="0" smtClean="0"/>
              <a:t>Train fewer weak classifiers per </a:t>
            </a:r>
            <a:r>
              <a:rPr lang="en-US" sz="2000" dirty="0" err="1" smtClean="0"/>
              <a:t>AdaBoost</a:t>
            </a:r>
            <a:r>
              <a:rPr lang="en-US" sz="2000" dirty="0" smtClean="0"/>
              <a:t> iteration</a:t>
            </a:r>
          </a:p>
          <a:p>
            <a:pPr lvl="1"/>
            <a:r>
              <a:rPr lang="en-US" sz="2000" dirty="0" smtClean="0"/>
              <a:t>Bonus: use even fewer sensors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Selection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Content Placeholder 4" descr="figure10SensorCorrelation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676400"/>
            <a:ext cx="5263539" cy="4254907"/>
          </a:xfrm>
        </p:spPr>
      </p:pic>
      <p:sp>
        <p:nvSpPr>
          <p:cNvPr id="6" name="TextBox 5"/>
          <p:cNvSpPr txBox="1"/>
          <p:nvPr/>
        </p:nvSpPr>
        <p:spPr>
          <a:xfrm>
            <a:off x="3276600" y="12192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 Data Correlation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5943600"/>
            <a:ext cx="102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Sensors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86112" y="3200400"/>
            <a:ext cx="1023688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b="1" dirty="0" smtClean="0"/>
              <a:t>Sensors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Selection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Content Placeholder 4" descr="figure11DecisionCorrelation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219200"/>
            <a:ext cx="6182179" cy="4327525"/>
          </a:xfrm>
        </p:spPr>
      </p:pic>
      <p:sp>
        <p:nvSpPr>
          <p:cNvPr id="6" name="TextBox 5"/>
          <p:cNvSpPr txBox="1"/>
          <p:nvPr/>
        </p:nvSpPr>
        <p:spPr>
          <a:xfrm>
            <a:off x="997608" y="5688419"/>
            <a:ext cx="700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Choosing sensors with </a:t>
            </a:r>
            <a:r>
              <a:rPr lang="en-US" b="1" dirty="0" smtClean="0">
                <a:solidFill>
                  <a:srgbClr val="FF0000"/>
                </a:solidFill>
              </a:rPr>
              <a:t>slight correlation </a:t>
            </a:r>
            <a:r>
              <a:rPr lang="en-US" dirty="0" smtClean="0"/>
              <a:t>yields the highest accuracy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Selection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447800"/>
          </a:xfrm>
        </p:spPr>
        <p:txBody>
          <a:bodyPr>
            <a:normAutofit lnSpcReduction="10000"/>
          </a:bodyPr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sz="2000" dirty="0">
                <a:solidFill>
                  <a:schemeClr val="tx1"/>
                </a:solidFill>
              </a:rPr>
              <a:t>Goal: determine the sensors that </a:t>
            </a:r>
            <a:r>
              <a:rPr lang="en-US" sz="2000" dirty="0" err="1">
                <a:solidFill>
                  <a:schemeClr val="tx1"/>
                </a:solidFill>
              </a:rPr>
              <a:t>AdaBoost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chooses using correlation</a:t>
            </a:r>
          </a:p>
          <a:p>
            <a:r>
              <a:rPr lang="en-US" sz="2000" dirty="0" smtClean="0"/>
              <a:t>Find the correlation of each pair of sensors selected by </a:t>
            </a:r>
            <a:r>
              <a:rPr lang="en-US" sz="2000" dirty="0" err="1" smtClean="0"/>
              <a:t>AdaBoost</a:t>
            </a:r>
            <a:endParaRPr lang="en-US" sz="2000" dirty="0" smtClean="0"/>
          </a:p>
          <a:p>
            <a:r>
              <a:rPr lang="en-US" sz="2000" dirty="0" smtClean="0"/>
              <a:t>Use average correlation as a threshold for choosing sensors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398299" y="5059077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2,TEMP</a:t>
            </a:r>
            <a:endParaRPr lang="en-US" sz="800" b="1" dirty="0"/>
          </a:p>
        </p:txBody>
      </p:sp>
      <p:sp>
        <p:nvSpPr>
          <p:cNvPr id="98" name="Oval 97"/>
          <p:cNvSpPr/>
          <p:nvPr/>
        </p:nvSpPr>
        <p:spPr>
          <a:xfrm>
            <a:off x="6286499" y="4070179"/>
            <a:ext cx="1644821" cy="16448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Selected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5181600" y="3913100"/>
            <a:ext cx="1345776" cy="4191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6286498" y="2317579"/>
            <a:ext cx="1644821" cy="16448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Unused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101" name="Straight Arrow Connector 100"/>
          <p:cNvCxnSpPr>
            <a:endCxn id="100" idx="3"/>
          </p:cNvCxnSpPr>
          <p:nvPr/>
        </p:nvCxnSpPr>
        <p:spPr>
          <a:xfrm flipV="1">
            <a:off x="5181600" y="3721522"/>
            <a:ext cx="1345776" cy="1915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7007898" y="3455900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1,ACC</a:t>
            </a:r>
            <a:endParaRPr lang="en-US" sz="800" b="1" dirty="0"/>
          </a:p>
        </p:txBody>
      </p:sp>
      <p:sp>
        <p:nvSpPr>
          <p:cNvPr id="103" name="Rectangle 102"/>
          <p:cNvSpPr/>
          <p:nvPr/>
        </p:nvSpPr>
        <p:spPr>
          <a:xfrm>
            <a:off x="6533736" y="2686812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2,MIC</a:t>
            </a:r>
            <a:endParaRPr lang="en-US" sz="800" b="1" dirty="0"/>
          </a:p>
        </p:txBody>
      </p:sp>
      <p:sp>
        <p:nvSpPr>
          <p:cNvPr id="104" name="Rectangle 103"/>
          <p:cNvSpPr/>
          <p:nvPr/>
        </p:nvSpPr>
        <p:spPr>
          <a:xfrm>
            <a:off x="7108909" y="5173377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1,LIGHT</a:t>
            </a:r>
            <a:endParaRPr lang="en-US" sz="800" b="1" dirty="0"/>
          </a:p>
        </p:txBody>
      </p:sp>
      <p:sp>
        <p:nvSpPr>
          <p:cNvPr id="105" name="Rectangle 104"/>
          <p:cNvSpPr/>
          <p:nvPr/>
        </p:nvSpPr>
        <p:spPr>
          <a:xfrm>
            <a:off x="6689807" y="4256000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3,MIC</a:t>
            </a:r>
            <a:endParaRPr lang="en-US" sz="800" b="1" dirty="0"/>
          </a:p>
        </p:txBody>
      </p:sp>
      <p:sp>
        <p:nvSpPr>
          <p:cNvPr id="106" name="Rectangle 105"/>
          <p:cNvSpPr/>
          <p:nvPr/>
        </p:nvSpPr>
        <p:spPr>
          <a:xfrm>
            <a:off x="7143335" y="4563777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3,TEMP</a:t>
            </a:r>
            <a:endParaRPr lang="en-US" sz="800" b="1" dirty="0"/>
          </a:p>
        </p:txBody>
      </p:sp>
      <p:sp>
        <p:nvSpPr>
          <p:cNvPr id="107" name="Rectangle 106"/>
          <p:cNvSpPr/>
          <p:nvPr/>
        </p:nvSpPr>
        <p:spPr>
          <a:xfrm>
            <a:off x="3733800" y="3570200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AdaBoost</a:t>
            </a:r>
            <a:endParaRPr lang="en-US" dirty="0"/>
          </a:p>
        </p:txBody>
      </p:sp>
      <p:cxnSp>
        <p:nvCxnSpPr>
          <p:cNvPr id="108" name="Straight Arrow Connector 107"/>
          <p:cNvCxnSpPr>
            <a:endCxn id="107" idx="1"/>
          </p:cNvCxnSpPr>
          <p:nvPr/>
        </p:nvCxnSpPr>
        <p:spPr>
          <a:xfrm>
            <a:off x="2561813" y="3913100"/>
            <a:ext cx="117198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1282227" y="3700847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Sensors</a:t>
            </a:r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1472439" y="3139989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2,MIC</a:t>
            </a:r>
            <a:endParaRPr lang="en-US" sz="800" b="1" dirty="0"/>
          </a:p>
        </p:txBody>
      </p:sp>
      <p:sp>
        <p:nvSpPr>
          <p:cNvPr id="111" name="Rectangle 110"/>
          <p:cNvSpPr/>
          <p:nvPr/>
        </p:nvSpPr>
        <p:spPr>
          <a:xfrm>
            <a:off x="2033389" y="3485778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1,ACC</a:t>
            </a:r>
            <a:endParaRPr lang="en-US" sz="800" b="1" dirty="0"/>
          </a:p>
        </p:txBody>
      </p:sp>
      <p:sp>
        <p:nvSpPr>
          <p:cNvPr id="112" name="Rectangle 111"/>
          <p:cNvSpPr/>
          <p:nvPr/>
        </p:nvSpPr>
        <p:spPr>
          <a:xfrm>
            <a:off x="1064057" y="4067591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3,MIC</a:t>
            </a:r>
            <a:endParaRPr lang="en-US" sz="800" b="1" dirty="0"/>
          </a:p>
        </p:txBody>
      </p:sp>
      <p:sp>
        <p:nvSpPr>
          <p:cNvPr id="113" name="Rectangle 112"/>
          <p:cNvSpPr/>
          <p:nvPr/>
        </p:nvSpPr>
        <p:spPr>
          <a:xfrm>
            <a:off x="977427" y="3472247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3,TEMP</a:t>
            </a:r>
            <a:endParaRPr lang="en-US" sz="800" b="1" dirty="0"/>
          </a:p>
        </p:txBody>
      </p:sp>
      <p:sp>
        <p:nvSpPr>
          <p:cNvPr id="114" name="Rectangle 113"/>
          <p:cNvSpPr/>
          <p:nvPr/>
        </p:nvSpPr>
        <p:spPr>
          <a:xfrm>
            <a:off x="1306861" y="4371824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2,TEMP</a:t>
            </a:r>
            <a:endParaRPr lang="en-US" sz="800" b="1" dirty="0"/>
          </a:p>
        </p:txBody>
      </p:sp>
      <p:sp>
        <p:nvSpPr>
          <p:cNvPr id="115" name="Rectangle 114"/>
          <p:cNvSpPr/>
          <p:nvPr/>
        </p:nvSpPr>
        <p:spPr>
          <a:xfrm>
            <a:off x="1952214" y="4102465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1,LIGHT</a:t>
            </a:r>
            <a:endParaRPr lang="en-US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100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6398299" y="5059077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2,TEMP</a:t>
            </a:r>
            <a:endParaRPr lang="en-US" sz="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Selection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447800"/>
          </a:xfrm>
        </p:spPr>
        <p:txBody>
          <a:bodyPr>
            <a:normAutofit lnSpcReduction="10000"/>
          </a:bodyPr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sz="2000" dirty="0">
                <a:solidFill>
                  <a:schemeClr val="tx1"/>
                </a:solidFill>
              </a:rPr>
              <a:t>Goal: determine the sensors that </a:t>
            </a:r>
            <a:r>
              <a:rPr lang="en-US" sz="2000" dirty="0" err="1">
                <a:solidFill>
                  <a:schemeClr val="tx1"/>
                </a:solidFill>
              </a:rPr>
              <a:t>AdaBoost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chooses using correlation</a:t>
            </a:r>
          </a:p>
          <a:p>
            <a:r>
              <a:rPr lang="en-US" sz="2000" dirty="0" smtClean="0"/>
              <a:t>Find the correlation of each pair of sensors selected by </a:t>
            </a:r>
            <a:r>
              <a:rPr lang="en-US" sz="2000" dirty="0" err="1" smtClean="0"/>
              <a:t>AdaBoost</a:t>
            </a:r>
            <a:endParaRPr lang="en-US" sz="2000" dirty="0" smtClean="0"/>
          </a:p>
          <a:p>
            <a:r>
              <a:rPr lang="en-US" sz="2000" dirty="0" smtClean="0"/>
              <a:t>Use average correlation as a threshold for choosing sensors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0" y="3570200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AdaBoost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286499" y="4070179"/>
            <a:ext cx="1644821" cy="16448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Selected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>
          <a:xfrm>
            <a:off x="2561813" y="3913100"/>
            <a:ext cx="117198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>
            <a:off x="5181600" y="3913100"/>
            <a:ext cx="1345776" cy="4191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82227" y="3700847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Sensors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6286498" y="2317579"/>
            <a:ext cx="1644821" cy="16448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Unused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64" name="Straight Arrow Connector 63"/>
          <p:cNvCxnSpPr>
            <a:stCxn id="6" idx="3"/>
            <a:endCxn id="62" idx="3"/>
          </p:cNvCxnSpPr>
          <p:nvPr/>
        </p:nvCxnSpPr>
        <p:spPr>
          <a:xfrm flipV="1">
            <a:off x="5181600" y="3721522"/>
            <a:ext cx="1345776" cy="1915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7007898" y="3455900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1,ACC</a:t>
            </a:r>
            <a:endParaRPr lang="en-US" sz="800" b="1" dirty="0"/>
          </a:p>
        </p:txBody>
      </p:sp>
      <p:sp>
        <p:nvSpPr>
          <p:cNvPr id="67" name="Rectangle 66"/>
          <p:cNvSpPr/>
          <p:nvPr/>
        </p:nvSpPr>
        <p:spPr>
          <a:xfrm>
            <a:off x="6533736" y="2686812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2,MIC</a:t>
            </a:r>
            <a:endParaRPr lang="en-US" sz="800" b="1" dirty="0"/>
          </a:p>
        </p:txBody>
      </p:sp>
      <p:sp>
        <p:nvSpPr>
          <p:cNvPr id="68" name="Rectangle 67"/>
          <p:cNvSpPr/>
          <p:nvPr/>
        </p:nvSpPr>
        <p:spPr>
          <a:xfrm>
            <a:off x="7108909" y="5173377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1,LIGHT</a:t>
            </a:r>
            <a:endParaRPr lang="en-US" sz="800" b="1" dirty="0"/>
          </a:p>
        </p:txBody>
      </p:sp>
      <p:sp>
        <p:nvSpPr>
          <p:cNvPr id="71" name="Rectangle 70"/>
          <p:cNvSpPr/>
          <p:nvPr/>
        </p:nvSpPr>
        <p:spPr>
          <a:xfrm>
            <a:off x="6689807" y="4256000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3,MIC</a:t>
            </a:r>
            <a:endParaRPr lang="en-US" sz="800" b="1" dirty="0"/>
          </a:p>
        </p:txBody>
      </p:sp>
      <p:sp>
        <p:nvSpPr>
          <p:cNvPr id="72" name="Rectangle 71"/>
          <p:cNvSpPr/>
          <p:nvPr/>
        </p:nvSpPr>
        <p:spPr>
          <a:xfrm>
            <a:off x="7143335" y="4563777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3,TEMP</a:t>
            </a:r>
            <a:endParaRPr lang="en-US" sz="800" b="1" dirty="0"/>
          </a:p>
        </p:txBody>
      </p:sp>
      <p:sp>
        <p:nvSpPr>
          <p:cNvPr id="73" name="Rectangle 72"/>
          <p:cNvSpPr/>
          <p:nvPr/>
        </p:nvSpPr>
        <p:spPr>
          <a:xfrm>
            <a:off x="1472439" y="3139989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2,MIC</a:t>
            </a:r>
            <a:endParaRPr lang="en-US" sz="800" b="1" dirty="0"/>
          </a:p>
        </p:txBody>
      </p:sp>
      <p:sp>
        <p:nvSpPr>
          <p:cNvPr id="74" name="Rectangle 73"/>
          <p:cNvSpPr/>
          <p:nvPr/>
        </p:nvSpPr>
        <p:spPr>
          <a:xfrm>
            <a:off x="2033389" y="3485778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1,ACC</a:t>
            </a:r>
            <a:endParaRPr lang="en-US" sz="800" b="1" dirty="0"/>
          </a:p>
        </p:txBody>
      </p:sp>
      <p:sp>
        <p:nvSpPr>
          <p:cNvPr id="75" name="Rectangle 74"/>
          <p:cNvSpPr/>
          <p:nvPr/>
        </p:nvSpPr>
        <p:spPr>
          <a:xfrm>
            <a:off x="1064057" y="4067591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3,MIC</a:t>
            </a:r>
            <a:endParaRPr lang="en-US" sz="800" b="1" dirty="0"/>
          </a:p>
        </p:txBody>
      </p:sp>
      <p:sp>
        <p:nvSpPr>
          <p:cNvPr id="76" name="Rectangle 75"/>
          <p:cNvSpPr/>
          <p:nvPr/>
        </p:nvSpPr>
        <p:spPr>
          <a:xfrm>
            <a:off x="977427" y="3472247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3,TEMP</a:t>
            </a:r>
            <a:endParaRPr lang="en-US" sz="800" b="1" dirty="0"/>
          </a:p>
        </p:txBody>
      </p:sp>
      <p:sp>
        <p:nvSpPr>
          <p:cNvPr id="77" name="Rectangle 76"/>
          <p:cNvSpPr/>
          <p:nvPr/>
        </p:nvSpPr>
        <p:spPr>
          <a:xfrm>
            <a:off x="1306861" y="4371824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2,TEMP</a:t>
            </a:r>
            <a:endParaRPr lang="en-US" sz="800" b="1" dirty="0"/>
          </a:p>
        </p:txBody>
      </p:sp>
      <p:sp>
        <p:nvSpPr>
          <p:cNvPr id="78" name="Rectangle 77"/>
          <p:cNvSpPr/>
          <p:nvPr/>
        </p:nvSpPr>
        <p:spPr>
          <a:xfrm>
            <a:off x="1952214" y="4102465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1,LIGHT</a:t>
            </a:r>
            <a:endParaRPr lang="en-US" sz="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0" y="4724400"/>
            <a:ext cx="3165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mbria"/>
                <a:cs typeface="Cambria"/>
              </a:rPr>
              <a:t>correlation(2,TEMP; 1,LIGHT)</a:t>
            </a:r>
            <a:endParaRPr lang="en-US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66393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8" grpId="0" animBg="1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6398299" y="5059077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2,TEMP</a:t>
            </a:r>
            <a:endParaRPr lang="en-US" sz="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Selection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447800"/>
          </a:xfrm>
        </p:spPr>
        <p:txBody>
          <a:bodyPr>
            <a:normAutofit lnSpcReduction="10000"/>
          </a:bodyPr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sz="2000" dirty="0" smtClean="0">
                <a:solidFill>
                  <a:schemeClr val="tx1"/>
                </a:solidFill>
              </a:rPr>
              <a:t>Goal: determine the sensors that </a:t>
            </a:r>
            <a:r>
              <a:rPr lang="en-US" sz="2000" dirty="0" err="1" smtClean="0">
                <a:solidFill>
                  <a:schemeClr val="tx1"/>
                </a:solidFill>
              </a:rPr>
              <a:t>AdaBoost</a:t>
            </a:r>
            <a:r>
              <a:rPr lang="en-US" sz="2000" dirty="0" smtClean="0">
                <a:solidFill>
                  <a:schemeClr val="tx1"/>
                </a:solidFill>
              </a:rPr>
              <a:t> chooses using correlation</a:t>
            </a:r>
          </a:p>
          <a:p>
            <a:r>
              <a:rPr lang="en-US" sz="2000" dirty="0" smtClean="0"/>
              <a:t>Find the correlation of each pair of sensors selected by </a:t>
            </a:r>
            <a:r>
              <a:rPr lang="en-US" sz="2000" dirty="0" err="1" smtClean="0"/>
              <a:t>AdaBoost</a:t>
            </a:r>
            <a:endParaRPr lang="en-US" sz="2000" dirty="0" smtClean="0"/>
          </a:p>
          <a:p>
            <a:r>
              <a:rPr lang="en-US" sz="2000" dirty="0" smtClean="0"/>
              <a:t>Use average correlation as a threshold for choosing sensors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0" y="3570200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AdaBoost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286499" y="4070179"/>
            <a:ext cx="1644821" cy="16448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Selected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>
          <a:xfrm>
            <a:off x="2561813" y="3913100"/>
            <a:ext cx="117198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>
            <a:off x="5181600" y="3913100"/>
            <a:ext cx="1345776" cy="4191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82227" y="3700847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Sensors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6286498" y="2317579"/>
            <a:ext cx="1644821" cy="16448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Unused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64" name="Straight Arrow Connector 63"/>
          <p:cNvCxnSpPr>
            <a:stCxn id="6" idx="3"/>
            <a:endCxn id="62" idx="3"/>
          </p:cNvCxnSpPr>
          <p:nvPr/>
        </p:nvCxnSpPr>
        <p:spPr>
          <a:xfrm flipV="1">
            <a:off x="5181600" y="3721522"/>
            <a:ext cx="1345776" cy="1915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7007898" y="3455900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1,ACC</a:t>
            </a:r>
            <a:endParaRPr lang="en-US" sz="800" b="1" dirty="0"/>
          </a:p>
        </p:txBody>
      </p:sp>
      <p:sp>
        <p:nvSpPr>
          <p:cNvPr id="67" name="Rectangle 66"/>
          <p:cNvSpPr/>
          <p:nvPr/>
        </p:nvSpPr>
        <p:spPr>
          <a:xfrm>
            <a:off x="6533736" y="2686812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2,MIC</a:t>
            </a:r>
            <a:endParaRPr lang="en-US" sz="800" b="1" dirty="0"/>
          </a:p>
        </p:txBody>
      </p:sp>
      <p:sp>
        <p:nvSpPr>
          <p:cNvPr id="68" name="Rectangle 67"/>
          <p:cNvSpPr/>
          <p:nvPr/>
        </p:nvSpPr>
        <p:spPr>
          <a:xfrm>
            <a:off x="7108909" y="5173377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1,LIGHT</a:t>
            </a:r>
            <a:endParaRPr lang="en-US" sz="800" b="1" dirty="0"/>
          </a:p>
        </p:txBody>
      </p:sp>
      <p:sp>
        <p:nvSpPr>
          <p:cNvPr id="71" name="Rectangle 70"/>
          <p:cNvSpPr/>
          <p:nvPr/>
        </p:nvSpPr>
        <p:spPr>
          <a:xfrm>
            <a:off x="6689807" y="4256000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3,MIC</a:t>
            </a:r>
            <a:endParaRPr lang="en-US" sz="800" b="1" dirty="0"/>
          </a:p>
        </p:txBody>
      </p:sp>
      <p:sp>
        <p:nvSpPr>
          <p:cNvPr id="72" name="Rectangle 71"/>
          <p:cNvSpPr/>
          <p:nvPr/>
        </p:nvSpPr>
        <p:spPr>
          <a:xfrm>
            <a:off x="7143335" y="4563777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3,TEMP</a:t>
            </a:r>
            <a:endParaRPr lang="en-US" sz="800" b="1" dirty="0"/>
          </a:p>
        </p:txBody>
      </p:sp>
      <p:sp>
        <p:nvSpPr>
          <p:cNvPr id="73" name="Rectangle 72"/>
          <p:cNvSpPr/>
          <p:nvPr/>
        </p:nvSpPr>
        <p:spPr>
          <a:xfrm>
            <a:off x="1472439" y="3139989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2,MIC</a:t>
            </a:r>
            <a:endParaRPr lang="en-US" sz="800" b="1" dirty="0"/>
          </a:p>
        </p:txBody>
      </p:sp>
      <p:sp>
        <p:nvSpPr>
          <p:cNvPr id="74" name="Rectangle 73"/>
          <p:cNvSpPr/>
          <p:nvPr/>
        </p:nvSpPr>
        <p:spPr>
          <a:xfrm>
            <a:off x="2033389" y="3485778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1,ACC</a:t>
            </a:r>
            <a:endParaRPr lang="en-US" sz="800" b="1" dirty="0"/>
          </a:p>
        </p:txBody>
      </p:sp>
      <p:sp>
        <p:nvSpPr>
          <p:cNvPr id="75" name="Rectangle 74"/>
          <p:cNvSpPr/>
          <p:nvPr/>
        </p:nvSpPr>
        <p:spPr>
          <a:xfrm>
            <a:off x="1064057" y="4067591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3,MIC</a:t>
            </a:r>
            <a:endParaRPr lang="en-US" sz="800" b="1" dirty="0"/>
          </a:p>
        </p:txBody>
      </p:sp>
      <p:sp>
        <p:nvSpPr>
          <p:cNvPr id="76" name="Rectangle 75"/>
          <p:cNvSpPr/>
          <p:nvPr/>
        </p:nvSpPr>
        <p:spPr>
          <a:xfrm>
            <a:off x="977427" y="3472247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3,TEMP</a:t>
            </a:r>
            <a:endParaRPr lang="en-US" sz="800" b="1" dirty="0"/>
          </a:p>
        </p:txBody>
      </p:sp>
      <p:sp>
        <p:nvSpPr>
          <p:cNvPr id="77" name="Rectangle 76"/>
          <p:cNvSpPr/>
          <p:nvPr/>
        </p:nvSpPr>
        <p:spPr>
          <a:xfrm>
            <a:off x="1306861" y="4371824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2,TEMP</a:t>
            </a:r>
            <a:endParaRPr lang="en-US" sz="800" b="1" dirty="0"/>
          </a:p>
        </p:txBody>
      </p:sp>
      <p:sp>
        <p:nvSpPr>
          <p:cNvPr id="78" name="Rectangle 77"/>
          <p:cNvSpPr/>
          <p:nvPr/>
        </p:nvSpPr>
        <p:spPr>
          <a:xfrm>
            <a:off x="1952214" y="4102465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1,LIGHT</a:t>
            </a:r>
            <a:endParaRPr lang="en-US" sz="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048000" y="4724400"/>
            <a:ext cx="3165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mbria"/>
                <a:cs typeface="Cambria"/>
              </a:rPr>
              <a:t>correlation(2,TEMP; 1,LIGHT)</a:t>
            </a:r>
            <a:endParaRPr lang="en-US" i="1" dirty="0">
              <a:latin typeface="Cambria"/>
              <a:cs typeface="Cambri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0" y="5117068"/>
            <a:ext cx="289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mbria"/>
                <a:cs typeface="Cambria"/>
              </a:rPr>
              <a:t>correlation(3,MIC; 3,TEMP)</a:t>
            </a:r>
            <a:endParaRPr lang="en-US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14703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Practical Solution to Activity Recognition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828800"/>
          </a:xfrm>
        </p:spPr>
        <p:txBody>
          <a:bodyPr/>
          <a:lstStyle/>
          <a:p>
            <a:r>
              <a:rPr lang="en-US" sz="2400" dirty="0" smtClean="0"/>
              <a:t>Portable</a:t>
            </a:r>
          </a:p>
          <a:p>
            <a:r>
              <a:rPr lang="en-US" sz="2400" dirty="0" smtClean="0"/>
              <a:t>Entirely user controlled</a:t>
            </a:r>
          </a:p>
          <a:p>
            <a:r>
              <a:rPr lang="en-US" sz="2400" dirty="0" smtClean="0"/>
              <a:t>Computationally lightweight</a:t>
            </a:r>
          </a:p>
          <a:p>
            <a:r>
              <a:rPr lang="en-US" sz="2400" dirty="0" smtClean="0"/>
              <a:t>Accurate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google-nexus-o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0730" y="3181350"/>
            <a:ext cx="788670" cy="1314450"/>
          </a:xfrm>
          <a:prstGeom prst="rect">
            <a:avLst/>
          </a:prstGeom>
        </p:spPr>
      </p:pic>
      <p:pic>
        <p:nvPicPr>
          <p:cNvPr id="8" name="Picture 7" descr="iri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5441" y="3276600"/>
            <a:ext cx="1206359" cy="1095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4495800"/>
            <a:ext cx="22621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On-Body Sensors</a:t>
            </a:r>
          </a:p>
          <a:p>
            <a:r>
              <a:rPr lang="en-US" sz="2000" dirty="0" smtClean="0"/>
              <a:t>+Sensing Accuracy</a:t>
            </a:r>
          </a:p>
          <a:p>
            <a:r>
              <a:rPr lang="en-US" sz="2000" dirty="0" smtClean="0"/>
              <a:t>+Energy Efficiency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4495800"/>
            <a:ext cx="262210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Phone</a:t>
            </a:r>
          </a:p>
          <a:p>
            <a:r>
              <a:rPr lang="en-US" sz="2000" dirty="0" smtClean="0"/>
              <a:t>+User Interface</a:t>
            </a:r>
          </a:p>
          <a:p>
            <a:r>
              <a:rPr lang="en-US" sz="2000" dirty="0" smtClean="0"/>
              <a:t>+Computational Power</a:t>
            </a:r>
          </a:p>
          <a:p>
            <a:r>
              <a:rPr lang="en-US" sz="2000" dirty="0" smtClean="0"/>
              <a:t>+Additional Sensors</a:t>
            </a:r>
            <a:endParaRPr lang="en-US" dirty="0" smtClean="0"/>
          </a:p>
          <a:p>
            <a:endParaRPr lang="en-US" sz="2000" b="1" dirty="0" smtClean="0"/>
          </a:p>
        </p:txBody>
      </p:sp>
      <p:pic>
        <p:nvPicPr>
          <p:cNvPr id="11" name="Picture 10" descr="iri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3276600"/>
            <a:ext cx="1206359" cy="1095375"/>
          </a:xfrm>
          <a:prstGeom prst="rect">
            <a:avLst/>
          </a:prstGeom>
        </p:spPr>
      </p:pic>
      <p:pic>
        <p:nvPicPr>
          <p:cNvPr id="12" name="Picture 11" descr="iri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276600"/>
            <a:ext cx="1206359" cy="109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6398299" y="5059077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2,TEMP</a:t>
            </a:r>
            <a:endParaRPr lang="en-US" sz="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Selection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447800"/>
          </a:xfrm>
        </p:spPr>
        <p:txBody>
          <a:bodyPr>
            <a:normAutofit lnSpcReduction="10000"/>
          </a:bodyPr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sz="2000" dirty="0" smtClean="0">
                <a:solidFill>
                  <a:schemeClr val="tx1"/>
                </a:solidFill>
              </a:rPr>
              <a:t>Goal: determine the sensors that </a:t>
            </a:r>
            <a:r>
              <a:rPr lang="en-US" sz="2000" dirty="0" err="1" smtClean="0">
                <a:solidFill>
                  <a:schemeClr val="tx1"/>
                </a:solidFill>
              </a:rPr>
              <a:t>AdaBoost</a:t>
            </a:r>
            <a:r>
              <a:rPr lang="en-US" sz="2000" dirty="0" smtClean="0">
                <a:solidFill>
                  <a:schemeClr val="tx1"/>
                </a:solidFill>
              </a:rPr>
              <a:t> chooses using correlation</a:t>
            </a:r>
          </a:p>
          <a:p>
            <a:r>
              <a:rPr lang="en-US" sz="2000" dirty="0" smtClean="0"/>
              <a:t>Find the correlation of each pair of sensors selected by </a:t>
            </a:r>
            <a:r>
              <a:rPr lang="en-US" sz="2000" dirty="0" err="1" smtClean="0"/>
              <a:t>AdaBoost</a:t>
            </a:r>
            <a:endParaRPr lang="en-US" sz="2000" dirty="0" smtClean="0"/>
          </a:p>
          <a:p>
            <a:r>
              <a:rPr lang="en-US" sz="2000" dirty="0" smtClean="0"/>
              <a:t>Use average correlation as a threshold for choosing sensors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0" y="3570200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AdaBoost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286499" y="4070179"/>
            <a:ext cx="1644821" cy="16448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Selected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>
          <a:xfrm>
            <a:off x="2561813" y="3913100"/>
            <a:ext cx="117198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>
            <a:off x="5181600" y="3913100"/>
            <a:ext cx="1345776" cy="4191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084835" y="5835087"/>
            <a:ext cx="3490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Set threshold </a:t>
            </a:r>
            <a:r>
              <a:rPr lang="el-GR" sz="1400" b="1" dirty="0" smtClean="0">
                <a:latin typeface="Times New Roman"/>
                <a:cs typeface="Times New Roman"/>
              </a:rPr>
              <a:t>α</a:t>
            </a:r>
            <a:r>
              <a:rPr lang="en-US" sz="1400" b="1" dirty="0" smtClean="0"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cs typeface="Times New Roman"/>
              </a:rPr>
              <a:t>based on average correlation: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82227" y="3700847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Sensors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6286498" y="2317579"/>
            <a:ext cx="1644821" cy="16448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Unused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64" name="Straight Arrow Connector 63"/>
          <p:cNvCxnSpPr>
            <a:stCxn id="6" idx="3"/>
            <a:endCxn id="62" idx="3"/>
          </p:cNvCxnSpPr>
          <p:nvPr/>
        </p:nvCxnSpPr>
        <p:spPr>
          <a:xfrm flipV="1">
            <a:off x="5181600" y="3721522"/>
            <a:ext cx="1345776" cy="1915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7007898" y="3455900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1,ACC</a:t>
            </a:r>
            <a:endParaRPr lang="en-US" sz="800" b="1" dirty="0"/>
          </a:p>
        </p:txBody>
      </p:sp>
      <p:sp>
        <p:nvSpPr>
          <p:cNvPr id="67" name="Rectangle 66"/>
          <p:cNvSpPr/>
          <p:nvPr/>
        </p:nvSpPr>
        <p:spPr>
          <a:xfrm>
            <a:off x="6533736" y="2686812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2,MIC</a:t>
            </a:r>
            <a:endParaRPr lang="en-US" sz="800" b="1" dirty="0"/>
          </a:p>
        </p:txBody>
      </p:sp>
      <p:sp>
        <p:nvSpPr>
          <p:cNvPr id="68" name="Rectangle 67"/>
          <p:cNvSpPr/>
          <p:nvPr/>
        </p:nvSpPr>
        <p:spPr>
          <a:xfrm>
            <a:off x="7108909" y="5173377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1,LIGHT</a:t>
            </a:r>
            <a:endParaRPr lang="en-US" sz="800" b="1" dirty="0"/>
          </a:p>
        </p:txBody>
      </p:sp>
      <p:sp>
        <p:nvSpPr>
          <p:cNvPr id="71" name="Rectangle 70"/>
          <p:cNvSpPr/>
          <p:nvPr/>
        </p:nvSpPr>
        <p:spPr>
          <a:xfrm>
            <a:off x="6689807" y="4256000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3,MIC</a:t>
            </a:r>
            <a:endParaRPr lang="en-US" sz="800" b="1" dirty="0"/>
          </a:p>
        </p:txBody>
      </p:sp>
      <p:sp>
        <p:nvSpPr>
          <p:cNvPr id="72" name="Rectangle 71"/>
          <p:cNvSpPr/>
          <p:nvPr/>
        </p:nvSpPr>
        <p:spPr>
          <a:xfrm>
            <a:off x="7143335" y="4563777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3,TEMP</a:t>
            </a:r>
            <a:endParaRPr lang="en-US" sz="800" b="1" dirty="0"/>
          </a:p>
        </p:txBody>
      </p:sp>
      <p:sp>
        <p:nvSpPr>
          <p:cNvPr id="73" name="Rectangle 72"/>
          <p:cNvSpPr/>
          <p:nvPr/>
        </p:nvSpPr>
        <p:spPr>
          <a:xfrm>
            <a:off x="1472439" y="3139989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2,MIC</a:t>
            </a:r>
            <a:endParaRPr lang="en-US" sz="800" b="1" dirty="0"/>
          </a:p>
        </p:txBody>
      </p:sp>
      <p:sp>
        <p:nvSpPr>
          <p:cNvPr id="74" name="Rectangle 73"/>
          <p:cNvSpPr/>
          <p:nvPr/>
        </p:nvSpPr>
        <p:spPr>
          <a:xfrm>
            <a:off x="2033389" y="3485778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1,ACC</a:t>
            </a:r>
            <a:endParaRPr lang="en-US" sz="800" b="1" dirty="0"/>
          </a:p>
        </p:txBody>
      </p:sp>
      <p:sp>
        <p:nvSpPr>
          <p:cNvPr id="75" name="Rectangle 74"/>
          <p:cNvSpPr/>
          <p:nvPr/>
        </p:nvSpPr>
        <p:spPr>
          <a:xfrm>
            <a:off x="1064057" y="4067591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3,MIC</a:t>
            </a:r>
            <a:endParaRPr lang="en-US" sz="800" b="1" dirty="0"/>
          </a:p>
        </p:txBody>
      </p:sp>
      <p:sp>
        <p:nvSpPr>
          <p:cNvPr id="76" name="Rectangle 75"/>
          <p:cNvSpPr/>
          <p:nvPr/>
        </p:nvSpPr>
        <p:spPr>
          <a:xfrm>
            <a:off x="977427" y="3472247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3,TEMP</a:t>
            </a:r>
            <a:endParaRPr lang="en-US" sz="800" b="1" dirty="0"/>
          </a:p>
        </p:txBody>
      </p:sp>
      <p:sp>
        <p:nvSpPr>
          <p:cNvPr id="77" name="Rectangle 76"/>
          <p:cNvSpPr/>
          <p:nvPr/>
        </p:nvSpPr>
        <p:spPr>
          <a:xfrm>
            <a:off x="1306861" y="4371824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2,TEMP</a:t>
            </a:r>
            <a:endParaRPr lang="en-US" sz="800" b="1" dirty="0"/>
          </a:p>
        </p:txBody>
      </p:sp>
      <p:sp>
        <p:nvSpPr>
          <p:cNvPr id="78" name="Rectangle 77"/>
          <p:cNvSpPr/>
          <p:nvPr/>
        </p:nvSpPr>
        <p:spPr>
          <a:xfrm>
            <a:off x="1952214" y="4102465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1,LIGHT</a:t>
            </a:r>
            <a:endParaRPr lang="en-US" sz="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048000" y="4724400"/>
            <a:ext cx="3165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mbria"/>
                <a:cs typeface="Cambria"/>
              </a:rPr>
              <a:t>correlation(2,TEMP; 1,LIGHT)</a:t>
            </a:r>
            <a:endParaRPr lang="en-US" i="1" dirty="0">
              <a:latin typeface="Cambria"/>
              <a:cs typeface="Cambri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8000" y="5117068"/>
            <a:ext cx="289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mbria"/>
                <a:cs typeface="Cambria"/>
              </a:rPr>
              <a:t>correlation(3,MIC; 3,TEMP)</a:t>
            </a:r>
            <a:endParaRPr lang="en-US" i="1" dirty="0">
              <a:latin typeface="Cambria"/>
              <a:cs typeface="Cambri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0" y="5486400"/>
            <a:ext cx="40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mbria"/>
                <a:cs typeface="Cambria"/>
              </a:rPr>
              <a:t>…</a:t>
            </a:r>
            <a:endParaRPr lang="en-US" i="1" dirty="0">
              <a:latin typeface="Cambria"/>
              <a:cs typeface="Cambri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10200" y="5791200"/>
            <a:ext cx="1605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Cambria"/>
                <a:cs typeface="Cambria"/>
              </a:rPr>
              <a:t>α</a:t>
            </a:r>
            <a:r>
              <a:rPr lang="en-US" i="1" dirty="0" smtClean="0">
                <a:latin typeface="Cambria"/>
                <a:cs typeface="Cambria"/>
              </a:rPr>
              <a:t> = </a:t>
            </a:r>
            <a:r>
              <a:rPr lang="en-US" i="1" dirty="0" err="1" smtClean="0">
                <a:latin typeface="Cambria"/>
                <a:cs typeface="Cambria"/>
              </a:rPr>
              <a:t>μ</a:t>
            </a:r>
            <a:r>
              <a:rPr lang="en-US" i="1" baseline="-25000" dirty="0" err="1" smtClean="0">
                <a:latin typeface="Cambria"/>
                <a:cs typeface="Cambria"/>
              </a:rPr>
              <a:t>corr</a:t>
            </a:r>
            <a:r>
              <a:rPr lang="en-US" i="1" dirty="0" smtClean="0">
                <a:latin typeface="Cambria"/>
                <a:cs typeface="Cambria"/>
              </a:rPr>
              <a:t> + </a:t>
            </a:r>
            <a:r>
              <a:rPr lang="en-US" i="1" dirty="0" err="1" smtClean="0">
                <a:latin typeface="Cambria"/>
                <a:cs typeface="Cambria"/>
              </a:rPr>
              <a:t>σ</a:t>
            </a:r>
            <a:r>
              <a:rPr lang="en-US" i="1" baseline="-25000" dirty="0" err="1" smtClean="0">
                <a:latin typeface="Cambria"/>
                <a:cs typeface="Cambria"/>
              </a:rPr>
              <a:t>corr</a:t>
            </a:r>
            <a:endParaRPr lang="en-US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05098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1" grpId="0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681375" y="3394435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1,ACC</a:t>
            </a:r>
            <a:endParaRPr lang="en-US" sz="800" b="1" dirty="0"/>
          </a:p>
        </p:txBody>
      </p:sp>
      <p:sp>
        <p:nvSpPr>
          <p:cNvPr id="91" name="Rectangle 90"/>
          <p:cNvSpPr/>
          <p:nvPr/>
        </p:nvSpPr>
        <p:spPr>
          <a:xfrm>
            <a:off x="1600200" y="4011122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1,LIGHT</a:t>
            </a:r>
            <a:endParaRPr lang="en-US" sz="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Selection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0332" y="1219200"/>
            <a:ext cx="8229600" cy="914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Choose sensors for input to </a:t>
            </a:r>
            <a:r>
              <a:rPr lang="en-US" sz="2000" dirty="0" err="1" smtClean="0"/>
              <a:t>AdaBoost</a:t>
            </a:r>
            <a:r>
              <a:rPr lang="en-US" sz="2000" dirty="0" smtClean="0"/>
              <a:t> based on the correlation threshold</a:t>
            </a:r>
          </a:p>
          <a:p>
            <a:endParaRPr lang="en-US" sz="2000" dirty="0"/>
          </a:p>
        </p:txBody>
      </p:sp>
      <p:sp>
        <p:nvSpPr>
          <p:cNvPr id="43" name="Rectangle 42"/>
          <p:cNvSpPr/>
          <p:nvPr/>
        </p:nvSpPr>
        <p:spPr>
          <a:xfrm>
            <a:off x="6400801" y="4452384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AdaBoost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137297" y="4795284"/>
            <a:ext cx="126350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7" idx="3"/>
            <a:endCxn id="67" idx="1"/>
          </p:cNvCxnSpPr>
          <p:nvPr/>
        </p:nvCxnSpPr>
        <p:spPr>
          <a:xfrm>
            <a:off x="2156666" y="3793524"/>
            <a:ext cx="1576687" cy="3112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25239" y="3608858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Sensors</a:t>
            </a: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3492476" y="2116909"/>
            <a:ext cx="1644821" cy="16448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Unused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49" name="Straight Arrow Connector 48"/>
          <p:cNvCxnSpPr>
            <a:stCxn id="47" idx="3"/>
            <a:endCxn id="48" idx="3"/>
          </p:cNvCxnSpPr>
          <p:nvPr/>
        </p:nvCxnSpPr>
        <p:spPr>
          <a:xfrm flipV="1">
            <a:off x="2156666" y="3520852"/>
            <a:ext cx="1576688" cy="2726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143001" y="3048000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2,MIC</a:t>
            </a:r>
            <a:endParaRPr lang="en-US" sz="800" b="1" dirty="0"/>
          </a:p>
        </p:txBody>
      </p:sp>
      <p:sp>
        <p:nvSpPr>
          <p:cNvPr id="56" name="Rectangle 55"/>
          <p:cNvSpPr/>
          <p:nvPr/>
        </p:nvSpPr>
        <p:spPr>
          <a:xfrm>
            <a:off x="1676401" y="3393789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1,ACC</a:t>
            </a:r>
            <a:endParaRPr lang="en-US" sz="800" b="1" dirty="0"/>
          </a:p>
        </p:txBody>
      </p:sp>
      <p:sp>
        <p:nvSpPr>
          <p:cNvPr id="57" name="Rectangle 56"/>
          <p:cNvSpPr/>
          <p:nvPr/>
        </p:nvSpPr>
        <p:spPr>
          <a:xfrm>
            <a:off x="685800" y="3962400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3,MIC</a:t>
            </a:r>
            <a:endParaRPr lang="en-US" sz="800" b="1" dirty="0"/>
          </a:p>
        </p:txBody>
      </p:sp>
      <p:sp>
        <p:nvSpPr>
          <p:cNvPr id="58" name="Rectangle 57"/>
          <p:cNvSpPr/>
          <p:nvPr/>
        </p:nvSpPr>
        <p:spPr>
          <a:xfrm>
            <a:off x="620439" y="3380258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3,TEMP</a:t>
            </a:r>
            <a:endParaRPr lang="en-US" sz="800" b="1" dirty="0"/>
          </a:p>
        </p:txBody>
      </p:sp>
      <p:sp>
        <p:nvSpPr>
          <p:cNvPr id="59" name="Rectangle 58"/>
          <p:cNvSpPr/>
          <p:nvPr/>
        </p:nvSpPr>
        <p:spPr>
          <a:xfrm>
            <a:off x="949873" y="4279835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2,TEMP</a:t>
            </a:r>
            <a:endParaRPr lang="en-US" sz="800" b="1" dirty="0"/>
          </a:p>
        </p:txBody>
      </p:sp>
      <p:sp>
        <p:nvSpPr>
          <p:cNvPr id="60" name="Rectangle 59"/>
          <p:cNvSpPr/>
          <p:nvPr/>
        </p:nvSpPr>
        <p:spPr>
          <a:xfrm>
            <a:off x="1595226" y="4010476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1,LIGHT</a:t>
            </a:r>
            <a:endParaRPr lang="en-US" sz="800" b="1" dirty="0"/>
          </a:p>
        </p:txBody>
      </p:sp>
      <p:sp>
        <p:nvSpPr>
          <p:cNvPr id="67" name="Oval 66"/>
          <p:cNvSpPr/>
          <p:nvPr/>
        </p:nvSpPr>
        <p:spPr>
          <a:xfrm>
            <a:off x="3492475" y="3863889"/>
            <a:ext cx="1644821" cy="16448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Selected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5486400"/>
            <a:ext cx="329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mbria"/>
                <a:cs typeface="Cambria"/>
              </a:rPr>
              <a:t>correlation(1,ACC; 1,LIGHT) ≤ </a:t>
            </a:r>
            <a:r>
              <a:rPr lang="en-US" i="1" dirty="0" err="1" smtClean="0">
                <a:latin typeface="Cambria"/>
                <a:cs typeface="Cambria"/>
              </a:rPr>
              <a:t>α</a:t>
            </a:r>
            <a:endParaRPr lang="en-US" i="1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22552 0.0430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7" y="215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25 0.0884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1" animBg="1"/>
      <p:bldP spid="56" grpId="2" animBg="1"/>
      <p:bldP spid="60" grpId="0" animBg="1"/>
      <p:bldP spid="60" grpId="1" animBg="1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949873" y="4286037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2,TEMP</a:t>
            </a:r>
            <a:endParaRPr lang="en-US" sz="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Selection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0332" y="1219200"/>
            <a:ext cx="8229600" cy="914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Choose sensors for input to </a:t>
            </a:r>
            <a:r>
              <a:rPr lang="en-US" sz="2000" dirty="0" err="1" smtClean="0"/>
              <a:t>AdaBoost</a:t>
            </a:r>
            <a:r>
              <a:rPr lang="en-US" sz="2000" dirty="0" smtClean="0"/>
              <a:t> based on the correlation threshold</a:t>
            </a:r>
          </a:p>
          <a:p>
            <a:endParaRPr lang="en-US" sz="2000" dirty="0"/>
          </a:p>
        </p:txBody>
      </p:sp>
      <p:sp>
        <p:nvSpPr>
          <p:cNvPr id="43" name="Rectangle 42"/>
          <p:cNvSpPr/>
          <p:nvPr/>
        </p:nvSpPr>
        <p:spPr>
          <a:xfrm>
            <a:off x="6400801" y="4452384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AdaBoost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137297" y="4795284"/>
            <a:ext cx="126350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7" idx="3"/>
            <a:endCxn id="67" idx="1"/>
          </p:cNvCxnSpPr>
          <p:nvPr/>
        </p:nvCxnSpPr>
        <p:spPr>
          <a:xfrm>
            <a:off x="2156666" y="3793524"/>
            <a:ext cx="1576687" cy="3112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25239" y="3608858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Sensors</a:t>
            </a: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3492476" y="2116909"/>
            <a:ext cx="1644821" cy="16448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Unused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49" name="Straight Arrow Connector 48"/>
          <p:cNvCxnSpPr>
            <a:stCxn id="47" idx="3"/>
            <a:endCxn id="48" idx="3"/>
          </p:cNvCxnSpPr>
          <p:nvPr/>
        </p:nvCxnSpPr>
        <p:spPr>
          <a:xfrm flipV="1">
            <a:off x="2156666" y="3520852"/>
            <a:ext cx="1576688" cy="2726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143001" y="3048000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2,MIC</a:t>
            </a:r>
            <a:endParaRPr lang="en-US" sz="800" b="1" dirty="0"/>
          </a:p>
        </p:txBody>
      </p:sp>
      <p:sp>
        <p:nvSpPr>
          <p:cNvPr id="56" name="Rectangle 55"/>
          <p:cNvSpPr/>
          <p:nvPr/>
        </p:nvSpPr>
        <p:spPr>
          <a:xfrm>
            <a:off x="1676401" y="3393789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1,ACC</a:t>
            </a:r>
            <a:endParaRPr lang="en-US" sz="800" b="1" dirty="0"/>
          </a:p>
        </p:txBody>
      </p:sp>
      <p:sp>
        <p:nvSpPr>
          <p:cNvPr id="57" name="Rectangle 56"/>
          <p:cNvSpPr/>
          <p:nvPr/>
        </p:nvSpPr>
        <p:spPr>
          <a:xfrm>
            <a:off x="685800" y="3962400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3,MIC</a:t>
            </a:r>
            <a:endParaRPr lang="en-US" sz="800" b="1" dirty="0"/>
          </a:p>
        </p:txBody>
      </p:sp>
      <p:sp>
        <p:nvSpPr>
          <p:cNvPr id="58" name="Rectangle 57"/>
          <p:cNvSpPr/>
          <p:nvPr/>
        </p:nvSpPr>
        <p:spPr>
          <a:xfrm>
            <a:off x="620439" y="3380258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3,TEMP</a:t>
            </a:r>
            <a:endParaRPr lang="en-US" sz="800" b="1" dirty="0"/>
          </a:p>
        </p:txBody>
      </p:sp>
      <p:sp>
        <p:nvSpPr>
          <p:cNvPr id="59" name="Rectangle 58"/>
          <p:cNvSpPr/>
          <p:nvPr/>
        </p:nvSpPr>
        <p:spPr>
          <a:xfrm>
            <a:off x="949873" y="4279835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2,TEMP</a:t>
            </a:r>
            <a:endParaRPr lang="en-US" sz="800" b="1" dirty="0"/>
          </a:p>
        </p:txBody>
      </p:sp>
      <p:sp>
        <p:nvSpPr>
          <p:cNvPr id="60" name="Rectangle 59"/>
          <p:cNvSpPr/>
          <p:nvPr/>
        </p:nvSpPr>
        <p:spPr>
          <a:xfrm>
            <a:off x="1595226" y="4010476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1,LIGHT</a:t>
            </a:r>
            <a:endParaRPr lang="en-US" sz="800" b="1" dirty="0"/>
          </a:p>
        </p:txBody>
      </p:sp>
      <p:sp>
        <p:nvSpPr>
          <p:cNvPr id="67" name="Oval 66"/>
          <p:cNvSpPr/>
          <p:nvPr/>
        </p:nvSpPr>
        <p:spPr>
          <a:xfrm>
            <a:off x="3492475" y="3863889"/>
            <a:ext cx="1644821" cy="16448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Selected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86200" y="4010476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1,ACC</a:t>
            </a:r>
            <a:endParaRPr lang="en-US" sz="800" b="1" dirty="0"/>
          </a:p>
        </p:txBody>
      </p:sp>
      <p:sp>
        <p:nvSpPr>
          <p:cNvPr id="20" name="Rectangle 19"/>
          <p:cNvSpPr/>
          <p:nvPr/>
        </p:nvSpPr>
        <p:spPr>
          <a:xfrm>
            <a:off x="3740784" y="4343400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1,LIGHT</a:t>
            </a:r>
            <a:endParaRPr lang="en-US" sz="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81000" y="5486400"/>
            <a:ext cx="324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mbria"/>
                <a:cs typeface="Cambria"/>
              </a:rPr>
              <a:t>correlation(2,TEMP; 1,ACC) &gt; </a:t>
            </a:r>
            <a:r>
              <a:rPr lang="en-US" i="1" dirty="0" err="1" smtClean="0">
                <a:latin typeface="Cambria"/>
                <a:cs typeface="Cambria"/>
              </a:rPr>
              <a:t>α</a:t>
            </a:r>
            <a:endParaRPr lang="en-US" i="1" dirty="0">
              <a:latin typeface="Cambria"/>
              <a:cs typeface="Cambri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5879068"/>
            <a:ext cx="2747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mbria"/>
                <a:cs typeface="Cambria"/>
              </a:rPr>
              <a:t>acc(2,TEMP) &gt; acc(1,ACC)</a:t>
            </a:r>
            <a:endParaRPr lang="en-US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96725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0834 -0.101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506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0.29618 0.0925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9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19" grpId="0" animBg="1"/>
      <p:bldP spid="19" grpId="1" animBg="1"/>
      <p:bldP spid="24" grpId="0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949873" y="4286037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2,TEMP</a:t>
            </a:r>
            <a:endParaRPr lang="en-US" sz="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Selection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0332" y="1219200"/>
            <a:ext cx="8229600" cy="914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Choose sensors for input to </a:t>
            </a:r>
            <a:r>
              <a:rPr lang="en-US" sz="2000" dirty="0" err="1" smtClean="0"/>
              <a:t>AdaBoost</a:t>
            </a:r>
            <a:r>
              <a:rPr lang="en-US" sz="2000" dirty="0" smtClean="0"/>
              <a:t> based on the correlation threshold</a:t>
            </a:r>
          </a:p>
          <a:p>
            <a:endParaRPr lang="en-US" sz="2000" dirty="0"/>
          </a:p>
        </p:txBody>
      </p:sp>
      <p:sp>
        <p:nvSpPr>
          <p:cNvPr id="43" name="Rectangle 42"/>
          <p:cNvSpPr/>
          <p:nvPr/>
        </p:nvSpPr>
        <p:spPr>
          <a:xfrm>
            <a:off x="6400801" y="4452384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AdaBoost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137297" y="4795284"/>
            <a:ext cx="126350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7" idx="3"/>
            <a:endCxn id="67" idx="1"/>
          </p:cNvCxnSpPr>
          <p:nvPr/>
        </p:nvCxnSpPr>
        <p:spPr>
          <a:xfrm>
            <a:off x="2156666" y="3793524"/>
            <a:ext cx="1576687" cy="3112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25239" y="3608858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Sensors</a:t>
            </a: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3492476" y="2116909"/>
            <a:ext cx="1644821" cy="16448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Unused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49" name="Straight Arrow Connector 48"/>
          <p:cNvCxnSpPr>
            <a:stCxn id="47" idx="3"/>
            <a:endCxn id="48" idx="3"/>
          </p:cNvCxnSpPr>
          <p:nvPr/>
        </p:nvCxnSpPr>
        <p:spPr>
          <a:xfrm flipV="1">
            <a:off x="2156666" y="3520852"/>
            <a:ext cx="1576688" cy="2726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143001" y="3048000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2,MIC</a:t>
            </a:r>
            <a:endParaRPr lang="en-US" sz="800" b="1" dirty="0"/>
          </a:p>
        </p:txBody>
      </p:sp>
      <p:sp>
        <p:nvSpPr>
          <p:cNvPr id="56" name="Rectangle 55"/>
          <p:cNvSpPr/>
          <p:nvPr/>
        </p:nvSpPr>
        <p:spPr>
          <a:xfrm>
            <a:off x="1676401" y="3393789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1,ACC</a:t>
            </a:r>
            <a:endParaRPr lang="en-US" sz="800" b="1" dirty="0"/>
          </a:p>
        </p:txBody>
      </p:sp>
      <p:sp>
        <p:nvSpPr>
          <p:cNvPr id="57" name="Rectangle 56"/>
          <p:cNvSpPr/>
          <p:nvPr/>
        </p:nvSpPr>
        <p:spPr>
          <a:xfrm>
            <a:off x="685800" y="3962400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3,MIC</a:t>
            </a:r>
            <a:endParaRPr lang="en-US" sz="800" b="1" dirty="0"/>
          </a:p>
        </p:txBody>
      </p:sp>
      <p:sp>
        <p:nvSpPr>
          <p:cNvPr id="58" name="Rectangle 57"/>
          <p:cNvSpPr/>
          <p:nvPr/>
        </p:nvSpPr>
        <p:spPr>
          <a:xfrm>
            <a:off x="620439" y="3380258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3,TEMP</a:t>
            </a:r>
            <a:endParaRPr lang="en-US" sz="800" b="1" dirty="0"/>
          </a:p>
        </p:txBody>
      </p:sp>
      <p:sp>
        <p:nvSpPr>
          <p:cNvPr id="59" name="Rectangle 58"/>
          <p:cNvSpPr/>
          <p:nvPr/>
        </p:nvSpPr>
        <p:spPr>
          <a:xfrm>
            <a:off x="3705285" y="4896748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2,TEMP</a:t>
            </a:r>
            <a:endParaRPr lang="en-US" sz="800" b="1" dirty="0"/>
          </a:p>
        </p:txBody>
      </p:sp>
      <p:sp>
        <p:nvSpPr>
          <p:cNvPr id="60" name="Rectangle 59"/>
          <p:cNvSpPr/>
          <p:nvPr/>
        </p:nvSpPr>
        <p:spPr>
          <a:xfrm>
            <a:off x="1595226" y="4010476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1,LIGHT</a:t>
            </a:r>
            <a:endParaRPr lang="en-US" sz="800" b="1" dirty="0"/>
          </a:p>
        </p:txBody>
      </p:sp>
      <p:sp>
        <p:nvSpPr>
          <p:cNvPr id="67" name="Oval 66"/>
          <p:cNvSpPr/>
          <p:nvPr/>
        </p:nvSpPr>
        <p:spPr>
          <a:xfrm>
            <a:off x="3492475" y="3863889"/>
            <a:ext cx="1644821" cy="16448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Selected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10085" y="3371627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1,ACC</a:t>
            </a:r>
            <a:endParaRPr lang="en-US" sz="800" b="1" dirty="0"/>
          </a:p>
        </p:txBody>
      </p:sp>
      <p:sp>
        <p:nvSpPr>
          <p:cNvPr id="20" name="Rectangle 19"/>
          <p:cNvSpPr/>
          <p:nvPr/>
        </p:nvSpPr>
        <p:spPr>
          <a:xfrm>
            <a:off x="3740784" y="4343400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1,LIGHT</a:t>
            </a:r>
            <a:endParaRPr lang="en-US" sz="800" b="1" dirty="0"/>
          </a:p>
        </p:txBody>
      </p:sp>
      <p:sp>
        <p:nvSpPr>
          <p:cNvPr id="25" name="Rectangle 24"/>
          <p:cNvSpPr/>
          <p:nvPr/>
        </p:nvSpPr>
        <p:spPr>
          <a:xfrm>
            <a:off x="620438" y="3380258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3,TEMP</a:t>
            </a:r>
            <a:endParaRPr lang="en-US" sz="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81000" y="5486400"/>
            <a:ext cx="324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mbria"/>
                <a:cs typeface="Cambria"/>
              </a:rPr>
              <a:t>correlation(1,ACC; 3,TEMP) ≤ </a:t>
            </a:r>
            <a:r>
              <a:rPr lang="en-US" i="1" dirty="0" err="1" smtClean="0">
                <a:latin typeface="Cambria"/>
                <a:cs typeface="Cambria"/>
              </a:rPr>
              <a:t>α</a:t>
            </a:r>
            <a:endParaRPr lang="en-US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37893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0.36545 0.090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4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25" grpId="1" animBg="1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685800" y="3962400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3,MIC</a:t>
            </a:r>
            <a:endParaRPr lang="en-US" sz="800" b="1" dirty="0"/>
          </a:p>
        </p:txBody>
      </p:sp>
      <p:sp>
        <p:nvSpPr>
          <p:cNvPr id="22" name="Rectangle 21"/>
          <p:cNvSpPr/>
          <p:nvPr/>
        </p:nvSpPr>
        <p:spPr>
          <a:xfrm>
            <a:off x="1143000" y="3048000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2,MIC</a:t>
            </a:r>
            <a:endParaRPr lang="en-US" sz="800" b="1" dirty="0"/>
          </a:p>
        </p:txBody>
      </p:sp>
      <p:sp>
        <p:nvSpPr>
          <p:cNvPr id="23" name="Rectangle 22"/>
          <p:cNvSpPr/>
          <p:nvPr/>
        </p:nvSpPr>
        <p:spPr>
          <a:xfrm>
            <a:off x="949873" y="4286037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2,TEMP</a:t>
            </a:r>
            <a:endParaRPr lang="en-US" sz="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Selection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0332" y="1219200"/>
            <a:ext cx="8229600" cy="914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Choose sensors for input to </a:t>
            </a:r>
            <a:r>
              <a:rPr lang="en-US" sz="2000" dirty="0" err="1" smtClean="0"/>
              <a:t>AdaBoost</a:t>
            </a:r>
            <a:r>
              <a:rPr lang="en-US" sz="2000" dirty="0" smtClean="0"/>
              <a:t> based on the correlation threshold</a:t>
            </a:r>
          </a:p>
          <a:p>
            <a:endParaRPr lang="en-US" sz="2000" dirty="0"/>
          </a:p>
        </p:txBody>
      </p:sp>
      <p:sp>
        <p:nvSpPr>
          <p:cNvPr id="43" name="Rectangle 42"/>
          <p:cNvSpPr/>
          <p:nvPr/>
        </p:nvSpPr>
        <p:spPr>
          <a:xfrm>
            <a:off x="6400801" y="4452384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AdaBoost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137297" y="4795284"/>
            <a:ext cx="126350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7" idx="3"/>
            <a:endCxn id="67" idx="1"/>
          </p:cNvCxnSpPr>
          <p:nvPr/>
        </p:nvCxnSpPr>
        <p:spPr>
          <a:xfrm>
            <a:off x="2156666" y="3793524"/>
            <a:ext cx="1576687" cy="3112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25239" y="3608858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Sensors</a:t>
            </a: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3492476" y="2116909"/>
            <a:ext cx="1644821" cy="16448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Unused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49" name="Straight Arrow Connector 48"/>
          <p:cNvCxnSpPr>
            <a:stCxn id="47" idx="3"/>
            <a:endCxn id="48" idx="3"/>
          </p:cNvCxnSpPr>
          <p:nvPr/>
        </p:nvCxnSpPr>
        <p:spPr>
          <a:xfrm flipV="1">
            <a:off x="2156666" y="3520852"/>
            <a:ext cx="1576688" cy="2726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143001" y="3048000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2,MIC</a:t>
            </a:r>
            <a:endParaRPr lang="en-US" sz="800" b="1" dirty="0"/>
          </a:p>
        </p:txBody>
      </p:sp>
      <p:sp>
        <p:nvSpPr>
          <p:cNvPr id="56" name="Rectangle 55"/>
          <p:cNvSpPr/>
          <p:nvPr/>
        </p:nvSpPr>
        <p:spPr>
          <a:xfrm>
            <a:off x="1676401" y="3393789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1,ACC</a:t>
            </a:r>
            <a:endParaRPr lang="en-US" sz="800" b="1" dirty="0"/>
          </a:p>
        </p:txBody>
      </p:sp>
      <p:sp>
        <p:nvSpPr>
          <p:cNvPr id="57" name="Rectangle 56"/>
          <p:cNvSpPr/>
          <p:nvPr/>
        </p:nvSpPr>
        <p:spPr>
          <a:xfrm>
            <a:off x="685801" y="3962400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3,MIC</a:t>
            </a:r>
            <a:endParaRPr lang="en-US" sz="800" b="1" dirty="0"/>
          </a:p>
        </p:txBody>
      </p:sp>
      <p:sp>
        <p:nvSpPr>
          <p:cNvPr id="58" name="Rectangle 57"/>
          <p:cNvSpPr/>
          <p:nvPr/>
        </p:nvSpPr>
        <p:spPr>
          <a:xfrm>
            <a:off x="620439" y="3380258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3,TEMP</a:t>
            </a:r>
            <a:endParaRPr lang="en-US" sz="800" b="1" dirty="0"/>
          </a:p>
        </p:txBody>
      </p:sp>
      <p:sp>
        <p:nvSpPr>
          <p:cNvPr id="59" name="Rectangle 58"/>
          <p:cNvSpPr/>
          <p:nvPr/>
        </p:nvSpPr>
        <p:spPr>
          <a:xfrm>
            <a:off x="3705285" y="4896748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2,TEMP</a:t>
            </a:r>
            <a:endParaRPr lang="en-US" sz="800" b="1" dirty="0"/>
          </a:p>
        </p:txBody>
      </p:sp>
      <p:sp>
        <p:nvSpPr>
          <p:cNvPr id="60" name="Rectangle 59"/>
          <p:cNvSpPr/>
          <p:nvPr/>
        </p:nvSpPr>
        <p:spPr>
          <a:xfrm>
            <a:off x="1595226" y="4010476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1,LIGHT</a:t>
            </a:r>
            <a:endParaRPr lang="en-US" sz="800" b="1" dirty="0"/>
          </a:p>
        </p:txBody>
      </p:sp>
      <p:sp>
        <p:nvSpPr>
          <p:cNvPr id="67" name="Oval 66"/>
          <p:cNvSpPr/>
          <p:nvPr/>
        </p:nvSpPr>
        <p:spPr>
          <a:xfrm>
            <a:off x="3492475" y="3863889"/>
            <a:ext cx="1644821" cy="16448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Selected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10085" y="3371627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1,ACC</a:t>
            </a:r>
            <a:endParaRPr lang="en-US" sz="800" b="1" dirty="0"/>
          </a:p>
        </p:txBody>
      </p:sp>
      <p:sp>
        <p:nvSpPr>
          <p:cNvPr id="20" name="Rectangle 19"/>
          <p:cNvSpPr/>
          <p:nvPr/>
        </p:nvSpPr>
        <p:spPr>
          <a:xfrm>
            <a:off x="3740784" y="4343400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1,LIGHT</a:t>
            </a:r>
            <a:endParaRPr lang="en-US" sz="800" b="1" dirty="0"/>
          </a:p>
        </p:txBody>
      </p:sp>
      <p:sp>
        <p:nvSpPr>
          <p:cNvPr id="25" name="Rectangle 24"/>
          <p:cNvSpPr/>
          <p:nvPr/>
        </p:nvSpPr>
        <p:spPr>
          <a:xfrm>
            <a:off x="3985275" y="3990467"/>
            <a:ext cx="6095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3,TEMP</a:t>
            </a:r>
            <a:endParaRPr lang="en-US" sz="800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50022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30295 -0.09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9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39774 0.137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8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Motivation and Contributions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Hardware and Software</a:t>
            </a:r>
          </a:p>
          <a:p>
            <a:r>
              <a:rPr lang="en-US" dirty="0" smtClean="0"/>
              <a:t>Experimental Setup</a:t>
            </a:r>
          </a:p>
          <a:p>
            <a:r>
              <a:rPr lang="en-US" dirty="0" smtClean="0"/>
              <a:t>PBN System Design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Setup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057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Classify typical daily activities, postures, and environment</a:t>
            </a:r>
          </a:p>
          <a:p>
            <a:r>
              <a:rPr lang="en-US" sz="2400" dirty="0" smtClean="0"/>
              <a:t>2 subjects over 2 weeks</a:t>
            </a:r>
          </a:p>
          <a:p>
            <a:r>
              <a:rPr lang="en-US" sz="2400" dirty="0" smtClean="0"/>
              <a:t>Classification Categories: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3124200"/>
          <a:ext cx="70866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533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Environment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Indoors,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Outdoors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Posture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Cycling, Lying Down, Sitting, Standing, Walking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Activity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Cleaning, Cycling,</a:t>
                      </a:r>
                      <a:r>
                        <a:rPr lang="en-US" baseline="0" dirty="0" smtClean="0"/>
                        <a:t> Driving, Eating, Meeting, Reading, Walking, Watching TV, Working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Content Placeholder 4" descr="environmentAccuracy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5482" y="1219200"/>
            <a:ext cx="7053036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Content Placeholder 4" descr="postureAccuracy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5482" y="1219200"/>
            <a:ext cx="7053036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Content Placeholder 4" descr="activityAccuracy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5482" y="1219200"/>
            <a:ext cx="7053036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Challenges to Practical Activity Recognition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User-friendly</a:t>
            </a:r>
          </a:p>
          <a:p>
            <a:pPr lvl="1"/>
            <a:r>
              <a:rPr lang="en-US" sz="2000" dirty="0" smtClean="0"/>
              <a:t>Hardware configuration</a:t>
            </a:r>
          </a:p>
          <a:p>
            <a:pPr lvl="1"/>
            <a:r>
              <a:rPr lang="en-US" sz="2000" dirty="0" smtClean="0"/>
              <a:t>Software configuration</a:t>
            </a:r>
          </a:p>
          <a:p>
            <a:r>
              <a:rPr lang="en-US" sz="2400" dirty="0" smtClean="0"/>
              <a:t>Accurate classification</a:t>
            </a:r>
          </a:p>
          <a:p>
            <a:pPr lvl="1"/>
            <a:r>
              <a:rPr lang="en-US" sz="2000" dirty="0" smtClean="0"/>
              <a:t>Classify difficult activities in the presence of dynamics</a:t>
            </a:r>
          </a:p>
          <a:p>
            <a:r>
              <a:rPr lang="en-US" sz="2400" dirty="0" smtClean="0"/>
              <a:t>Efficient classification</a:t>
            </a:r>
          </a:p>
          <a:p>
            <a:pPr lvl="1"/>
            <a:r>
              <a:rPr lang="en-US" sz="2000" dirty="0" smtClean="0"/>
              <a:t>Computation and energy efficiency</a:t>
            </a:r>
          </a:p>
          <a:p>
            <a:r>
              <a:rPr lang="en-US" sz="2400" dirty="0" smtClean="0"/>
              <a:t>Less reliance on ground truth</a:t>
            </a:r>
          </a:p>
          <a:p>
            <a:pPr lvl="1"/>
            <a:r>
              <a:rPr lang="en-US" sz="2000" dirty="0" smtClean="0"/>
              <a:t>Labeling sensor data is invasive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Retraining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Content Placeholder 4" descr="retrainingComparison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5482" y="1219200"/>
            <a:ext cx="7053036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Selection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" name="Content Placeholder 6" descr="sensorSelectionAll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-8341" r="-834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Power Benchmarks</a:t>
            </a:r>
          </a:p>
          <a:p>
            <a:r>
              <a:rPr lang="en-US" dirty="0" smtClean="0"/>
              <a:t>Training Overhead</a:t>
            </a:r>
          </a:p>
          <a:p>
            <a:r>
              <a:rPr lang="en-US" dirty="0" smtClean="0"/>
              <a:t>Battery Life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95400" y="3962400"/>
          <a:ext cx="685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650"/>
                <a:gridCol w="819150"/>
                <a:gridCol w="1409700"/>
                <a:gridCol w="1714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Idle (No</a:t>
                      </a:r>
                      <a:r>
                        <a:rPr lang="en-US" baseline="0" dirty="0" smtClean="0"/>
                        <a:t> PBN)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4.30MB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360.59mW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Sampling (</a:t>
                      </a:r>
                      <a:r>
                        <a:rPr lang="en-US" dirty="0" err="1" smtClean="0"/>
                        <a:t>WiFi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8.16MB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517.74mW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Sampling (GPS)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8.47MB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711.74mW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Sampling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Wifi</a:t>
                      </a:r>
                      <a:r>
                        <a:rPr lang="en-US" baseline="0" dirty="0" smtClean="0"/>
                        <a:t>) + Train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9.48MB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601.02mW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Sampling (</a:t>
                      </a:r>
                      <a:r>
                        <a:rPr lang="en-US" dirty="0" err="1" smtClean="0"/>
                        <a:t>WiFi</a:t>
                      </a:r>
                      <a:r>
                        <a:rPr lang="en-US" dirty="0" smtClean="0"/>
                        <a:t>) + Classify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9.45MB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513.57mW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vlcsnap-2011-03-30-17h30m21s8.png"/>
          <p:cNvPicPr>
            <a:picLocks noChangeAspect="1"/>
          </p:cNvPicPr>
          <p:nvPr/>
        </p:nvPicPr>
        <p:blipFill>
          <a:blip r:embed="rId2" cstate="print"/>
          <a:srcRect l="10769" t="26154" b="10256"/>
          <a:stretch>
            <a:fillRect/>
          </a:stretch>
        </p:blipFill>
        <p:spPr>
          <a:xfrm>
            <a:off x="4191000" y="1219200"/>
            <a:ext cx="44196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Motivation and Contributions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Hardware and Software</a:t>
            </a:r>
          </a:p>
          <a:p>
            <a:r>
              <a:rPr lang="en-US" dirty="0" smtClean="0"/>
              <a:t>Experimental Setup</a:t>
            </a:r>
          </a:p>
          <a:p>
            <a:r>
              <a:rPr lang="en-US" dirty="0" smtClean="0"/>
              <a:t>PBN System Design</a:t>
            </a:r>
          </a:p>
          <a:p>
            <a:r>
              <a:rPr lang="en-US" dirty="0" smtClean="0"/>
              <a:t>Evaluation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Conclusion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PBN: Towards practical BSN daily activity recognition</a:t>
            </a:r>
          </a:p>
          <a:p>
            <a:r>
              <a:rPr lang="en-US" sz="2400" dirty="0" smtClean="0"/>
              <a:t>PBN provides:</a:t>
            </a:r>
          </a:p>
          <a:p>
            <a:pPr lvl="1"/>
            <a:r>
              <a:rPr lang="en-US" sz="2000" dirty="0" smtClean="0"/>
              <a:t>User-friendly hardware and software</a:t>
            </a:r>
          </a:p>
          <a:p>
            <a:pPr lvl="1"/>
            <a:r>
              <a:rPr lang="en-US" sz="2000" dirty="0" smtClean="0"/>
              <a:t>Strong classification performance</a:t>
            </a:r>
          </a:p>
          <a:p>
            <a:pPr lvl="1"/>
            <a:r>
              <a:rPr lang="en-US" sz="2000" dirty="0" smtClean="0"/>
              <a:t>Retraining detection to reduce invasiveness </a:t>
            </a:r>
          </a:p>
          <a:p>
            <a:pPr lvl="1"/>
            <a:r>
              <a:rPr lang="en-US" sz="2000" dirty="0" smtClean="0"/>
              <a:t>Identification of redundant resources</a:t>
            </a:r>
          </a:p>
          <a:p>
            <a:r>
              <a:rPr lang="en-US" sz="2400" dirty="0" smtClean="0"/>
              <a:t>Future Work</a:t>
            </a:r>
          </a:p>
          <a:p>
            <a:pPr lvl="1"/>
            <a:r>
              <a:rPr lang="en-US" sz="2000" dirty="0" smtClean="0"/>
              <a:t>Extensive usability study</a:t>
            </a:r>
          </a:p>
          <a:p>
            <a:pPr lvl="1"/>
            <a:r>
              <a:rPr lang="en-US" sz="2000" dirty="0" smtClean="0"/>
              <a:t>Improve phone energy usage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4000" smtClean="0"/>
              <a:t>Questions?</a:t>
            </a:r>
            <a:endParaRPr lang="en-US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PBN: Practical Body Networking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 smtClean="0"/>
              <a:t>TinyOS</a:t>
            </a:r>
            <a:r>
              <a:rPr lang="en-US" sz="2000" dirty="0" smtClean="0"/>
              <a:t>-based motes + Android phone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Lightweight activity recognition appropriate for motes and phones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Retraining detection to reduce invasiveness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Identify redundant sensors to reduce training costs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Classify difficult activities with nearly 90% accuracy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Motivation and Contributions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Related Work</a:t>
            </a:r>
          </a:p>
          <a:p>
            <a:r>
              <a:rPr lang="en-US" dirty="0" smtClean="0"/>
              <a:t>Hardware and Software</a:t>
            </a:r>
          </a:p>
          <a:p>
            <a:r>
              <a:rPr lang="en-US" dirty="0" smtClean="0"/>
              <a:t>Experimental Setup</a:t>
            </a:r>
          </a:p>
          <a:p>
            <a:r>
              <a:rPr lang="en-US" dirty="0" smtClean="0"/>
              <a:t>PBN System Design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No mobile or on-body aggregator</a:t>
            </a:r>
          </a:p>
          <a:p>
            <a:pPr lvl="1"/>
            <a:r>
              <a:rPr lang="en-US" sz="1800" dirty="0" smtClean="0"/>
              <a:t>(</a:t>
            </a:r>
            <a:r>
              <a:rPr lang="en-US" sz="1800" dirty="0" err="1" smtClean="0"/>
              <a:t>Ganti</a:t>
            </a:r>
            <a:r>
              <a:rPr lang="en-US" sz="1800" dirty="0" smtClean="0"/>
              <a:t>, </a:t>
            </a:r>
            <a:r>
              <a:rPr lang="en-US" sz="1800" dirty="0" err="1" smtClean="0"/>
              <a:t>MobiSys</a:t>
            </a:r>
            <a:r>
              <a:rPr lang="en-US" sz="1800" dirty="0" smtClean="0"/>
              <a:t> ‘06), (</a:t>
            </a:r>
            <a:r>
              <a:rPr lang="en-US" sz="1800" dirty="0" err="1" smtClean="0"/>
              <a:t>Lorincz</a:t>
            </a:r>
            <a:r>
              <a:rPr lang="en-US" sz="1800" dirty="0" smtClean="0"/>
              <a:t>, </a:t>
            </a:r>
            <a:r>
              <a:rPr lang="en-US" sz="1800" dirty="0" err="1" smtClean="0"/>
              <a:t>SenSys</a:t>
            </a:r>
            <a:r>
              <a:rPr lang="en-US" sz="1800" dirty="0" smtClean="0"/>
              <a:t> ‘09), (</a:t>
            </a:r>
            <a:r>
              <a:rPr lang="en-US" sz="1800" dirty="0" err="1" smtClean="0"/>
              <a:t>Zappi</a:t>
            </a:r>
            <a:r>
              <a:rPr lang="en-US" sz="1800" dirty="0" smtClean="0"/>
              <a:t>, EWSN ‘08)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Use of backend servers</a:t>
            </a:r>
          </a:p>
          <a:p>
            <a:pPr lvl="1"/>
            <a:r>
              <a:rPr lang="en-US" sz="1800" dirty="0" smtClean="0"/>
              <a:t>(</a:t>
            </a:r>
            <a:r>
              <a:rPr lang="en-US" sz="1800" dirty="0" err="1" smtClean="0"/>
              <a:t>Miluzzo</a:t>
            </a:r>
            <a:r>
              <a:rPr lang="en-US" sz="1800" dirty="0" smtClean="0"/>
              <a:t>, </a:t>
            </a:r>
            <a:r>
              <a:rPr lang="en-US" sz="1800" dirty="0" err="1" smtClean="0"/>
              <a:t>MobiSys</a:t>
            </a:r>
            <a:r>
              <a:rPr lang="en-US" sz="1800" dirty="0" smtClean="0"/>
              <a:t> ‘10), (</a:t>
            </a:r>
            <a:r>
              <a:rPr lang="en-US" sz="1800" dirty="0" err="1" smtClean="0"/>
              <a:t>Miluzzo</a:t>
            </a:r>
            <a:r>
              <a:rPr lang="en-US" sz="1800" dirty="0" smtClean="0"/>
              <a:t>, </a:t>
            </a:r>
            <a:r>
              <a:rPr lang="en-US" sz="1800" dirty="0" err="1" smtClean="0"/>
              <a:t>SenSys</a:t>
            </a:r>
            <a:r>
              <a:rPr lang="en-US" sz="1800" dirty="0" smtClean="0"/>
              <a:t> ‘08)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Single sensor modality or separate classifier per modality</a:t>
            </a:r>
          </a:p>
          <a:p>
            <a:pPr lvl="1"/>
            <a:r>
              <a:rPr lang="en-US" sz="1800" dirty="0" smtClean="0"/>
              <a:t>(</a:t>
            </a:r>
            <a:r>
              <a:rPr lang="en-US" sz="1800" dirty="0" err="1" smtClean="0"/>
              <a:t>Azizyan</a:t>
            </a:r>
            <a:r>
              <a:rPr lang="en-US" sz="1800" dirty="0" smtClean="0"/>
              <a:t>, </a:t>
            </a:r>
            <a:r>
              <a:rPr lang="en-US" sz="1800" dirty="0" err="1" smtClean="0"/>
              <a:t>MobiCom</a:t>
            </a:r>
            <a:r>
              <a:rPr lang="en-US" sz="1800" dirty="0" smtClean="0"/>
              <a:t> ‘09), (Kim, </a:t>
            </a:r>
            <a:r>
              <a:rPr lang="en-US" sz="1800" dirty="0" err="1" smtClean="0"/>
              <a:t>SenSys</a:t>
            </a:r>
            <a:r>
              <a:rPr lang="en-US" sz="1800" dirty="0" smtClean="0"/>
              <a:t> ‘10), (Lu, </a:t>
            </a:r>
            <a:r>
              <a:rPr lang="en-US" sz="1800" dirty="0" err="1" smtClean="0"/>
              <a:t>SenSys</a:t>
            </a:r>
            <a:r>
              <a:rPr lang="en-US" sz="1800" dirty="0" smtClean="0"/>
              <a:t> ‘10)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Do not provide online training</a:t>
            </a:r>
          </a:p>
          <a:p>
            <a:pPr lvl="1"/>
            <a:r>
              <a:rPr lang="en-US" sz="1800" dirty="0" smtClean="0"/>
              <a:t>(Wang, </a:t>
            </a:r>
            <a:r>
              <a:rPr lang="en-US" sz="1800" dirty="0" err="1" smtClean="0"/>
              <a:t>MobiSys</a:t>
            </a:r>
            <a:r>
              <a:rPr lang="en-US" sz="1800" dirty="0" smtClean="0"/>
              <a:t> ‘09), (</a:t>
            </a:r>
            <a:r>
              <a:rPr lang="en-US" sz="1800" dirty="0" err="1" smtClean="0"/>
              <a:t>Wachuri</a:t>
            </a:r>
            <a:r>
              <a:rPr lang="en-US" sz="1800" dirty="0" smtClean="0"/>
              <a:t>, </a:t>
            </a:r>
            <a:r>
              <a:rPr lang="en-US" sz="1800" dirty="0" err="1" smtClean="0"/>
              <a:t>UbiComp</a:t>
            </a:r>
            <a:r>
              <a:rPr lang="en-US" sz="1800" dirty="0" smtClean="0"/>
              <a:t> ‘10)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Motivation and Contributions</a:t>
            </a:r>
          </a:p>
          <a:p>
            <a:r>
              <a:rPr lang="en-US" dirty="0" smtClean="0"/>
              <a:t>Related Work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Hardware and Software</a:t>
            </a:r>
          </a:p>
          <a:p>
            <a:r>
              <a:rPr lang="en-US" dirty="0" smtClean="0"/>
              <a:t>Experimental Setup</a:t>
            </a:r>
          </a:p>
          <a:p>
            <a:r>
              <a:rPr lang="en-US" dirty="0" smtClean="0"/>
              <a:t>PBN System Design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Hardware: </a:t>
            </a:r>
            <a:r>
              <a:rPr lang="en-US" dirty="0" err="1" smtClean="0"/>
              <a:t>TinyOS</a:t>
            </a:r>
            <a:r>
              <a:rPr lang="en-US" dirty="0" smtClean="0"/>
              <a:t> + Android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133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IRIS on-body motes, </a:t>
            </a:r>
            <a:r>
              <a:rPr lang="en-US" sz="2000" dirty="0" err="1" smtClean="0"/>
              <a:t>TelosB</a:t>
            </a:r>
            <a:r>
              <a:rPr lang="en-US" sz="2000" dirty="0" smtClean="0"/>
              <a:t> base station, G1 phone</a:t>
            </a:r>
          </a:p>
          <a:p>
            <a:r>
              <a:rPr lang="en-US" sz="2000" dirty="0" smtClean="0"/>
              <a:t>Enable USB host mode support in Android kernel</a:t>
            </a:r>
          </a:p>
          <a:p>
            <a:r>
              <a:rPr lang="en-US" sz="2000" dirty="0" smtClean="0"/>
              <a:t>Android device manager modifications</a:t>
            </a:r>
          </a:p>
          <a:p>
            <a:r>
              <a:rPr lang="en-US" sz="2000" dirty="0" err="1" smtClean="0"/>
              <a:t>TinyOS</a:t>
            </a:r>
            <a:r>
              <a:rPr lang="en-US" sz="2000" dirty="0" smtClean="0"/>
              <a:t> JNI compiled for Android</a:t>
            </a:r>
            <a:endParaRPr lang="en-US" sz="2000" dirty="0"/>
          </a:p>
        </p:txBody>
      </p:sp>
      <p:pic>
        <p:nvPicPr>
          <p:cNvPr id="6" name="Picture 5" descr="DSCF1431.JPG"/>
          <p:cNvPicPr>
            <a:picLocks noChangeAspect="1"/>
          </p:cNvPicPr>
          <p:nvPr/>
        </p:nvPicPr>
        <p:blipFill>
          <a:blip r:embed="rId2" cstate="print"/>
          <a:srcRect l="21269" t="8955" r="3731"/>
          <a:stretch>
            <a:fillRect/>
          </a:stretch>
        </p:blipFill>
        <p:spPr>
          <a:xfrm>
            <a:off x="2667000" y="2743200"/>
            <a:ext cx="376627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1554</TotalTime>
  <Words>1660</Words>
  <Application>Microsoft Office PowerPoint</Application>
  <PresentationFormat>On-screen Show (4:3)</PresentationFormat>
  <Paragraphs>563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Origin</vt:lpstr>
      <vt:lpstr>PBN: Towards Practical Activity Recognition Using Smartphone-based Body Sensor Networks</vt:lpstr>
      <vt:lpstr>Personal Sensing Applications</vt:lpstr>
      <vt:lpstr>A Practical Solution to Activity Recognition</vt:lpstr>
      <vt:lpstr>Challenges to Practical Activity Recognition</vt:lpstr>
      <vt:lpstr>PBN: Practical Body Networking</vt:lpstr>
      <vt:lpstr>Outline</vt:lpstr>
      <vt:lpstr>Related Work</vt:lpstr>
      <vt:lpstr>Outline</vt:lpstr>
      <vt:lpstr>Hardware: TinyOS + Android</vt:lpstr>
      <vt:lpstr>Software: Android Application</vt:lpstr>
      <vt:lpstr>Outline</vt:lpstr>
      <vt:lpstr>Data Collection Setup</vt:lpstr>
      <vt:lpstr>Data Collection Setup</vt:lpstr>
      <vt:lpstr>Outline</vt:lpstr>
      <vt:lpstr>PBN Architecture</vt:lpstr>
      <vt:lpstr>AdaBoost Activity Recognition</vt:lpstr>
      <vt:lpstr>Retraining Detection</vt:lpstr>
      <vt:lpstr>Retraining Detection</vt:lpstr>
      <vt:lpstr>Retraining Detection</vt:lpstr>
      <vt:lpstr>Retraining Detection</vt:lpstr>
      <vt:lpstr>Retraining Detection</vt:lpstr>
      <vt:lpstr>Retraining Detection</vt:lpstr>
      <vt:lpstr>Ground Truth Management</vt:lpstr>
      <vt:lpstr>Sensor Selection</vt:lpstr>
      <vt:lpstr>Sensor Selection</vt:lpstr>
      <vt:lpstr>Sensor Selection</vt:lpstr>
      <vt:lpstr>Sensor Selection</vt:lpstr>
      <vt:lpstr>Sensor Selection</vt:lpstr>
      <vt:lpstr>Sensor Selection</vt:lpstr>
      <vt:lpstr>Sensor Selection</vt:lpstr>
      <vt:lpstr>Sensor Selection</vt:lpstr>
      <vt:lpstr>Sensor Selection</vt:lpstr>
      <vt:lpstr>Sensor Selection</vt:lpstr>
      <vt:lpstr>Sensor Selection</vt:lpstr>
      <vt:lpstr>Outline</vt:lpstr>
      <vt:lpstr>Evaluation Setup</vt:lpstr>
      <vt:lpstr>Classification Performance</vt:lpstr>
      <vt:lpstr>Classification Performance</vt:lpstr>
      <vt:lpstr>Classification Performance</vt:lpstr>
      <vt:lpstr>Retraining Performance</vt:lpstr>
      <vt:lpstr>Sensor Selection Performance</vt:lpstr>
      <vt:lpstr>Application Performance</vt:lpstr>
      <vt:lpstr>Outline</vt:lpstr>
      <vt:lpstr>Conclusion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 Keally</dc:creator>
  <cp:lastModifiedBy>gzhou</cp:lastModifiedBy>
  <cp:revision>73</cp:revision>
  <dcterms:created xsi:type="dcterms:W3CDTF">2011-11-04T17:48:45Z</dcterms:created>
  <dcterms:modified xsi:type="dcterms:W3CDTF">2011-11-08T16:26:26Z</dcterms:modified>
</cp:coreProperties>
</file>