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1" r:id="rId3"/>
    <p:sldId id="373" r:id="rId4"/>
    <p:sldId id="320" r:id="rId5"/>
    <p:sldId id="362" r:id="rId6"/>
    <p:sldId id="323" r:id="rId7"/>
    <p:sldId id="324" r:id="rId8"/>
    <p:sldId id="325" r:id="rId9"/>
    <p:sldId id="364" r:id="rId10"/>
    <p:sldId id="329" r:id="rId11"/>
    <p:sldId id="330" r:id="rId12"/>
    <p:sldId id="372" r:id="rId13"/>
    <p:sldId id="331" r:id="rId14"/>
    <p:sldId id="345" r:id="rId15"/>
    <p:sldId id="346" r:id="rId16"/>
    <p:sldId id="347" r:id="rId17"/>
    <p:sldId id="348" r:id="rId18"/>
    <p:sldId id="349" r:id="rId19"/>
    <p:sldId id="336" r:id="rId20"/>
    <p:sldId id="337" r:id="rId21"/>
    <p:sldId id="338" r:id="rId22"/>
    <p:sldId id="370" r:id="rId23"/>
    <p:sldId id="368" r:id="rId24"/>
    <p:sldId id="369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8" autoAdjust="0"/>
    <p:restoredTop sz="94660"/>
  </p:normalViewPr>
  <p:slideViewPr>
    <p:cSldViewPr>
      <p:cViewPr>
        <p:scale>
          <a:sx n="115" d="100"/>
          <a:sy n="115" d="100"/>
        </p:scale>
        <p:origin x="-80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259F4-6D8E-7E48-ADF3-3A65ED943F8B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0F923-1EC9-AF48-9315-0AF5404459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31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F0AD5-7DA2-497B-A5E0-E5835BDF8DC0}" type="datetimeFigureOut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DFBD6-018C-4858-AFEC-B2E44DC0C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86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FBD6-018C-4858-AFEC-B2E44DC0CC4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7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FBD6-018C-4858-AFEC-B2E44DC0CC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0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FBD6-018C-4858-AFEC-B2E44DC0CC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3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FBD6-018C-4858-AFEC-B2E44DC0CC4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06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Laser pointer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DFBD6-018C-4858-AFEC-B2E44DC0CC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l">
              <a:defRPr sz="32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15C17C9-A13E-3845-9AC2-FC9D8FDBE32C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46C8-B5E5-664A-87B6-DE5216660A19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38B50-DCA1-F543-B0C9-200465EA921C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D9051-156E-C742-BB99-5D8B948A43DE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A47C347-0767-3E45-B2A9-FCBB11BEFBCF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F24B-7A9F-184B-B2FD-542B5C4B0168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F936-2881-3443-8221-6D52294BECA7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CB74-E3A8-7B4A-A59F-58CD88D923C9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7763-0990-8F42-AE82-055BD4043E9E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0369-8DE1-C941-84A0-6A46B6C2CCD2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09A8-3383-0C42-90C1-B6E822E84DA1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28D6F8-DED3-9C43-98A5-76062C4A19F0}" type="datetime1">
              <a:rPr lang="en-US" smtClean="0"/>
              <a:pPr/>
              <a:t>6/7/2013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14E645-16D1-476F-8A4A-B289CCA56D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066800"/>
            <a:ext cx="7315200" cy="1371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Remora: Sensing Resource Sharing Among Smartphone-based Body Sensor Networks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143000" y="3733800"/>
            <a:ext cx="701040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Matt </a:t>
            </a:r>
            <a:r>
              <a:rPr lang="en-US" sz="2000" dirty="0" err="1"/>
              <a:t>Keally</a:t>
            </a:r>
            <a:r>
              <a:rPr lang="en-US" sz="2000" dirty="0"/>
              <a:t>, Gang Zhou, </a:t>
            </a:r>
            <a:r>
              <a:rPr lang="en-US" sz="2000" dirty="0" err="1"/>
              <a:t>Guoliang</a:t>
            </a:r>
            <a:r>
              <a:rPr lang="en-US" sz="2000" dirty="0"/>
              <a:t> Xing</a:t>
            </a:r>
            <a:r>
              <a:rPr lang="en-US" sz="2000" baseline="30000" dirty="0"/>
              <a:t>1</a:t>
            </a:r>
            <a:r>
              <a:rPr lang="en-US" sz="2000" dirty="0"/>
              <a:t>, </a:t>
            </a:r>
            <a:r>
              <a:rPr lang="en-US" sz="2000" dirty="0" err="1"/>
              <a:t>Jianxin</a:t>
            </a:r>
            <a:r>
              <a:rPr lang="en-US" sz="2000" dirty="0"/>
              <a:t> </a:t>
            </a:r>
            <a:r>
              <a:rPr lang="en-US" sz="2000" dirty="0" smtClean="0"/>
              <a:t>Wu</a:t>
            </a:r>
            <a:r>
              <a:rPr lang="en-US" sz="2000" baseline="30000" dirty="0" smtClean="0"/>
              <a:t>2</a:t>
            </a:r>
          </a:p>
          <a:p>
            <a:endParaRPr lang="en-US" sz="2000" baseline="30000" dirty="0" smtClean="0"/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William and Mary,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Michigan State University, 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Nanyang Technological University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22922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IWQoS</a:t>
            </a:r>
            <a:r>
              <a:rPr lang="en-US" dirty="0" smtClean="0"/>
              <a:t>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Remora Architecture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81000" y="1285262"/>
            <a:ext cx="5449672" cy="1652868"/>
            <a:chOff x="381000" y="1285262"/>
            <a:chExt cx="5449672" cy="1652868"/>
          </a:xfrm>
        </p:grpSpPr>
        <p:grpSp>
          <p:nvGrpSpPr>
            <p:cNvPr id="16" name="Group 15"/>
            <p:cNvGrpSpPr/>
            <p:nvPr/>
          </p:nvGrpSpPr>
          <p:grpSpPr>
            <a:xfrm>
              <a:off x="2706472" y="1285262"/>
              <a:ext cx="3124200" cy="1371600"/>
              <a:chOff x="2743200" y="1828800"/>
              <a:chExt cx="3124200" cy="1371600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2895600" y="1981200"/>
                <a:ext cx="2971800" cy="1219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819400" y="1905000"/>
                <a:ext cx="2971800" cy="121920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2743200" y="1828800"/>
                <a:ext cx="2971800" cy="12192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8309" y="1933575"/>
                <a:ext cx="605790" cy="1009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1743" y="2143737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6030" y="2143736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317" y="2143737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 rot="16200000">
              <a:off x="69216" y="1607184"/>
              <a:ext cx="12698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Neighbor </a:t>
              </a:r>
            </a:p>
            <a:p>
              <a:pPr algn="ctr"/>
              <a:r>
                <a:rPr lang="en-US" b="1" dirty="0" smtClean="0"/>
                <a:t>BSNs</a:t>
              </a:r>
              <a:endParaRPr lang="en-US" b="1" dirty="0"/>
            </a:p>
          </p:txBody>
        </p:sp>
        <p:cxnSp>
          <p:nvCxnSpPr>
            <p:cNvPr id="36" name="Straight Arrow Connector 35"/>
            <p:cNvCxnSpPr>
              <a:stCxn id="6" idx="2"/>
            </p:cNvCxnSpPr>
            <p:nvPr/>
          </p:nvCxnSpPr>
          <p:spPr>
            <a:xfrm>
              <a:off x="4192372" y="2504462"/>
              <a:ext cx="0" cy="4336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49374" y="5219700"/>
            <a:ext cx="4241353" cy="957801"/>
            <a:chOff x="449374" y="5219700"/>
            <a:chExt cx="4241353" cy="957801"/>
          </a:xfrm>
        </p:grpSpPr>
        <p:grpSp>
          <p:nvGrpSpPr>
            <p:cNvPr id="20" name="Group 19"/>
            <p:cNvGrpSpPr/>
            <p:nvPr/>
          </p:nvGrpSpPr>
          <p:grpSpPr>
            <a:xfrm>
              <a:off x="2843588" y="5498516"/>
              <a:ext cx="1847139" cy="589326"/>
              <a:chOff x="3826302" y="5536513"/>
              <a:chExt cx="1847139" cy="589326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7728" y="5536514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2015" y="5536513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6302" y="5536514"/>
                <a:ext cx="615713" cy="58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4" name="TextBox 33"/>
            <p:cNvSpPr txBox="1"/>
            <p:nvPr/>
          </p:nvSpPr>
          <p:spPr>
            <a:xfrm rot="16200000">
              <a:off x="350789" y="5432585"/>
              <a:ext cx="8435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Local</a:t>
              </a:r>
            </a:p>
            <a:p>
              <a:pPr algn="ctr"/>
              <a:r>
                <a:rPr lang="en-US" b="1" dirty="0" smtClean="0"/>
                <a:t>Motes</a:t>
              </a:r>
              <a:endParaRPr lang="en-US" b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3763213" y="5219700"/>
              <a:ext cx="0" cy="43366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57252" y="2938130"/>
            <a:ext cx="8558148" cy="2281570"/>
            <a:chOff x="357252" y="2938130"/>
            <a:chExt cx="8558148" cy="2281570"/>
          </a:xfrm>
        </p:grpSpPr>
        <p:grpSp>
          <p:nvGrpSpPr>
            <p:cNvPr id="46" name="Group 45"/>
            <p:cNvGrpSpPr/>
            <p:nvPr/>
          </p:nvGrpSpPr>
          <p:grpSpPr>
            <a:xfrm>
              <a:off x="357252" y="2938130"/>
              <a:ext cx="8558148" cy="2281570"/>
              <a:chOff x="357252" y="2938130"/>
              <a:chExt cx="8558148" cy="228157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2057400" y="3022748"/>
                <a:ext cx="3781071" cy="2057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57252" y="2938130"/>
                <a:ext cx="8558148" cy="228157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038600" y="3581400"/>
                <a:ext cx="1685173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Collaborative Sensor Selection</a:t>
                </a:r>
                <a:endParaRPr lang="en-US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84767" y="3581400"/>
                <a:ext cx="1701433" cy="533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Training Data Management</a:t>
                </a:r>
                <a:endParaRPr lang="en-US" dirty="0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200" y="3352800"/>
                <a:ext cx="838200" cy="1397000"/>
              </a:xfrm>
              <a:prstGeom prst="rect">
                <a:avLst/>
              </a:prstGeom>
            </p:spPr>
          </p:pic>
          <p:sp>
            <p:nvSpPr>
              <p:cNvPr id="24" name="Rounded Rectangle 23"/>
              <p:cNvSpPr/>
              <p:nvPr/>
            </p:nvSpPr>
            <p:spPr>
              <a:xfrm>
                <a:off x="6172200" y="3022748"/>
                <a:ext cx="2666999" cy="20574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201027" y="4343400"/>
                <a:ext cx="1685173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Duty Cycling</a:t>
                </a:r>
                <a:endParaRPr lang="en-US" sz="16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29827" y="4343400"/>
                <a:ext cx="1685173" cy="5334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Ensemble Classifier</a:t>
                </a:r>
                <a:endParaRPr lang="en-US" sz="16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00800" y="3581400"/>
                <a:ext cx="2209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Proximity Detection &amp; Duration Prediction</a:t>
                </a:r>
                <a:endParaRPr lang="en-US" sz="1600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00800" y="4343400"/>
                <a:ext cx="22098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Cost-Benefit Analysis</a:t>
                </a:r>
                <a:endParaRPr lang="en-US" sz="16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201797" y="3111795"/>
                <a:ext cx="32664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Sharing-Aware Classification</a:t>
                </a:r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72200" y="3124200"/>
                <a:ext cx="2672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Neighbor Management</a:t>
                </a:r>
                <a:endParaRPr lang="en-US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-122737" y="3880978"/>
                <a:ext cx="15135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Local Phone</a:t>
                </a:r>
                <a:endParaRPr lang="en-US" b="1" dirty="0"/>
              </a:p>
            </p:txBody>
          </p:sp>
          <p:cxnSp>
            <p:nvCxnSpPr>
              <p:cNvPr id="37" name="Straight Arrow Connector 36"/>
              <p:cNvCxnSpPr>
                <a:stCxn id="23" idx="3"/>
                <a:endCxn id="24" idx="1"/>
              </p:cNvCxnSpPr>
              <p:nvPr/>
            </p:nvCxnSpPr>
            <p:spPr>
              <a:xfrm>
                <a:off x="5838471" y="4051448"/>
                <a:ext cx="33372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>
                <a:stCxn id="21" idx="3"/>
                <a:endCxn id="23" idx="1"/>
              </p:cNvCxnSpPr>
              <p:nvPr/>
            </p:nvCxnSpPr>
            <p:spPr>
              <a:xfrm>
                <a:off x="1676400" y="4051300"/>
                <a:ext cx="381000" cy="1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685800" y="4724400"/>
              <a:ext cx="11240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Application</a:t>
              </a:r>
              <a:endParaRPr lang="en-US" sz="1600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6248400" y="3124200"/>
            <a:ext cx="2514600" cy="381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324600" y="3505200"/>
            <a:ext cx="2362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324600" y="4267200"/>
            <a:ext cx="23622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2209800" y="3124200"/>
            <a:ext cx="3200400" cy="3810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3962400" y="4267200"/>
            <a:ext cx="18288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133600" y="3505200"/>
            <a:ext cx="36576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2133600" y="4267200"/>
            <a:ext cx="1828800" cy="68580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Proximity Detection and Duration Prediction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Proximity Detection</a:t>
            </a:r>
          </a:p>
          <a:p>
            <a:pPr lvl="1"/>
            <a:r>
              <a:rPr lang="en-US" sz="2000" dirty="0" smtClean="0"/>
              <a:t>Detect neighboring BSNs by overhearing data packets</a:t>
            </a:r>
          </a:p>
          <a:p>
            <a:pPr lvl="1"/>
            <a:r>
              <a:rPr lang="en-US" sz="2000" dirty="0" smtClean="0"/>
              <a:t>Determine when neighbors leave</a:t>
            </a:r>
          </a:p>
          <a:p>
            <a:r>
              <a:rPr lang="en-US" sz="2400" dirty="0" smtClean="0"/>
              <a:t>Duration Prediction</a:t>
            </a:r>
          </a:p>
          <a:p>
            <a:pPr lvl="1"/>
            <a:r>
              <a:rPr lang="en-US" sz="2000" dirty="0" smtClean="0"/>
              <a:t>Estimate how long a neighbor will be in proximity</a:t>
            </a:r>
          </a:p>
          <a:p>
            <a:pPr lvl="1"/>
            <a:r>
              <a:rPr lang="en-US" sz="2000" dirty="0" smtClean="0"/>
              <a:t>Shared calendar or manual prompt</a:t>
            </a:r>
            <a:endParaRPr lang="en-US" sz="2000" dirty="0"/>
          </a:p>
        </p:txBody>
      </p:sp>
      <p:pic>
        <p:nvPicPr>
          <p:cNvPr id="5" name="Picture 4" descr="remora_calendar_p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666236"/>
            <a:ext cx="3657600" cy="25059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remora_calendar_phon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3547617"/>
            <a:ext cx="18288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311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Cost Model: Power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Remora implementation with HTC Hero and motes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7086600" cy="3148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4999"/>
            <a:ext cx="1970929" cy="21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Cost-Benefit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Will sharing save energy when a neighboring BSN is detected?</a:t>
            </a:r>
          </a:p>
          <a:p>
            <a:pPr lvl="1"/>
            <a:r>
              <a:rPr lang="en-US" sz="1800" dirty="0" smtClean="0"/>
              <a:t>Phone energy is the limiting factor in BSN lifetime</a:t>
            </a:r>
          </a:p>
          <a:p>
            <a:pPr lvl="1"/>
            <a:r>
              <a:rPr lang="en-US" sz="1800" dirty="0" smtClean="0"/>
              <a:t>Duty cycle phone classifiers to save phone energy</a:t>
            </a:r>
          </a:p>
          <a:p>
            <a:r>
              <a:rPr lang="en-US" sz="2000" dirty="0" smtClean="0"/>
              <a:t>Compare individual classification energy to shared classification energy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3400" y="2667000"/>
            <a:ext cx="8001000" cy="3276600"/>
            <a:chOff x="533400" y="2667000"/>
            <a:chExt cx="8001000" cy="3276600"/>
          </a:xfrm>
        </p:grpSpPr>
        <p:pic>
          <p:nvPicPr>
            <p:cNvPr id="5" name="Picture 4" descr="figSharingTimeline_12_compare_color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956560"/>
              <a:ext cx="6400800" cy="2987040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533400" y="2667000"/>
              <a:ext cx="7543800" cy="2667000"/>
              <a:chOff x="533400" y="2667000"/>
              <a:chExt cx="7543800" cy="26670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648200" y="2667000"/>
                <a:ext cx="20741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Proximity Duration</a:t>
                </a:r>
                <a:endParaRPr lang="en-US" dirty="0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533400" y="2743200"/>
                <a:ext cx="7543800" cy="2590800"/>
                <a:chOff x="76200" y="2743200"/>
                <a:chExt cx="7543800" cy="2590800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304800" y="3352800"/>
                  <a:ext cx="9412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Sharing</a:t>
                  </a:r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6200" y="4343400"/>
                  <a:ext cx="13131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No Sharing</a:t>
                  </a:r>
                  <a:endParaRPr lang="en-US" dirty="0"/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95600" y="2743200"/>
                  <a:ext cx="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7620000" y="2743200"/>
                  <a:ext cx="0" cy="2590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2895600" y="2971800"/>
                  <a:ext cx="472440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Rounded Rectangle 17"/>
          <p:cNvSpPr/>
          <p:nvPr/>
        </p:nvSpPr>
        <p:spPr>
          <a:xfrm>
            <a:off x="2286000" y="2362200"/>
            <a:ext cx="4724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Minimum proximity duration </a:t>
            </a:r>
            <a:r>
              <a:rPr lang="en-US" dirty="0">
                <a:solidFill>
                  <a:schemeClr val="tx1"/>
                </a:solidFill>
              </a:rPr>
              <a:t>for energy benefit: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Up to 5 BSNs: 5 to 15 minutes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>
                <a:solidFill>
                  <a:srgbClr val="000066"/>
                </a:solidFill>
              </a:rPr>
              <a:t>10+ BSNs: more than 40 minutes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86000" y="3581400"/>
            <a:ext cx="47244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0000"/>
                </a:solidFill>
              </a:rPr>
              <a:t>Sharing with a small number of BSNs is more practical; most accuracy is gained by </a:t>
            </a:r>
            <a:r>
              <a:rPr lang="en-US" dirty="0">
                <a:solidFill>
                  <a:srgbClr val="FF0000"/>
                </a:solidFill>
              </a:rPr>
              <a:t>sharing with one additional BSN</a:t>
            </a:r>
          </a:p>
        </p:txBody>
      </p:sp>
    </p:spTree>
    <p:extLst>
      <p:ext uri="{BB962C8B-B14F-4D97-AF65-F5344CB8AC3E}">
        <p14:creationId xmlns:p14="http://schemas.microsoft.com/office/powerpoint/2010/main" val="147153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Selection 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Successful ensemble classifiers must have:</a:t>
            </a:r>
          </a:p>
          <a:p>
            <a:pPr lvl="1"/>
            <a:r>
              <a:rPr lang="en-US" dirty="0" smtClean="0"/>
              <a:t>Accurate weak classifiers</a:t>
            </a:r>
          </a:p>
          <a:p>
            <a:pPr lvl="1"/>
            <a:r>
              <a:rPr lang="en-US" dirty="0" smtClean="0"/>
              <a:t>Weak classifiers have diverse classification results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0"/>
            <a:ext cx="3886200" cy="2686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18374"/>
            <a:ext cx="4878625" cy="26442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791200"/>
            <a:ext cx="2665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Sensor Accuracy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766391"/>
            <a:ext cx="273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Sensor-Cluster 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2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 sensors by accuracy and decision correlation for all neighbors</a:t>
            </a:r>
          </a:p>
          <a:p>
            <a:r>
              <a:rPr lang="en-US" sz="2000" dirty="0" smtClean="0"/>
              <a:t>Iteratively choose sensors by weight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62232" y="1905000"/>
            <a:ext cx="1485900" cy="657999"/>
            <a:chOff x="2057400" y="2113002"/>
            <a:chExt cx="2971800" cy="1315998"/>
          </a:xfrm>
        </p:grpSpPr>
        <p:sp>
          <p:nvSpPr>
            <p:cNvPr id="9" name="Rounded Rectangle 8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2473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30" y="2524734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8" y="2524732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1</a:t>
              </a:r>
              <a:endParaRPr lang="en-US" sz="1200" b="1" dirty="0"/>
            </a:p>
          </p:txBody>
        </p:sp>
      </p:grp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05182" y="2562999"/>
            <a:ext cx="0" cy="37588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3000" y="1932801"/>
            <a:ext cx="1485900" cy="657999"/>
            <a:chOff x="2057400" y="2113002"/>
            <a:chExt cx="2971800" cy="1315998"/>
          </a:xfrm>
        </p:grpSpPr>
        <p:sp>
          <p:nvSpPr>
            <p:cNvPr id="15" name="Rounded Rectangle 14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5424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922" y="2519258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6" y="2519260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2</a:t>
              </a:r>
              <a:endParaRPr lang="en-US" sz="1200" b="1" dirty="0"/>
            </a:p>
          </p:txBody>
        </p:sp>
      </p:grp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5695950" y="2590800"/>
            <a:ext cx="0" cy="37310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3136" y="23221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8866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9233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994966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02824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0680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22</a:t>
            </a:r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67056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6769" y="3563438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34" name="Rectangle 33"/>
          <p:cNvSpPr/>
          <p:nvPr/>
        </p:nvSpPr>
        <p:spPr>
          <a:xfrm>
            <a:off x="533400" y="2908029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35" name="Rectangle 34"/>
          <p:cNvSpPr/>
          <p:nvPr/>
        </p:nvSpPr>
        <p:spPr>
          <a:xfrm>
            <a:off x="647700" y="2443156"/>
            <a:ext cx="685800" cy="2462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1,LOC</a:t>
            </a:r>
            <a:endParaRPr lang="en-US" sz="800" b="1" dirty="0"/>
          </a:p>
        </p:txBody>
      </p:sp>
      <p:sp>
        <p:nvSpPr>
          <p:cNvPr id="36" name="Rectangle 35"/>
          <p:cNvSpPr/>
          <p:nvPr/>
        </p:nvSpPr>
        <p:spPr>
          <a:xfrm>
            <a:off x="647700" y="3554314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37" name="Rectangle 36"/>
          <p:cNvSpPr/>
          <p:nvPr/>
        </p:nvSpPr>
        <p:spPr>
          <a:xfrm>
            <a:off x="1370332" y="2778857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38" name="Rectangle 37"/>
          <p:cNvSpPr/>
          <p:nvPr/>
        </p:nvSpPr>
        <p:spPr>
          <a:xfrm>
            <a:off x="1104900" y="3218409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905" y="6070089"/>
            <a:ext cx="143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0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08582" y="6044808"/>
            <a:ext cx="143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0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7745339" y="3503261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41" name="Rectangle 40"/>
          <p:cNvSpPr/>
          <p:nvPr/>
        </p:nvSpPr>
        <p:spPr>
          <a:xfrm>
            <a:off x="6801970" y="2847852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43" name="Rectangle 42"/>
          <p:cNvSpPr/>
          <p:nvPr/>
        </p:nvSpPr>
        <p:spPr>
          <a:xfrm>
            <a:off x="6916270" y="3494137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44" name="Rectangle 43"/>
          <p:cNvSpPr/>
          <p:nvPr/>
        </p:nvSpPr>
        <p:spPr>
          <a:xfrm>
            <a:off x="7638902" y="2718680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45" name="Rectangle 44"/>
          <p:cNvSpPr/>
          <p:nvPr/>
        </p:nvSpPr>
        <p:spPr>
          <a:xfrm>
            <a:off x="7373470" y="3158232"/>
            <a:ext cx="685800" cy="24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94062" y="2604003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05182" y="2835423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2590800"/>
            <a:ext cx="19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Sensor Accuracies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3186493" y="2869059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208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2" grpId="0"/>
      <p:bldP spid="39" grpId="0"/>
      <p:bldP spid="40" grpId="0" animBg="1"/>
      <p:bldP spid="41" grpId="0" animBg="1"/>
      <p:bldP spid="43" grpId="0" animBg="1"/>
      <p:bldP spid="44" grpId="0" animBg="1"/>
      <p:bldP spid="45" grpId="0" animBg="1"/>
      <p:bldP spid="58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 sensors by accuracy and decision correlation</a:t>
            </a:r>
          </a:p>
          <a:p>
            <a:r>
              <a:rPr lang="en-US" sz="2000" dirty="0" smtClean="0"/>
              <a:t>Iteratively choose sensors by weight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62232" y="1905000"/>
            <a:ext cx="1485900" cy="657999"/>
            <a:chOff x="2057400" y="2113002"/>
            <a:chExt cx="2971800" cy="1315998"/>
          </a:xfrm>
        </p:grpSpPr>
        <p:sp>
          <p:nvSpPr>
            <p:cNvPr id="9" name="Rounded Rectangle 8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2473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30" y="2524734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8" y="2524732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1</a:t>
              </a:r>
              <a:endParaRPr lang="en-US" sz="1200" b="1" dirty="0"/>
            </a:p>
          </p:txBody>
        </p:sp>
      </p:grp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05182" y="2562999"/>
            <a:ext cx="0" cy="37588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3000" y="1932801"/>
            <a:ext cx="1485900" cy="657999"/>
            <a:chOff x="2057400" y="2113002"/>
            <a:chExt cx="2971800" cy="1315998"/>
          </a:xfrm>
        </p:grpSpPr>
        <p:sp>
          <p:nvSpPr>
            <p:cNvPr id="15" name="Rounded Rectangle 14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5424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922" y="2519258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6" y="2519260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2</a:t>
              </a:r>
              <a:endParaRPr lang="en-US" sz="1200" b="1" dirty="0"/>
            </a:p>
          </p:txBody>
        </p:sp>
      </p:grp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5695950" y="2590800"/>
            <a:ext cx="0" cy="37310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3136" y="23221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8866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9233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994966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02824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0680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22</a:t>
            </a:r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67056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1847" y="4056248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34" name="Rectangle 33"/>
          <p:cNvSpPr/>
          <p:nvPr/>
        </p:nvSpPr>
        <p:spPr>
          <a:xfrm>
            <a:off x="457200" y="3446648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35" name="Rectangle 34"/>
          <p:cNvSpPr/>
          <p:nvPr/>
        </p:nvSpPr>
        <p:spPr>
          <a:xfrm>
            <a:off x="451847" y="2819400"/>
            <a:ext cx="685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1,LOC</a:t>
            </a:r>
            <a:endParaRPr lang="en-US" sz="800" b="1" dirty="0"/>
          </a:p>
        </p:txBody>
      </p:sp>
      <p:sp>
        <p:nvSpPr>
          <p:cNvPr id="36" name="Rectangle 35"/>
          <p:cNvSpPr/>
          <p:nvPr/>
        </p:nvSpPr>
        <p:spPr>
          <a:xfrm>
            <a:off x="457200" y="3141848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37" name="Rectangle 36"/>
          <p:cNvSpPr/>
          <p:nvPr/>
        </p:nvSpPr>
        <p:spPr>
          <a:xfrm>
            <a:off x="4572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38" name="Rectangle 37"/>
          <p:cNvSpPr/>
          <p:nvPr/>
        </p:nvSpPr>
        <p:spPr>
          <a:xfrm>
            <a:off x="457200" y="3751448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0905" y="6070089"/>
            <a:ext cx="143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0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6808582" y="6044808"/>
            <a:ext cx="143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0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6705600" y="3733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41" name="Rectangle 40"/>
          <p:cNvSpPr/>
          <p:nvPr/>
        </p:nvSpPr>
        <p:spPr>
          <a:xfrm>
            <a:off x="67056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43" name="Rectangle 42"/>
          <p:cNvSpPr/>
          <p:nvPr/>
        </p:nvSpPr>
        <p:spPr>
          <a:xfrm>
            <a:off x="6705600" y="28194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44" name="Rectangle 43"/>
          <p:cNvSpPr/>
          <p:nvPr/>
        </p:nvSpPr>
        <p:spPr>
          <a:xfrm>
            <a:off x="67056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45" name="Rectangle 44"/>
          <p:cNvSpPr/>
          <p:nvPr/>
        </p:nvSpPr>
        <p:spPr>
          <a:xfrm>
            <a:off x="6705600" y="34290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94062" y="2604003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05182" y="2835423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2590800"/>
            <a:ext cx="19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Sensor Accuracies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186493" y="2869059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60337" y="6070089"/>
            <a:ext cx="15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.58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800958" y="6044807"/>
            <a:ext cx="15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.65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90662" y="3139674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001782" y="3371094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16832" y="3152000"/>
            <a:ext cx="264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Ensemble-Sensor Correlation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166787" y="3401182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220980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Sensor      Weight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220980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Sensor      Weight</a:t>
            </a:r>
            <a:endParaRPr lang="en-US" sz="1400" b="1" dirty="0"/>
          </a:p>
        </p:txBody>
      </p:sp>
      <p:sp>
        <p:nvSpPr>
          <p:cNvPr id="32" name="Rectangle 31"/>
          <p:cNvSpPr/>
          <p:nvPr/>
        </p:nvSpPr>
        <p:spPr>
          <a:xfrm>
            <a:off x="1295400" y="2514600"/>
            <a:ext cx="6858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295400" y="2819400"/>
            <a:ext cx="533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295400" y="3124200"/>
            <a:ext cx="4572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3429000"/>
            <a:ext cx="4572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95400" y="3733800"/>
            <a:ext cx="2286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95400" y="4038600"/>
            <a:ext cx="152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620000" y="2514600"/>
            <a:ext cx="6858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20000" y="2819400"/>
            <a:ext cx="4572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20000" y="3124200"/>
            <a:ext cx="4572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20000" y="3429000"/>
            <a:ext cx="2286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20000" y="3733800"/>
            <a:ext cx="152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81814E-6 L 0.04583 0.2931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64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696E-6 L 0.04584 0.2845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423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12" grpId="0"/>
      <p:bldP spid="39" grpId="0"/>
      <p:bldP spid="40" grpId="0" animBg="1"/>
      <p:bldP spid="41" grpId="0" animBg="1"/>
      <p:bldP spid="43" grpId="0" animBg="1"/>
      <p:bldP spid="44" grpId="0" animBg="1"/>
      <p:bldP spid="44" grpId="1" animBg="1"/>
      <p:bldP spid="45" grpId="0" animBg="1"/>
      <p:bldP spid="62" grpId="0"/>
      <p:bldP spid="63" grpId="0"/>
      <p:bldP spid="66" grpId="0"/>
      <p:bldP spid="67" grpId="0"/>
      <p:bldP spid="69" grpId="0"/>
      <p:bldP spid="32" grpId="0" animBg="1"/>
      <p:bldP spid="32" grpId="1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5" grpId="1" animBg="1"/>
      <p:bldP spid="77" grpId="0" animBg="1"/>
      <p:bldP spid="78" grpId="0" animBg="1"/>
      <p:bldP spid="79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62006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.75</a:t>
            </a:r>
            <a:endParaRPr lang="en-US" sz="1200" dirty="0"/>
          </a:p>
        </p:txBody>
      </p:sp>
      <p:sp>
        <p:nvSpPr>
          <p:cNvPr id="85" name="TextBox 84"/>
          <p:cNvSpPr txBox="1"/>
          <p:nvPr/>
        </p:nvSpPr>
        <p:spPr>
          <a:xfrm>
            <a:off x="662006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.86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781800" y="6047601"/>
            <a:ext cx="15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.65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60337" y="6047601"/>
            <a:ext cx="1549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.58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 sensors by accuracy and decision correlation</a:t>
            </a:r>
          </a:p>
          <a:p>
            <a:r>
              <a:rPr lang="en-US" sz="2000" dirty="0" smtClean="0"/>
              <a:t>Iteratively choose sensors by weight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62232" y="1905000"/>
            <a:ext cx="1485900" cy="657999"/>
            <a:chOff x="2057400" y="2113002"/>
            <a:chExt cx="2971800" cy="1315998"/>
          </a:xfrm>
        </p:grpSpPr>
        <p:sp>
          <p:nvSpPr>
            <p:cNvPr id="9" name="Rounded Rectangle 8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2473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30" y="2524734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8" y="2524732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1</a:t>
              </a:r>
              <a:endParaRPr lang="en-US" sz="1200" b="1" dirty="0"/>
            </a:p>
          </p:txBody>
        </p:sp>
      </p:grp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05182" y="2562999"/>
            <a:ext cx="0" cy="37588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3000" y="1932801"/>
            <a:ext cx="1485900" cy="657999"/>
            <a:chOff x="2057400" y="2113002"/>
            <a:chExt cx="2971800" cy="1315998"/>
          </a:xfrm>
        </p:grpSpPr>
        <p:sp>
          <p:nvSpPr>
            <p:cNvPr id="15" name="Rounded Rectangle 14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5424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922" y="2519258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6" y="2519260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2</a:t>
              </a:r>
              <a:endParaRPr lang="en-US" sz="1200" b="1" dirty="0"/>
            </a:p>
          </p:txBody>
        </p:sp>
      </p:grp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5695950" y="2590800"/>
            <a:ext cx="0" cy="37310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3136" y="23221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8866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9233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994966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02824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0680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22</a:t>
            </a:r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67056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" y="28194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34" name="Rectangle 33"/>
          <p:cNvSpPr/>
          <p:nvPr/>
        </p:nvSpPr>
        <p:spPr>
          <a:xfrm>
            <a:off x="457200" y="31242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35" name="Rectangle 34"/>
          <p:cNvSpPr/>
          <p:nvPr/>
        </p:nvSpPr>
        <p:spPr>
          <a:xfrm>
            <a:off x="457200" y="2514600"/>
            <a:ext cx="685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1,LOC</a:t>
            </a:r>
            <a:endParaRPr lang="en-US" sz="800" b="1" dirty="0"/>
          </a:p>
        </p:txBody>
      </p:sp>
      <p:sp>
        <p:nvSpPr>
          <p:cNvPr id="36" name="Rectangle 35"/>
          <p:cNvSpPr/>
          <p:nvPr/>
        </p:nvSpPr>
        <p:spPr>
          <a:xfrm>
            <a:off x="457200" y="37338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37" name="Rectangle 36"/>
          <p:cNvSpPr/>
          <p:nvPr/>
        </p:nvSpPr>
        <p:spPr>
          <a:xfrm>
            <a:off x="762000" y="45720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38" name="Rectangle 37"/>
          <p:cNvSpPr/>
          <p:nvPr/>
        </p:nvSpPr>
        <p:spPr>
          <a:xfrm>
            <a:off x="457200" y="34290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781800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.80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6705600" y="25146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41" name="Rectangle 40"/>
          <p:cNvSpPr/>
          <p:nvPr/>
        </p:nvSpPr>
        <p:spPr>
          <a:xfrm>
            <a:off x="6705600" y="28194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43" name="Rectangle 42"/>
          <p:cNvSpPr/>
          <p:nvPr/>
        </p:nvSpPr>
        <p:spPr>
          <a:xfrm>
            <a:off x="6705600" y="34290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44" name="Rectangle 43"/>
          <p:cNvSpPr/>
          <p:nvPr/>
        </p:nvSpPr>
        <p:spPr>
          <a:xfrm>
            <a:off x="7086600" y="4648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45" name="Rectangle 44"/>
          <p:cNvSpPr/>
          <p:nvPr/>
        </p:nvSpPr>
        <p:spPr>
          <a:xfrm>
            <a:off x="6705600" y="3124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94062" y="2604003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05182" y="2835423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2590800"/>
            <a:ext cx="19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Sensor Accuracies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186493" y="2869059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90662" y="3139674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001782" y="3371094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16832" y="3152000"/>
            <a:ext cx="264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Ensemble-Sensor Correlation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166787" y="3401182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220980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Sensor      Weight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629400" y="220980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Sensor      Weight</a:t>
            </a:r>
            <a:endParaRPr lang="en-US" sz="1400" b="1" dirty="0"/>
          </a:p>
        </p:txBody>
      </p:sp>
      <p:sp>
        <p:nvSpPr>
          <p:cNvPr id="70" name="Rectangle 69"/>
          <p:cNvSpPr/>
          <p:nvPr/>
        </p:nvSpPr>
        <p:spPr>
          <a:xfrm>
            <a:off x="1295400" y="2514600"/>
            <a:ext cx="6096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295400" y="2819400"/>
            <a:ext cx="533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95400" y="3124200"/>
            <a:ext cx="533400" cy="210952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95400" y="3411352"/>
            <a:ext cx="3048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295400" y="3716152"/>
            <a:ext cx="152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7620000" y="2514600"/>
            <a:ext cx="533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620000" y="2819400"/>
            <a:ext cx="533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20000" y="3124200"/>
            <a:ext cx="3048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620000" y="3429000"/>
            <a:ext cx="152400" cy="228600"/>
          </a:xfrm>
          <a:prstGeom prst="rect">
            <a:avLst/>
          </a:prstGeom>
          <a:solidFill>
            <a:srgbClr val="6A5650"/>
          </a:solidFill>
          <a:ln>
            <a:solidFill>
              <a:srgbClr val="473A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001992" y="3733800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24200" y="3733800"/>
            <a:ext cx="203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Tiebreaker Choice: 12,LIGHT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75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166E-6 4.05368E-6 L 0.09582 0.3498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" y="1749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1166E-6 -1.57797E-6 L 0.05416 0.3956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97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669E-7 4.05368E-6 L 0.02916 0.4386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1934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85" grpId="0"/>
      <p:bldP spid="63" grpId="0"/>
      <p:bldP spid="62" grpId="0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8" grpId="0" animBg="1"/>
      <p:bldP spid="39" grpId="0"/>
      <p:bldP spid="40" grpId="0" animBg="1"/>
      <p:bldP spid="40" grpId="1" animBg="1"/>
      <p:bldP spid="41" grpId="0" animBg="1"/>
      <p:bldP spid="43" grpId="0" animBg="1"/>
      <p:bldP spid="45" grpId="0" animBg="1"/>
      <p:bldP spid="70" grpId="0" animBg="1"/>
      <p:bldP spid="70" grpId="1" animBg="1"/>
      <p:bldP spid="71" grpId="0" animBg="1"/>
      <p:bldP spid="71" grpId="1" animBg="1"/>
      <p:bldP spid="72" grpId="0" animBg="1"/>
      <p:bldP spid="73" grpId="0" animBg="1"/>
      <p:bldP spid="74" grpId="0" animBg="1"/>
      <p:bldP spid="77" grpId="0" animBg="1"/>
      <p:bldP spid="77" grpId="1" animBg="1"/>
      <p:bldP spid="78" grpId="0" animBg="1"/>
      <p:bldP spid="79" grpId="0" animBg="1"/>
      <p:bldP spid="80" grpId="0" animBg="1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781800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.94</a:t>
            </a:r>
            <a:endParaRPr lang="en-US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662006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1.0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2006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1 Accuracy = .86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6781800" y="6047601"/>
            <a:ext cx="1547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BSN 2 Accuracy = .80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Sensor Selection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9600" y="6400800"/>
            <a:ext cx="1981200" cy="365760"/>
          </a:xfrm>
        </p:spPr>
        <p:txBody>
          <a:bodyPr/>
          <a:lstStyle/>
          <a:p>
            <a:fld id="{FA14E645-16D1-476F-8A4A-B289CCA56DD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Weight sensors by accuracy and decision correlation</a:t>
            </a:r>
          </a:p>
          <a:p>
            <a:r>
              <a:rPr lang="en-US" sz="2000" dirty="0" smtClean="0"/>
              <a:t>Iteratively choose sensors by weight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62232" y="1905000"/>
            <a:ext cx="1485900" cy="657999"/>
            <a:chOff x="2057400" y="2113002"/>
            <a:chExt cx="2971800" cy="1315998"/>
          </a:xfrm>
        </p:grpSpPr>
        <p:sp>
          <p:nvSpPr>
            <p:cNvPr id="9" name="Rounded Rectangle 8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2473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930" y="2524734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8" y="2524732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1</a:t>
              </a:r>
              <a:endParaRPr lang="en-US" sz="1200" b="1" dirty="0"/>
            </a:p>
          </p:txBody>
        </p:sp>
      </p:grp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3005182" y="2562999"/>
            <a:ext cx="0" cy="375880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953000" y="1932801"/>
            <a:ext cx="1485900" cy="657999"/>
            <a:chOff x="2057400" y="2113002"/>
            <a:chExt cx="2971800" cy="1315998"/>
          </a:xfrm>
        </p:grpSpPr>
        <p:sp>
          <p:nvSpPr>
            <p:cNvPr id="15" name="Rounded Rectangle 14"/>
            <p:cNvSpPr/>
            <p:nvPr/>
          </p:nvSpPr>
          <p:spPr>
            <a:xfrm>
              <a:off x="2057400" y="2209800"/>
              <a:ext cx="2971800" cy="1219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399687"/>
              <a:ext cx="605790" cy="1009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634" y="2554246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922" y="2519258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206" y="2519260"/>
              <a:ext cx="615714" cy="589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819400" y="2113002"/>
              <a:ext cx="14922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BSN 2</a:t>
              </a:r>
              <a:endParaRPr lang="en-US" sz="1200" b="1" dirty="0"/>
            </a:p>
          </p:txBody>
        </p:sp>
      </p:grpSp>
      <p:cxnSp>
        <p:nvCxnSpPr>
          <p:cNvPr id="21" name="Straight Arrow Connector 20"/>
          <p:cNvCxnSpPr>
            <a:stCxn id="15" idx="2"/>
          </p:cNvCxnSpPr>
          <p:nvPr/>
        </p:nvCxnSpPr>
        <p:spPr>
          <a:xfrm>
            <a:off x="5695950" y="2590800"/>
            <a:ext cx="0" cy="373100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3136" y="232212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638866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11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9233" y="232441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12</a:t>
            </a:r>
            <a:endParaRPr lang="en-US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4994966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2</a:t>
            </a:r>
            <a:r>
              <a:rPr lang="en-US" sz="1100" dirty="0" smtClean="0"/>
              <a:t>0</a:t>
            </a:r>
            <a:endParaRPr 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5302824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</a:t>
            </a:r>
            <a:r>
              <a:rPr lang="en-US" sz="11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0680" y="2344707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22</a:t>
            </a:r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67056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3400" y="4419600"/>
            <a:ext cx="1644821" cy="16448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Ensemble</a:t>
            </a: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90600" y="55626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34" name="Rectangle 33"/>
          <p:cNvSpPr/>
          <p:nvPr/>
        </p:nvSpPr>
        <p:spPr>
          <a:xfrm>
            <a:off x="914400" y="25908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35" name="Rectangle 34"/>
          <p:cNvSpPr/>
          <p:nvPr/>
        </p:nvSpPr>
        <p:spPr>
          <a:xfrm>
            <a:off x="1371600" y="4953000"/>
            <a:ext cx="6858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1,LOC</a:t>
            </a:r>
            <a:endParaRPr lang="en-US" sz="800" b="1" dirty="0"/>
          </a:p>
        </p:txBody>
      </p:sp>
      <p:sp>
        <p:nvSpPr>
          <p:cNvPr id="36" name="Rectangle 35"/>
          <p:cNvSpPr/>
          <p:nvPr/>
        </p:nvSpPr>
        <p:spPr>
          <a:xfrm>
            <a:off x="762000" y="32766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37" name="Rectangle 36"/>
          <p:cNvSpPr/>
          <p:nvPr/>
        </p:nvSpPr>
        <p:spPr>
          <a:xfrm>
            <a:off x="762000" y="45720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sp>
        <p:nvSpPr>
          <p:cNvPr id="38" name="Rectangle 37"/>
          <p:cNvSpPr/>
          <p:nvPr/>
        </p:nvSpPr>
        <p:spPr>
          <a:xfrm>
            <a:off x="1219200" y="29718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  <p:sp>
        <p:nvSpPr>
          <p:cNvPr id="40" name="Rectangle 39"/>
          <p:cNvSpPr/>
          <p:nvPr/>
        </p:nvSpPr>
        <p:spPr>
          <a:xfrm>
            <a:off x="7010400" y="56388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12,LIGHT</a:t>
            </a:r>
            <a:endParaRPr lang="en-US" sz="800" b="1" dirty="0"/>
          </a:p>
        </p:txBody>
      </p:sp>
      <p:sp>
        <p:nvSpPr>
          <p:cNvPr id="44" name="Rectangle 43"/>
          <p:cNvSpPr/>
          <p:nvPr/>
        </p:nvSpPr>
        <p:spPr>
          <a:xfrm>
            <a:off x="7086600" y="4648200"/>
            <a:ext cx="685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22,ACC</a:t>
            </a:r>
            <a:endParaRPr lang="en-US" sz="800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94062" y="2604003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05182" y="2835423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352800" y="2590800"/>
            <a:ext cx="19373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Sensor Accuracies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186493" y="2869059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90662" y="3139674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001782" y="3371094"/>
            <a:ext cx="2672038" cy="60177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016832" y="3152000"/>
            <a:ext cx="2648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Exchange Ensemble-Sensor Correlation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166787" y="3401182"/>
            <a:ext cx="2309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Compute weights; Choose Sensor</a:t>
            </a:r>
            <a:endParaRPr lang="en-US" sz="1200" dirty="0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001992" y="3733800"/>
            <a:ext cx="2713008" cy="854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3124200" y="3733800"/>
            <a:ext cx="2033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Tiebreaker Choice: 12,LIGHT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42672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7086600" y="26670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10,TEMP</a:t>
            </a:r>
            <a:endParaRPr lang="en-US" sz="800" b="1" dirty="0"/>
          </a:p>
        </p:txBody>
      </p:sp>
      <p:sp>
        <p:nvSpPr>
          <p:cNvPr id="75" name="Rectangle 74"/>
          <p:cNvSpPr/>
          <p:nvPr/>
        </p:nvSpPr>
        <p:spPr>
          <a:xfrm>
            <a:off x="6934200" y="33528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21,MIC</a:t>
            </a:r>
            <a:endParaRPr lang="en-US" sz="800" b="1" dirty="0"/>
          </a:p>
        </p:txBody>
      </p:sp>
      <p:sp>
        <p:nvSpPr>
          <p:cNvPr id="76" name="Rectangle 75"/>
          <p:cNvSpPr/>
          <p:nvPr/>
        </p:nvSpPr>
        <p:spPr>
          <a:xfrm>
            <a:off x="7391400" y="3048000"/>
            <a:ext cx="685800" cy="210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10,ACC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625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738E-6 -3.6696E-6 L -0.04583 0.373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" y="186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454E-6 3.60944E-7 L 1.03454E-6 0.3331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5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8724E-6 5.13651E-7 L 0.02916 0.340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700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819E-6 -3.36418E-6 L -0.0375 0.2623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1311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2" grpId="0"/>
      <p:bldP spid="12" grpId="0"/>
      <p:bldP spid="63" grpId="0"/>
      <p:bldP spid="34" grpId="1" animBg="1"/>
      <p:bldP spid="22" grpId="0"/>
      <p:bldP spid="68" grpId="0" animBg="1"/>
      <p:bldP spid="75" grpId="0" animBg="1"/>
      <p:bldP spid="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82957104"/>
              </p:ext>
            </p:extLst>
          </p:nvPr>
        </p:nvGraphicFramePr>
        <p:xfrm>
          <a:off x="457200" y="1981200"/>
          <a:ext cx="8229600" cy="3037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</a:t>
                      </a:r>
                      <a:r>
                        <a:rPr lang="en-US" dirty="0" smtClean="0"/>
                        <a:t>ubjects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weeks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Riding</a:t>
                      </a:r>
                      <a:r>
                        <a:rPr lang="en-US" baseline="0" dirty="0" smtClean="0"/>
                        <a:t> a bus, Riding or driving a car, meeting, reading, running, watching TV, walking, working at a desk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training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aggregated samples (5 min) per 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</a:t>
                      </a:r>
                      <a:r>
                        <a:rPr lang="en-US" baseline="0" dirty="0" smtClean="0"/>
                        <a:t> classification, sensor sharing, sensor and classifier sharing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83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Activities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3402" y="1295400"/>
            <a:ext cx="3042024" cy="2743200"/>
            <a:chOff x="533402" y="1295400"/>
            <a:chExt cx="3042024" cy="2743200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2" y="1295400"/>
              <a:ext cx="3042024" cy="228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343025" y="3669268"/>
              <a:ext cx="1536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Athletic Teams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49324" y="1295400"/>
            <a:ext cx="3089396" cy="2732127"/>
            <a:chOff x="5151782" y="1295400"/>
            <a:chExt cx="3089396" cy="2732127"/>
          </a:xfrm>
        </p:grpSpPr>
        <p:pic>
          <p:nvPicPr>
            <p:cNvPr id="8194" name="Picture 2" descr="C:\Users\MATTKE~1\AppData\Local\Temp\n7601860_30973184_478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782" y="1295400"/>
              <a:ext cx="3089396" cy="23017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95950" y="3658195"/>
              <a:ext cx="2001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University Students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76600" y="3733800"/>
            <a:ext cx="2190750" cy="2573893"/>
            <a:chOff x="3276600" y="3733800"/>
            <a:chExt cx="2190750" cy="25738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3733800"/>
              <a:ext cx="2190750" cy="21907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598152" y="5938361"/>
              <a:ext cx="1553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Assisted Living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888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2" y="1219200"/>
            <a:ext cx="7053035" cy="4937125"/>
          </a:xfrm>
        </p:spPr>
      </p:pic>
    </p:spTree>
    <p:extLst>
      <p:ext uri="{BB962C8B-B14F-4D97-AF65-F5344CB8AC3E}">
        <p14:creationId xmlns:p14="http://schemas.microsoft.com/office/powerpoint/2010/main" val="2892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Life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2" y="1219200"/>
            <a:ext cx="7053035" cy="4937125"/>
          </a:xfrm>
        </p:spPr>
      </p:pic>
    </p:spTree>
    <p:extLst>
      <p:ext uri="{BB962C8B-B14F-4D97-AF65-F5344CB8AC3E}">
        <p14:creationId xmlns:p14="http://schemas.microsoft.com/office/powerpoint/2010/main" val="1837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Utilization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38249"/>
            <a:ext cx="7034893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24054" y="4959042"/>
            <a:ext cx="160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595" y="4959042"/>
            <a:ext cx="172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 Activities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19027" y="4959042"/>
            <a:ext cx="198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Interaction History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02602"/>
            <a:ext cx="3712534" cy="266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1885888" cy="3143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4" y="1762125"/>
            <a:ext cx="1885887" cy="31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Sharing BSN resources provides accuracy and energy savings</a:t>
            </a:r>
          </a:p>
          <a:p>
            <a:pPr lvl="1"/>
            <a:r>
              <a:rPr lang="en-US" sz="2100" dirty="0" smtClean="0"/>
              <a:t>Share sensors: increase accuracy, save sensor energy</a:t>
            </a:r>
          </a:p>
          <a:p>
            <a:pPr lvl="1"/>
            <a:r>
              <a:rPr lang="en-US" sz="2100" dirty="0" smtClean="0"/>
              <a:t>Share classifiers: save phone energy</a:t>
            </a:r>
          </a:p>
          <a:p>
            <a:r>
              <a:rPr lang="en-US" sz="2400" dirty="0" smtClean="0"/>
              <a:t>We model the costs </a:t>
            </a:r>
            <a:r>
              <a:rPr lang="en-US" sz="2400" dirty="0"/>
              <a:t>and benefits </a:t>
            </a:r>
            <a:r>
              <a:rPr lang="en-US" sz="2400" dirty="0" smtClean="0"/>
              <a:t>of sharing</a:t>
            </a:r>
          </a:p>
          <a:p>
            <a:pPr lvl="1"/>
            <a:r>
              <a:rPr lang="en-US" sz="2100" dirty="0" smtClean="0"/>
              <a:t>Share only when energy can be saved</a:t>
            </a:r>
          </a:p>
          <a:p>
            <a:r>
              <a:rPr lang="en-US" sz="2400" dirty="0" smtClean="0"/>
              <a:t>Collaborative Sensor Selection allows all BSN participants to benefit</a:t>
            </a:r>
          </a:p>
          <a:p>
            <a:pPr lvl="1"/>
            <a:r>
              <a:rPr lang="en-US" sz="2100" dirty="0" smtClean="0"/>
              <a:t>Use only the best sensors</a:t>
            </a:r>
          </a:p>
          <a:p>
            <a:pPr lvl="1"/>
            <a:r>
              <a:rPr lang="en-US" sz="2100" dirty="0" smtClean="0"/>
              <a:t>Turn off redundant sensors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7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000" smtClean="0"/>
              <a:t>Questions?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Activity Recognition with Body Sensor Networks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/>
          <a:lstStyle/>
          <a:p>
            <a:r>
              <a:rPr lang="en-US" sz="2400" dirty="0" smtClean="0"/>
              <a:t>Athletic Performance</a:t>
            </a:r>
          </a:p>
          <a:p>
            <a:r>
              <a:rPr lang="en-US" sz="2400" dirty="0" smtClean="0"/>
              <a:t>Health Care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google-nexus-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730" y="3181350"/>
            <a:ext cx="788670" cy="1314450"/>
          </a:xfrm>
          <a:prstGeom prst="rect">
            <a:avLst/>
          </a:prstGeom>
        </p:spPr>
      </p:pic>
      <p:pic>
        <p:nvPicPr>
          <p:cNvPr id="8" name="Picture 7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5441" y="3276600"/>
            <a:ext cx="1206359" cy="1095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495800"/>
            <a:ext cx="22621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On-Body Sensors</a:t>
            </a:r>
          </a:p>
          <a:p>
            <a:r>
              <a:rPr lang="en-US" sz="2000" dirty="0" smtClean="0"/>
              <a:t>+Sensing Accuracy</a:t>
            </a:r>
          </a:p>
          <a:p>
            <a:r>
              <a:rPr lang="en-US" sz="2000" dirty="0" smtClean="0"/>
              <a:t>+Energy Efficiency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495800"/>
            <a:ext cx="262210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Phone</a:t>
            </a:r>
          </a:p>
          <a:p>
            <a:r>
              <a:rPr lang="en-US" sz="2000" dirty="0" smtClean="0"/>
              <a:t>+User Interface</a:t>
            </a:r>
          </a:p>
          <a:p>
            <a:r>
              <a:rPr lang="en-US" sz="2000" dirty="0" smtClean="0"/>
              <a:t>+Computational Power</a:t>
            </a:r>
          </a:p>
          <a:p>
            <a:r>
              <a:rPr lang="en-US" sz="2000" dirty="0" smtClean="0"/>
              <a:t>+Additional Sensors</a:t>
            </a:r>
            <a:endParaRPr lang="en-US" dirty="0" smtClean="0"/>
          </a:p>
          <a:p>
            <a:endParaRPr lang="en-US" sz="2000" b="1" dirty="0" smtClean="0"/>
          </a:p>
        </p:txBody>
      </p:sp>
      <p:pic>
        <p:nvPicPr>
          <p:cNvPr id="11" name="Picture 10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3276600"/>
            <a:ext cx="1206359" cy="1095375"/>
          </a:xfrm>
          <a:prstGeom prst="rect">
            <a:avLst/>
          </a:prstGeom>
        </p:spPr>
      </p:pic>
      <p:pic>
        <p:nvPicPr>
          <p:cNvPr id="12" name="Picture 11" descr="iri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276600"/>
            <a:ext cx="1206359" cy="1095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2362200"/>
            <a:ext cx="214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Why BSNs?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3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BSN Resource Sharing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BSN users may be in physical proximity to one another</a:t>
            </a:r>
          </a:p>
          <a:p>
            <a:pPr lvl="1"/>
            <a:r>
              <a:rPr lang="en-US" sz="2000" dirty="0" smtClean="0"/>
              <a:t>Assisted living or retirement communities</a:t>
            </a:r>
          </a:p>
          <a:p>
            <a:pPr lvl="1"/>
            <a:r>
              <a:rPr lang="en-US" sz="2000" dirty="0" smtClean="0"/>
              <a:t>Athletic teams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Share </a:t>
            </a:r>
            <a:r>
              <a:rPr lang="en-US" sz="2400" b="1" dirty="0" smtClean="0">
                <a:solidFill>
                  <a:srgbClr val="FF0000"/>
                </a:solidFill>
              </a:rPr>
              <a:t>sensors</a:t>
            </a:r>
            <a:r>
              <a:rPr lang="en-US" sz="2400" dirty="0" smtClean="0"/>
              <a:t>: use fewer sensors and achieve higher accuracy</a:t>
            </a:r>
          </a:p>
          <a:p>
            <a:r>
              <a:rPr lang="en-US" sz="2400" dirty="0" smtClean="0"/>
              <a:t>Share </a:t>
            </a:r>
            <a:r>
              <a:rPr lang="en-US" sz="2400" b="1" dirty="0" smtClean="0">
                <a:solidFill>
                  <a:srgbClr val="FF0000"/>
                </a:solidFill>
              </a:rPr>
              <a:t>phone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classifiers: duty cycle to save phone energy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19400"/>
            <a:ext cx="1406646" cy="14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854928"/>
            <a:ext cx="1406646" cy="141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2133600" y="2463093"/>
            <a:ext cx="1350381" cy="1804107"/>
            <a:chOff x="6991488" y="1206010"/>
            <a:chExt cx="1350381" cy="1804107"/>
          </a:xfrm>
        </p:grpSpPr>
        <p:pic>
          <p:nvPicPr>
            <p:cNvPr id="7" name="Picture 6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1742" y="2061250"/>
              <a:ext cx="450127" cy="408715"/>
            </a:xfrm>
            <a:prstGeom prst="rect">
              <a:avLst/>
            </a:prstGeom>
          </p:spPr>
        </p:pic>
        <p:pic>
          <p:nvPicPr>
            <p:cNvPr id="8" name="Picture 7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1615" y="1206010"/>
              <a:ext cx="450127" cy="408715"/>
            </a:xfrm>
            <a:prstGeom prst="rect">
              <a:avLst/>
            </a:prstGeom>
          </p:spPr>
        </p:pic>
        <p:pic>
          <p:nvPicPr>
            <p:cNvPr id="9" name="Picture 8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1488" y="2106263"/>
              <a:ext cx="450127" cy="408715"/>
            </a:xfrm>
            <a:prstGeom prst="rect">
              <a:avLst/>
            </a:prstGeom>
          </p:spPr>
        </p:pic>
        <p:pic>
          <p:nvPicPr>
            <p:cNvPr id="10" name="Picture 9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1716" y="2601402"/>
              <a:ext cx="450127" cy="408715"/>
            </a:xfrm>
            <a:prstGeom prst="rect">
              <a:avLst/>
            </a:prstGeom>
          </p:spPr>
        </p:pic>
        <p:pic>
          <p:nvPicPr>
            <p:cNvPr id="11" name="Picture 10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1514" y="2601402"/>
              <a:ext cx="450127" cy="40871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249336" y="2568679"/>
            <a:ext cx="1350381" cy="1804107"/>
            <a:chOff x="6991488" y="1206010"/>
            <a:chExt cx="1350381" cy="1804107"/>
          </a:xfrm>
        </p:grpSpPr>
        <p:pic>
          <p:nvPicPr>
            <p:cNvPr id="14" name="Picture 13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1742" y="2061250"/>
              <a:ext cx="450127" cy="408715"/>
            </a:xfrm>
            <a:prstGeom prst="rect">
              <a:avLst/>
            </a:prstGeom>
          </p:spPr>
        </p:pic>
        <p:pic>
          <p:nvPicPr>
            <p:cNvPr id="15" name="Picture 14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1615" y="1206010"/>
              <a:ext cx="450127" cy="408715"/>
            </a:xfrm>
            <a:prstGeom prst="rect">
              <a:avLst/>
            </a:prstGeom>
          </p:spPr>
        </p:pic>
        <p:pic>
          <p:nvPicPr>
            <p:cNvPr id="16" name="Picture 15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1488" y="2106263"/>
              <a:ext cx="450127" cy="408715"/>
            </a:xfrm>
            <a:prstGeom prst="rect">
              <a:avLst/>
            </a:prstGeom>
          </p:spPr>
        </p:pic>
        <p:pic>
          <p:nvPicPr>
            <p:cNvPr id="17" name="Picture 16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1716" y="2601402"/>
              <a:ext cx="450127" cy="408715"/>
            </a:xfrm>
            <a:prstGeom prst="rect">
              <a:avLst/>
            </a:prstGeom>
          </p:spPr>
        </p:pic>
        <p:pic>
          <p:nvPicPr>
            <p:cNvPr id="18" name="Picture 17" descr="iri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1514" y="2601402"/>
              <a:ext cx="450127" cy="408715"/>
            </a:xfrm>
            <a:prstGeom prst="rect">
              <a:avLst/>
            </a:prstGeom>
          </p:spPr>
        </p:pic>
      </p:grpSp>
      <p:pic>
        <p:nvPicPr>
          <p:cNvPr id="19" name="Picture 18" descr="google-nexus-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099819"/>
            <a:ext cx="553494" cy="922490"/>
          </a:xfrm>
          <a:prstGeom prst="rect">
            <a:avLst/>
          </a:prstGeom>
        </p:spPr>
      </p:pic>
      <p:pic>
        <p:nvPicPr>
          <p:cNvPr id="20" name="Picture 19" descr="google-nexus-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106458"/>
            <a:ext cx="553494" cy="922490"/>
          </a:xfrm>
          <a:prstGeom prst="rect">
            <a:avLst/>
          </a:prstGeom>
        </p:spPr>
      </p:pic>
      <p:sp>
        <p:nvSpPr>
          <p:cNvPr id="21" name="Left-Right Arrow 20"/>
          <p:cNvSpPr/>
          <p:nvPr/>
        </p:nvSpPr>
        <p:spPr>
          <a:xfrm>
            <a:off x="3657600" y="3244834"/>
            <a:ext cx="1600200" cy="6457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Remora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96240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BSN Resource Sharing Challenges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When does sharing provide an energy </a:t>
            </a:r>
            <a:r>
              <a:rPr lang="en-US" sz="1800" dirty="0" smtClean="0">
                <a:solidFill>
                  <a:srgbClr val="FF0000"/>
                </a:solidFill>
              </a:rPr>
              <a:t>benefit</a:t>
            </a:r>
            <a:r>
              <a:rPr lang="en-US" sz="1800" dirty="0" smtClean="0"/>
              <a:t>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How to find </a:t>
            </a:r>
            <a:r>
              <a:rPr lang="en-US" sz="1800" i="1" dirty="0" smtClean="0"/>
              <a:t>shared</a:t>
            </a:r>
            <a:r>
              <a:rPr lang="en-US" sz="1800" dirty="0" smtClean="0"/>
              <a:t> resources that provide the best </a:t>
            </a:r>
            <a:r>
              <a:rPr lang="en-US" sz="1800" dirty="0" smtClean="0">
                <a:solidFill>
                  <a:srgbClr val="FF0000"/>
                </a:solidFill>
              </a:rPr>
              <a:t>accuracy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FF0000"/>
                </a:solidFill>
              </a:rPr>
              <a:t>energy</a:t>
            </a:r>
            <a:r>
              <a:rPr lang="en-US" sz="1800" dirty="0" smtClean="0"/>
              <a:t> benefits?</a:t>
            </a:r>
          </a:p>
          <a:p>
            <a:endParaRPr lang="en-US" sz="1800" dirty="0" smtClean="0"/>
          </a:p>
          <a:p>
            <a:r>
              <a:rPr lang="en-US" sz="1800" dirty="0" smtClean="0"/>
              <a:t>How to adapt to the </a:t>
            </a:r>
            <a:r>
              <a:rPr lang="en-US" sz="1800" dirty="0" smtClean="0">
                <a:solidFill>
                  <a:srgbClr val="FF0000"/>
                </a:solidFill>
              </a:rPr>
              <a:t>dynamics</a:t>
            </a:r>
            <a:r>
              <a:rPr lang="en-US" sz="1800" dirty="0" smtClean="0"/>
              <a:t> of available neighbors?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95800" y="1752600"/>
            <a:ext cx="4191000" cy="990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Determine the </a:t>
            </a:r>
            <a:r>
              <a:rPr lang="en-US" sz="1600" dirty="0" smtClean="0">
                <a:solidFill>
                  <a:srgbClr val="FF0000"/>
                </a:solidFill>
              </a:rPr>
              <a:t>costs and benefits </a:t>
            </a:r>
            <a:r>
              <a:rPr lang="en-US" sz="1600" dirty="0" smtClean="0">
                <a:solidFill>
                  <a:schemeClr val="tx1"/>
                </a:solidFill>
              </a:rPr>
              <a:t>of sharing with an empirically created time and power model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95800" y="3124200"/>
            <a:ext cx="41910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Neighboring BSNs </a:t>
            </a:r>
            <a:r>
              <a:rPr lang="en-US" sz="1600" i="1" dirty="0" smtClean="0">
                <a:solidFill>
                  <a:srgbClr val="000000"/>
                </a:solidFill>
              </a:rPr>
              <a:t>collaborate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 choose the most </a:t>
            </a:r>
            <a:r>
              <a:rPr lang="en-US" sz="1600" dirty="0" smtClean="0">
                <a:solidFill>
                  <a:srgbClr val="FF0000"/>
                </a:solidFill>
              </a:rPr>
              <a:t>accurate</a:t>
            </a:r>
            <a:r>
              <a:rPr lang="en-US" sz="1600" dirty="0" smtClean="0">
                <a:solidFill>
                  <a:schemeClr val="tx1"/>
                </a:solidFill>
              </a:rPr>
              <a:t> sensors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3810000"/>
            <a:ext cx="41910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Neighboring BSNs </a:t>
            </a:r>
            <a:r>
              <a:rPr lang="en-US" sz="1600" i="1" dirty="0" smtClean="0">
                <a:solidFill>
                  <a:srgbClr val="000000"/>
                </a:solidFill>
              </a:rPr>
              <a:t>collaborate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to save phone </a:t>
            </a:r>
            <a:r>
              <a:rPr lang="en-US" sz="1600" dirty="0" smtClean="0">
                <a:solidFill>
                  <a:srgbClr val="FF0000"/>
                </a:solidFill>
              </a:rPr>
              <a:t>energy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648200"/>
            <a:ext cx="4191000" cy="533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We provide an ensemble classifier which easily adapts to </a:t>
            </a:r>
            <a:r>
              <a:rPr lang="en-US" sz="1600" dirty="0" smtClean="0">
                <a:solidFill>
                  <a:srgbClr val="FF0000"/>
                </a:solidFill>
              </a:rPr>
              <a:t>changes in neighbor availability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1219200"/>
            <a:ext cx="118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715000"/>
            <a:ext cx="735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Sharing increases accuracy by up to 30% and battery life by over 65%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15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Resources shared directly but do not share to achieve both high accuracy and energy efficiency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err="1" smtClean="0"/>
              <a:t>Koukoumidis</a:t>
            </a:r>
            <a:r>
              <a:rPr lang="en-US" sz="1600" dirty="0" smtClean="0"/>
              <a:t>, </a:t>
            </a:r>
            <a:r>
              <a:rPr lang="en-US" sz="1600" dirty="0" err="1" smtClean="0"/>
              <a:t>MobiSys</a:t>
            </a:r>
            <a:r>
              <a:rPr lang="en-US" sz="1600" dirty="0" smtClean="0"/>
              <a:t> ‘11), (</a:t>
            </a:r>
            <a:r>
              <a:rPr lang="en-US" sz="1600" dirty="0" err="1" smtClean="0"/>
              <a:t>Miluzzo</a:t>
            </a:r>
            <a:r>
              <a:rPr lang="en-US" sz="1600" dirty="0" smtClean="0"/>
              <a:t>, </a:t>
            </a:r>
            <a:r>
              <a:rPr lang="en-US" sz="1600" dirty="0" err="1" smtClean="0"/>
              <a:t>MobiSys</a:t>
            </a:r>
            <a:r>
              <a:rPr lang="en-US" sz="1600" dirty="0" smtClean="0"/>
              <a:t> ‘10), (Lee, </a:t>
            </a:r>
            <a:r>
              <a:rPr lang="en-US" sz="1600" dirty="0" err="1" smtClean="0"/>
              <a:t>MobiSys</a:t>
            </a:r>
            <a:r>
              <a:rPr lang="en-US" sz="1600" smtClean="0"/>
              <a:t> ‘12)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Shared resources with data relayed through a backend server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err="1" smtClean="0"/>
              <a:t>Bajcy</a:t>
            </a:r>
            <a:r>
              <a:rPr lang="en-US" sz="1600" dirty="0" smtClean="0"/>
              <a:t>, BSN ‘09), (</a:t>
            </a:r>
            <a:r>
              <a:rPr lang="en-US" sz="1600" dirty="0" err="1" smtClean="0"/>
              <a:t>Bao</a:t>
            </a:r>
            <a:r>
              <a:rPr lang="en-US" sz="1600" dirty="0" smtClean="0"/>
              <a:t>, </a:t>
            </a:r>
            <a:r>
              <a:rPr lang="en-US" sz="1600" dirty="0" err="1" smtClean="0"/>
              <a:t>MobiSys</a:t>
            </a:r>
            <a:r>
              <a:rPr lang="en-US" sz="1600" dirty="0" smtClean="0"/>
              <a:t> ‘10), (Lane, </a:t>
            </a:r>
            <a:r>
              <a:rPr lang="en-US" sz="1600" dirty="0" err="1" smtClean="0"/>
              <a:t>UbiComp</a:t>
            </a:r>
            <a:r>
              <a:rPr lang="en-US" sz="1600" dirty="0" smtClean="0"/>
              <a:t> ‘11), (</a:t>
            </a:r>
            <a:r>
              <a:rPr lang="en-US" sz="1600" dirty="0" err="1" smtClean="0"/>
              <a:t>Rachuri</a:t>
            </a:r>
            <a:r>
              <a:rPr lang="en-US" sz="1600" dirty="0" smtClean="0"/>
              <a:t>, </a:t>
            </a:r>
            <a:r>
              <a:rPr lang="en-US" sz="1600" dirty="0" err="1" smtClean="0"/>
              <a:t>MobiCom</a:t>
            </a:r>
            <a:r>
              <a:rPr lang="en-US" sz="1600" dirty="0" smtClean="0"/>
              <a:t> ‘11)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No sharing: BSN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err="1" smtClean="0"/>
              <a:t>Abinali</a:t>
            </a:r>
            <a:r>
              <a:rPr lang="en-US" sz="1600" dirty="0" smtClean="0"/>
              <a:t>, </a:t>
            </a:r>
            <a:r>
              <a:rPr lang="en-US" sz="1600" dirty="0" err="1" smtClean="0"/>
              <a:t>UbiComp</a:t>
            </a:r>
            <a:r>
              <a:rPr lang="en-US" sz="1600" dirty="0" smtClean="0"/>
              <a:t> ‘10), (</a:t>
            </a:r>
            <a:r>
              <a:rPr lang="en-US" sz="1600" dirty="0" err="1" smtClean="0"/>
              <a:t>Lorincz</a:t>
            </a:r>
            <a:r>
              <a:rPr lang="en-US" sz="1600" dirty="0" smtClean="0"/>
              <a:t>, </a:t>
            </a:r>
            <a:r>
              <a:rPr lang="en-US" sz="1600" dirty="0" err="1" smtClean="0"/>
              <a:t>SenSys</a:t>
            </a:r>
            <a:r>
              <a:rPr lang="en-US" sz="1600" dirty="0" smtClean="0"/>
              <a:t> ‘09), (</a:t>
            </a:r>
            <a:r>
              <a:rPr lang="en-US" sz="1600" dirty="0" err="1" smtClean="0"/>
              <a:t>Chipara</a:t>
            </a:r>
            <a:r>
              <a:rPr lang="en-US" sz="1600" dirty="0" smtClean="0"/>
              <a:t>, </a:t>
            </a:r>
            <a:r>
              <a:rPr lang="en-US" sz="1600" dirty="0" err="1" smtClean="0"/>
              <a:t>SenSys</a:t>
            </a:r>
            <a:r>
              <a:rPr lang="en-US" sz="1600" dirty="0" smtClean="0"/>
              <a:t> ‘10), (Shih, </a:t>
            </a:r>
            <a:r>
              <a:rPr lang="en-US" sz="1600" dirty="0" err="1" smtClean="0"/>
              <a:t>MobiSys</a:t>
            </a:r>
            <a:r>
              <a:rPr lang="en-US" sz="1600" dirty="0" smtClean="0"/>
              <a:t> ‘09)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No sharing: Phone only</a:t>
            </a:r>
          </a:p>
          <a:p>
            <a:pPr lvl="1"/>
            <a:r>
              <a:rPr lang="en-US" sz="1600" dirty="0" smtClean="0"/>
              <a:t>(Chu, </a:t>
            </a:r>
            <a:r>
              <a:rPr lang="en-US" sz="1600" dirty="0" err="1" smtClean="0"/>
              <a:t>SenSys</a:t>
            </a:r>
            <a:r>
              <a:rPr lang="en-US" sz="1600" dirty="0" smtClean="0"/>
              <a:t> ‘11), (</a:t>
            </a:r>
            <a:r>
              <a:rPr lang="en-US" sz="1600" dirty="0" err="1" smtClean="0"/>
              <a:t>Miluzzo</a:t>
            </a:r>
            <a:r>
              <a:rPr lang="en-US" sz="1600" dirty="0" smtClean="0"/>
              <a:t>, </a:t>
            </a:r>
            <a:r>
              <a:rPr lang="en-US" sz="1600" dirty="0" err="1" smtClean="0"/>
              <a:t>SenSys</a:t>
            </a:r>
            <a:r>
              <a:rPr lang="en-US" sz="1600" dirty="0" smtClean="0"/>
              <a:t> ‘08), (Wiese, </a:t>
            </a:r>
            <a:r>
              <a:rPr lang="en-US" sz="1600" dirty="0" err="1" smtClean="0"/>
              <a:t>UbiComp</a:t>
            </a:r>
            <a:r>
              <a:rPr lang="en-US" sz="1600" dirty="0" smtClean="0"/>
              <a:t> ‘11), (</a:t>
            </a:r>
            <a:r>
              <a:rPr lang="en-US" sz="1600" dirty="0" err="1" smtClean="0"/>
              <a:t>Rachuri</a:t>
            </a:r>
            <a:r>
              <a:rPr lang="en-US" sz="1600" dirty="0" smtClean="0"/>
              <a:t>, </a:t>
            </a:r>
            <a:r>
              <a:rPr lang="en-US" sz="1600" dirty="0" err="1" smtClean="0"/>
              <a:t>MobiCom</a:t>
            </a:r>
            <a:r>
              <a:rPr lang="en-US" sz="1600" dirty="0" smtClean="0"/>
              <a:t> ‘11)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09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4800" y="2929492"/>
            <a:ext cx="82296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14" y="3066799"/>
            <a:ext cx="101727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44" y="3066799"/>
            <a:ext cx="101727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14" y="3066799"/>
            <a:ext cx="101727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43" y="5381517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479" y="5392062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01" y="5404656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86" y="5417252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222" y="5404657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944" y="5417251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56" y="5430475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92" y="5417880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414" y="5430474"/>
            <a:ext cx="615713" cy="5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17"/>
          <p:cNvSpPr/>
          <p:nvPr/>
        </p:nvSpPr>
        <p:spPr>
          <a:xfrm>
            <a:off x="4212078" y="1409449"/>
            <a:ext cx="30480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8" idx="2"/>
            <a:endCxn id="6" idx="0"/>
          </p:cNvCxnSpPr>
          <p:nvPr/>
        </p:nvCxnSpPr>
        <p:spPr>
          <a:xfrm flipH="1">
            <a:off x="3552949" y="2095249"/>
            <a:ext cx="668583" cy="971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1"/>
            <a:endCxn id="7" idx="0"/>
          </p:cNvCxnSpPr>
          <p:nvPr/>
        </p:nvCxnSpPr>
        <p:spPr>
          <a:xfrm>
            <a:off x="5736078" y="2779589"/>
            <a:ext cx="1" cy="28721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8" idx="0"/>
            <a:endCxn id="8" idx="0"/>
          </p:cNvCxnSpPr>
          <p:nvPr/>
        </p:nvCxnSpPr>
        <p:spPr>
          <a:xfrm>
            <a:off x="7257538" y="2095249"/>
            <a:ext cx="715011" cy="971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</p:cNvCxnSpPr>
          <p:nvPr/>
        </p:nvCxnSpPr>
        <p:spPr>
          <a:xfrm flipH="1">
            <a:off x="2971800" y="4762249"/>
            <a:ext cx="581149" cy="6424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0" idx="0"/>
          </p:cNvCxnSpPr>
          <p:nvPr/>
        </p:nvCxnSpPr>
        <p:spPr>
          <a:xfrm flipH="1">
            <a:off x="3535336" y="4762249"/>
            <a:ext cx="17613" cy="62981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0"/>
            <a:endCxn id="6" idx="2"/>
          </p:cNvCxnSpPr>
          <p:nvPr/>
        </p:nvCxnSpPr>
        <p:spPr>
          <a:xfrm flipH="1" flipV="1">
            <a:off x="3552949" y="4762249"/>
            <a:ext cx="555109" cy="64240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 flipH="1">
            <a:off x="5172543" y="4762249"/>
            <a:ext cx="563536" cy="65500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3" idx="0"/>
          </p:cNvCxnSpPr>
          <p:nvPr/>
        </p:nvCxnSpPr>
        <p:spPr>
          <a:xfrm>
            <a:off x="5736079" y="4762249"/>
            <a:ext cx="0" cy="64240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4" idx="0"/>
          </p:cNvCxnSpPr>
          <p:nvPr/>
        </p:nvCxnSpPr>
        <p:spPr>
          <a:xfrm>
            <a:off x="5736079" y="4762249"/>
            <a:ext cx="572722" cy="65500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15" idx="0"/>
          </p:cNvCxnSpPr>
          <p:nvPr/>
        </p:nvCxnSpPr>
        <p:spPr>
          <a:xfrm flipH="1">
            <a:off x="7409013" y="4762249"/>
            <a:ext cx="563536" cy="66822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6" idx="0"/>
          </p:cNvCxnSpPr>
          <p:nvPr/>
        </p:nvCxnSpPr>
        <p:spPr>
          <a:xfrm>
            <a:off x="7972549" y="4762249"/>
            <a:ext cx="0" cy="65563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7" idx="0"/>
          </p:cNvCxnSpPr>
          <p:nvPr/>
        </p:nvCxnSpPr>
        <p:spPr>
          <a:xfrm>
            <a:off x="7972549" y="4762249"/>
            <a:ext cx="572722" cy="6682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38200" y="5096362"/>
            <a:ext cx="7696200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46046" y="1895194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Cloud sharing</a:t>
            </a:r>
            <a:endParaRPr lang="en-US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3714469"/>
            <a:ext cx="228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Classifier sharing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1874" y="5525082"/>
            <a:ext cx="2113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Sensor sharing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8" name="Curved Connector 37"/>
          <p:cNvCxnSpPr>
            <a:stCxn id="11" idx="3"/>
            <a:endCxn id="7" idx="1"/>
          </p:cNvCxnSpPr>
          <p:nvPr/>
        </p:nvCxnSpPr>
        <p:spPr>
          <a:xfrm flipV="1">
            <a:off x="4415914" y="3914524"/>
            <a:ext cx="811530" cy="1784795"/>
          </a:xfrm>
          <a:prstGeom prst="curvedConnector3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8"/>
          <p:cNvCxnSpPr/>
          <p:nvPr/>
        </p:nvCxnSpPr>
        <p:spPr>
          <a:xfrm flipV="1">
            <a:off x="6172200" y="3436132"/>
            <a:ext cx="1371600" cy="792717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6200000">
            <a:off x="-932460" y="4226963"/>
            <a:ext cx="2805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Proximity Layers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58280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Sharing Opportunity</a:t>
            </a:r>
          </a:p>
          <a:p>
            <a:pPr lvl="1"/>
            <a:r>
              <a:rPr lang="en-US" sz="2000" dirty="0" smtClean="0"/>
              <a:t>MIT Reality Mining project: 25% of the time subjects in proximity </a:t>
            </a:r>
          </a:p>
          <a:p>
            <a:pPr lvl="1"/>
            <a:r>
              <a:rPr lang="en-US" sz="2000" dirty="0" smtClean="0"/>
              <a:t>Evaluation: 30% of the time</a:t>
            </a:r>
          </a:p>
          <a:p>
            <a:r>
              <a:rPr lang="en-US" sz="2400" dirty="0" smtClean="0"/>
              <a:t>Privacy</a:t>
            </a:r>
          </a:p>
          <a:p>
            <a:pPr lvl="1"/>
            <a:r>
              <a:rPr lang="en-US" sz="2100" dirty="0" smtClean="0"/>
              <a:t>Share only in physical proximity</a:t>
            </a:r>
          </a:p>
          <a:p>
            <a:pPr lvl="1"/>
            <a:r>
              <a:rPr lang="en-US" sz="2100" dirty="0" smtClean="0"/>
              <a:t>Public/Private sensors</a:t>
            </a:r>
          </a:p>
          <a:p>
            <a:pPr lvl="1"/>
            <a:r>
              <a:rPr lang="en-US" sz="2100" dirty="0" smtClean="0"/>
              <a:t>Coarse grained data aggregation</a:t>
            </a:r>
          </a:p>
          <a:p>
            <a:pPr lvl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047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Configuration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82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Android Phone</a:t>
            </a:r>
          </a:p>
          <a:p>
            <a:pPr lvl="1"/>
            <a:r>
              <a:rPr lang="en-US" dirty="0" smtClean="0"/>
              <a:t>3-axis accelerometer, </a:t>
            </a:r>
            <a:r>
              <a:rPr lang="en-US" dirty="0" err="1" smtClean="0"/>
              <a:t>WiFi</a:t>
            </a:r>
            <a:r>
              <a:rPr lang="en-US" dirty="0" smtClean="0"/>
              <a:t>/GPS Localization</a:t>
            </a:r>
          </a:p>
          <a:p>
            <a:r>
              <a:rPr lang="en-US" dirty="0" err="1" smtClean="0"/>
              <a:t>TelosB</a:t>
            </a:r>
            <a:r>
              <a:rPr lang="en-US" dirty="0" smtClean="0"/>
              <a:t> Base Station</a:t>
            </a:r>
          </a:p>
          <a:p>
            <a:pPr lvl="1"/>
            <a:r>
              <a:rPr lang="en-US" dirty="0" smtClean="0"/>
              <a:t>Android kernel USB host mode enabled</a:t>
            </a:r>
          </a:p>
          <a:p>
            <a:r>
              <a:rPr lang="en-US" dirty="0" smtClean="0"/>
              <a:t>4 IRIS Sensor Motes</a:t>
            </a:r>
          </a:p>
          <a:p>
            <a:pPr lvl="1"/>
            <a:r>
              <a:rPr lang="en-US" dirty="0" smtClean="0"/>
              <a:t>2-axis accelerometer, light, temperature, acoustic, RSSI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70465"/>
              </p:ext>
            </p:extLst>
          </p:nvPr>
        </p:nvGraphicFramePr>
        <p:xfrm>
          <a:off x="1143000" y="3429000"/>
          <a:ext cx="289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Node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BS/Phone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R. Wrist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L. Wrist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R. Ankle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L. Ankle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4E645-16D1-476F-8A4A-B289CCA56D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/>
          <a:stretch/>
        </p:blipFill>
        <p:spPr>
          <a:xfrm>
            <a:off x="5029200" y="3200400"/>
            <a:ext cx="27555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5309</TotalTime>
  <Words>1112</Words>
  <Application>Microsoft Office PowerPoint</Application>
  <PresentationFormat>On-screen Show (4:3)</PresentationFormat>
  <Paragraphs>326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Origin</vt:lpstr>
      <vt:lpstr>Remora: Sensing Resource Sharing Among Smartphone-based Body Sensor Networks</vt:lpstr>
      <vt:lpstr>Shared Activities</vt:lpstr>
      <vt:lpstr>Activity Recognition with Body Sensor Networks</vt:lpstr>
      <vt:lpstr>BSN Resource Sharing</vt:lpstr>
      <vt:lpstr>Remora</vt:lpstr>
      <vt:lpstr>Related Work</vt:lpstr>
      <vt:lpstr>Sharing Hierarchy</vt:lpstr>
      <vt:lpstr>Feasibility</vt:lpstr>
      <vt:lpstr>Hardware Configuration</vt:lpstr>
      <vt:lpstr>Remora Architecture</vt:lpstr>
      <vt:lpstr>Proximity Detection and Duration Prediction</vt:lpstr>
      <vt:lpstr>Empirical Cost Model: Power</vt:lpstr>
      <vt:lpstr>Cost-Benefit Analysis</vt:lpstr>
      <vt:lpstr>Sensor Selection Motivation</vt:lpstr>
      <vt:lpstr>Collaborative Sensor Selection</vt:lpstr>
      <vt:lpstr>Collaborative Sensor Selection</vt:lpstr>
      <vt:lpstr>Collaborative Sensor Selection</vt:lpstr>
      <vt:lpstr>Collaborative Sensor Selection</vt:lpstr>
      <vt:lpstr>Evaluation</vt:lpstr>
      <vt:lpstr>Accuracy</vt:lpstr>
      <vt:lpstr>Battery Life</vt:lpstr>
      <vt:lpstr>Sensor Utilization</vt:lpstr>
      <vt:lpstr>Applications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Keally</dc:creator>
  <cp:lastModifiedBy>gzhou</cp:lastModifiedBy>
  <cp:revision>296</cp:revision>
  <dcterms:created xsi:type="dcterms:W3CDTF">2011-11-04T17:48:45Z</dcterms:created>
  <dcterms:modified xsi:type="dcterms:W3CDTF">2013-06-07T16:09:25Z</dcterms:modified>
</cp:coreProperties>
</file>