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327" r:id="rId4"/>
    <p:sldId id="258" r:id="rId5"/>
    <p:sldId id="328" r:id="rId6"/>
    <p:sldId id="322" r:id="rId7"/>
    <p:sldId id="352" r:id="rId8"/>
    <p:sldId id="353" r:id="rId9"/>
    <p:sldId id="354" r:id="rId10"/>
    <p:sldId id="355" r:id="rId11"/>
    <p:sldId id="356" r:id="rId12"/>
    <p:sldId id="326" r:id="rId13"/>
    <p:sldId id="342" r:id="rId14"/>
    <p:sldId id="344" r:id="rId15"/>
    <p:sldId id="330" r:id="rId16"/>
    <p:sldId id="357" r:id="rId17"/>
    <p:sldId id="341" r:id="rId18"/>
    <p:sldId id="351" r:id="rId19"/>
    <p:sldId id="331" r:id="rId20"/>
    <p:sldId id="348" r:id="rId21"/>
    <p:sldId id="349" r:id="rId22"/>
    <p:sldId id="337" r:id="rId23"/>
    <p:sldId id="340" r:id="rId24"/>
    <p:sldId id="338" r:id="rId25"/>
    <p:sldId id="339" r:id="rId26"/>
    <p:sldId id="332" r:id="rId27"/>
    <p:sldId id="358" r:id="rId28"/>
    <p:sldId id="345" r:id="rId29"/>
    <p:sldId id="359" r:id="rId30"/>
    <p:sldId id="350"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27" autoAdjust="0"/>
    <p:restoredTop sz="69730" autoAdjust="0"/>
  </p:normalViewPr>
  <p:slideViewPr>
    <p:cSldViewPr>
      <p:cViewPr>
        <p:scale>
          <a:sx n="75" d="100"/>
          <a:sy n="75" d="100"/>
        </p:scale>
        <p:origin x="-1680" y="-62"/>
      </p:cViewPr>
      <p:guideLst>
        <p:guide orient="horz" pos="2160"/>
        <p:guide pos="2880"/>
      </p:guideLst>
    </p:cSldViewPr>
  </p:slideViewPr>
  <p:outlineViewPr>
    <p:cViewPr>
      <p:scale>
        <a:sx n="33" d="100"/>
        <a:sy n="33" d="100"/>
      </p:scale>
      <p:origin x="0" y="110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58DA77-DE04-4D1E-829C-FF4725D87293}" type="datetimeFigureOut">
              <a:rPr lang="zh-CN" altLang="en-US" smtClean="0"/>
              <a:pPr/>
              <a:t>2015/10/21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3E3E2B-2151-4F1A-8F0B-22B77864143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8BA68-310F-403C-8482-5687E1EB9379}" type="datetimeFigureOut">
              <a:rPr lang="zh-CN" altLang="en-US" smtClean="0"/>
              <a:pPr/>
              <a:t>2015/10/21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00840-FB2F-4622-B304-32A5B9F4D06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Passive sensors measure ambient energy</a:t>
            </a:r>
          </a:p>
          <a:p>
            <a:r>
              <a:rPr lang="en-US" dirty="0" smtClean="0"/>
              <a:t>Active sensors probe some physical entity with self-generated energy</a:t>
            </a:r>
          </a:p>
          <a:p>
            <a:endParaRPr lang="en-US" dirty="0" smtClean="0"/>
          </a:p>
          <a:p>
            <a:endParaRPr lang="en-US" dirty="0" smtClean="0"/>
          </a:p>
          <a:p>
            <a:endParaRPr lang="en-US" dirty="0" smtClean="0"/>
          </a:p>
          <a:p>
            <a:endParaRPr lang="en-US" dirty="0" smtClean="0"/>
          </a:p>
          <a:p>
            <a:r>
              <a:rPr lang="en-US" dirty="0" smtClean="0"/>
              <a:t>An attacker might measure magnetic waves during an exchange between an RFID reader and an RFID tag, learning potentially sensitive information about the tag. These attacks are passive, meaning that the attacker does not inject any energy into the system.</a:t>
            </a:r>
            <a:endParaRPr lang="zh-CN" altLang="en-US" dirty="0"/>
          </a:p>
        </p:txBody>
      </p:sp>
      <p:sp>
        <p:nvSpPr>
          <p:cNvPr id="4" name="灯片编号占位符 3"/>
          <p:cNvSpPr>
            <a:spLocks noGrp="1"/>
          </p:cNvSpPr>
          <p:nvPr>
            <p:ph type="sldNum" sz="quarter" idx="10"/>
          </p:nvPr>
        </p:nvSpPr>
        <p:spPr/>
        <p:txBody>
          <a:bodyPr/>
          <a:lstStyle/>
          <a:p>
            <a:fld id="{26000840-FB2F-4622-B304-32A5B9F4D068}" type="slidenum">
              <a:rPr lang="zh-CN" altLang="en-US" smtClean="0"/>
              <a:pPr/>
              <a:t>29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ADF9E4D-4362-4E17-A666-5DECAB8CEB48}" type="datetime1">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B1FFBD7-8E15-42FF-8D32-7B27D976A468}" type="datetime1">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2BFB4C8-6837-4835-BCC1-F1BD4FF65DA9}" type="datetime1">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BAF335-3840-4FD5-942C-7205A43B4B83}" type="datetime1">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B5FBEEA-BEF9-494C-8585-E3F45DD4BDFB}" type="datetime1">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CA8CC19-DD4F-4229-B9F5-7DCC32C77B33}" type="datetime1">
              <a:rPr lang="zh-CN" altLang="en-US" smtClean="0"/>
              <a:pPr/>
              <a:t>2015/10/21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ADCC020-249E-4610-9184-43FC966C8FC6}" type="datetime1">
              <a:rPr lang="zh-CN" altLang="en-US" smtClean="0"/>
              <a:pPr/>
              <a:t>2015/10/21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94D1ACD-FEFB-45B5-8F0A-C863F44C02ED}" type="datetime1">
              <a:rPr lang="zh-CN" altLang="en-US" smtClean="0"/>
              <a:pPr/>
              <a:t>2015/10/21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391B50-9355-4702-890D-83E1CBFDF306}" type="datetime1">
              <a:rPr lang="zh-CN" altLang="en-US" smtClean="0"/>
              <a:pPr/>
              <a:t>2015/10/21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AD56F61-5600-4755-80CE-E96D7DD3A144}" type="datetime1">
              <a:rPr lang="zh-CN" altLang="en-US" smtClean="0"/>
              <a:pPr/>
              <a:t>2015/10/21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CD9CED-63A9-4BAA-840C-587BCA10564E}" type="datetime1">
              <a:rPr lang="zh-CN" altLang="en-US" smtClean="0"/>
              <a:pPr/>
              <a:t>2015/10/21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D4741-6625-4672-A279-8625C75186B9}" type="datetime1">
              <a:rPr lang="zh-CN" altLang="en-US" smtClean="0"/>
              <a:pPr/>
              <a:t>2015/10/21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wm.edu/~ksun/csci680-f15/papers/PyCRA%20CCS2015.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gif"/><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1438" y="142852"/>
            <a:ext cx="9358346" cy="1600210"/>
          </a:xfrm>
        </p:spPr>
        <p:txBody>
          <a:bodyPr>
            <a:normAutofit/>
          </a:bodyPr>
          <a:lstStyle/>
          <a:p>
            <a:r>
              <a:rPr lang="en-US" sz="3100" b="1" dirty="0" err="1" smtClean="0">
                <a:latin typeface="Times New Roman" pitchFamily="18" charset="0"/>
                <a:ea typeface="Arial Unicode MS" pitchFamily="34" charset="-122"/>
                <a:cs typeface="Times New Roman" pitchFamily="18" charset="0"/>
              </a:rPr>
              <a:t>PyCRA</a:t>
            </a:r>
            <a:r>
              <a:rPr lang="en-US" sz="3100" b="1" dirty="0" smtClean="0">
                <a:latin typeface="Times New Roman" pitchFamily="18" charset="0"/>
                <a:ea typeface="Arial Unicode MS" pitchFamily="34" charset="-122"/>
                <a:cs typeface="Times New Roman" pitchFamily="18" charset="0"/>
              </a:rPr>
              <a:t>: Physical Challenge-Response Authentication For Active Sensors Under Spoofing Attacks </a:t>
            </a:r>
            <a:endParaRPr lang="zh-CN" altLang="en-US" sz="3100" b="1" dirty="0" smtClean="0">
              <a:latin typeface="Times New Roman" pitchFamily="18" charset="0"/>
              <a:ea typeface="Arial Unicode MS" pitchFamily="34" charset="-122"/>
              <a:cs typeface="Times New Roman" pitchFamily="18" charset="0"/>
            </a:endParaRPr>
          </a:p>
        </p:txBody>
      </p:sp>
      <p:sp>
        <p:nvSpPr>
          <p:cNvPr id="3" name="副标题 2"/>
          <p:cNvSpPr>
            <a:spLocks noGrp="1"/>
          </p:cNvSpPr>
          <p:nvPr>
            <p:ph type="subTitle" idx="1"/>
          </p:nvPr>
        </p:nvSpPr>
        <p:spPr>
          <a:xfrm>
            <a:off x="4929190" y="3429000"/>
            <a:ext cx="4400536" cy="1428760"/>
          </a:xfrm>
        </p:spPr>
        <p:txBody>
          <a:bodyPr>
            <a:normAutofit/>
          </a:bodyPr>
          <a:lstStyle/>
          <a:p>
            <a:r>
              <a:rPr lang="en-US" altLang="zh-CN" sz="2000" dirty="0" smtClean="0">
                <a:solidFill>
                  <a:schemeClr val="tx1"/>
                </a:solidFill>
                <a:latin typeface="Arial Unicode MS" pitchFamily="34" charset="-122"/>
                <a:ea typeface="Arial Unicode MS" pitchFamily="34" charset="-122"/>
                <a:cs typeface="Arial Unicode MS" pitchFamily="34" charset="-122"/>
              </a:rPr>
              <a:t>Presenter: </a:t>
            </a:r>
            <a:r>
              <a:rPr lang="en-US" altLang="zh-CN" sz="2000" dirty="0" err="1" smtClean="0">
                <a:solidFill>
                  <a:schemeClr val="tx1"/>
                </a:solidFill>
                <a:latin typeface="Arial Unicode MS" pitchFamily="34" charset="-122"/>
                <a:ea typeface="Arial Unicode MS" pitchFamily="34" charset="-122"/>
                <a:cs typeface="Arial Unicode MS" pitchFamily="34" charset="-122"/>
              </a:rPr>
              <a:t>Hao</a:t>
            </a:r>
            <a:r>
              <a:rPr lang="en-US" altLang="zh-CN" sz="2000" dirty="0" smtClean="0">
                <a:solidFill>
                  <a:schemeClr val="tx1"/>
                </a:solidFill>
                <a:latin typeface="Arial Unicode MS" pitchFamily="34" charset="-122"/>
                <a:ea typeface="Arial Unicode MS" pitchFamily="34" charset="-122"/>
                <a:cs typeface="Arial Unicode MS" pitchFamily="34" charset="-122"/>
              </a:rPr>
              <a:t> </a:t>
            </a:r>
            <a:r>
              <a:rPr lang="en-US" altLang="zh-CN" sz="2000" dirty="0" err="1" smtClean="0">
                <a:solidFill>
                  <a:schemeClr val="tx1"/>
                </a:solidFill>
                <a:latin typeface="Arial Unicode MS" pitchFamily="34" charset="-122"/>
                <a:ea typeface="Arial Unicode MS" pitchFamily="34" charset="-122"/>
                <a:cs typeface="Arial Unicode MS" pitchFamily="34" charset="-122"/>
              </a:rPr>
              <a:t>Xu</a:t>
            </a:r>
            <a:endParaRPr lang="en-US" altLang="zh-CN" sz="2000" dirty="0" smtClean="0">
              <a:solidFill>
                <a:schemeClr val="tx1"/>
              </a:solidFill>
              <a:latin typeface="Arial Unicode MS" pitchFamily="34" charset="-122"/>
              <a:ea typeface="Arial Unicode MS" pitchFamily="34" charset="-122"/>
              <a:cs typeface="Arial Unicode MS" pitchFamily="34" charset="-122"/>
            </a:endParaRPr>
          </a:p>
          <a:p>
            <a:r>
              <a:rPr lang="en-US" altLang="zh-CN" sz="2000" dirty="0" smtClean="0">
                <a:solidFill>
                  <a:schemeClr val="tx1"/>
                </a:solidFill>
                <a:latin typeface="Arial Unicode MS" pitchFamily="34" charset="-122"/>
                <a:ea typeface="Arial Unicode MS" pitchFamily="34" charset="-122"/>
                <a:cs typeface="Arial Unicode MS" pitchFamily="34" charset="-122"/>
              </a:rPr>
              <a:t>Computer Science</a:t>
            </a:r>
          </a:p>
          <a:p>
            <a:r>
              <a:rPr lang="en-US" altLang="zh-CN" sz="2000" dirty="0" smtClean="0">
                <a:solidFill>
                  <a:schemeClr val="tx1"/>
                </a:solidFill>
                <a:latin typeface="Arial Unicode MS" pitchFamily="34" charset="-122"/>
                <a:ea typeface="Arial Unicode MS" pitchFamily="34" charset="-122"/>
                <a:cs typeface="Arial Unicode MS" pitchFamily="34" charset="-122"/>
              </a:rPr>
              <a:t>The College of William &amp; Mary</a:t>
            </a:r>
          </a:p>
        </p:txBody>
      </p:sp>
      <p:sp>
        <p:nvSpPr>
          <p:cNvPr id="4" name="TextBox 3"/>
          <p:cNvSpPr txBox="1"/>
          <p:nvPr/>
        </p:nvSpPr>
        <p:spPr>
          <a:xfrm>
            <a:off x="214282" y="5929330"/>
            <a:ext cx="8929718" cy="523220"/>
          </a:xfrm>
          <a:prstGeom prst="rect">
            <a:avLst/>
          </a:prstGeom>
          <a:noFill/>
        </p:spPr>
        <p:txBody>
          <a:bodyPr wrap="square" rtlCol="0">
            <a:spAutoFit/>
          </a:bodyPr>
          <a:lstStyle/>
          <a:p>
            <a:r>
              <a:rPr lang="en-US" sz="1400" b="1" dirty="0" smtClean="0"/>
              <a:t>[SMYDS15]</a:t>
            </a:r>
            <a:r>
              <a:rPr lang="en-US" sz="1400" dirty="0" smtClean="0"/>
              <a:t> Yasser </a:t>
            </a:r>
            <a:r>
              <a:rPr lang="en-US" sz="1400" dirty="0" err="1" smtClean="0"/>
              <a:t>Shoukry</a:t>
            </a:r>
            <a:r>
              <a:rPr lang="en-US" sz="1400" dirty="0" smtClean="0"/>
              <a:t>, Paul Martin, </a:t>
            </a:r>
            <a:r>
              <a:rPr lang="en-US" sz="1400" dirty="0" err="1" smtClean="0"/>
              <a:t>Yair</a:t>
            </a:r>
            <a:r>
              <a:rPr lang="en-US" sz="1400" dirty="0" smtClean="0"/>
              <a:t> </a:t>
            </a:r>
            <a:r>
              <a:rPr lang="en-US" sz="1400" dirty="0" err="1" smtClean="0"/>
              <a:t>Yona</a:t>
            </a:r>
            <a:r>
              <a:rPr lang="en-US" sz="1400" dirty="0" smtClean="0"/>
              <a:t>, </a:t>
            </a:r>
            <a:r>
              <a:rPr lang="en-US" sz="1400" dirty="0" err="1" smtClean="0"/>
              <a:t>Suhas</a:t>
            </a:r>
            <a:r>
              <a:rPr lang="en-US" sz="1400" dirty="0" smtClean="0"/>
              <a:t> </a:t>
            </a:r>
            <a:r>
              <a:rPr lang="en-US" sz="1400" dirty="0" err="1" smtClean="0"/>
              <a:t>Diggavi</a:t>
            </a:r>
            <a:r>
              <a:rPr lang="en-US" sz="1400" dirty="0" smtClean="0"/>
              <a:t>, Mani </a:t>
            </a:r>
            <a:r>
              <a:rPr lang="en-US" sz="1400" dirty="0" err="1" smtClean="0"/>
              <a:t>Srivastava</a:t>
            </a:r>
            <a:r>
              <a:rPr lang="en-US" sz="1400" dirty="0" smtClean="0"/>
              <a:t>, "</a:t>
            </a:r>
            <a:r>
              <a:rPr lang="en-US" sz="1400" dirty="0" err="1" smtClean="0">
                <a:hlinkClick r:id="rId2"/>
              </a:rPr>
              <a:t>PyCRA</a:t>
            </a:r>
            <a:r>
              <a:rPr lang="en-US" sz="1400" dirty="0" smtClean="0">
                <a:hlinkClick r:id="rId2"/>
              </a:rPr>
              <a:t>: Physical Challenge-Response Authentication for Active Sensors Under Spoofing Attacks</a:t>
            </a:r>
            <a:r>
              <a:rPr lang="en-US" sz="1400" dirty="0" smtClean="0"/>
              <a:t>", CCS 2015.</a:t>
            </a:r>
            <a:endParaRPr lang="zh-CN" altLang="en-US" sz="1400"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a:t>
            </a:fld>
            <a:endParaRPr lang="zh-CN" altLang="en-US"/>
          </a:p>
        </p:txBody>
      </p:sp>
      <p:pic>
        <p:nvPicPr>
          <p:cNvPr id="12289" name="Picture 1"/>
          <p:cNvPicPr>
            <a:picLocks noChangeAspect="1" noChangeArrowheads="1"/>
          </p:cNvPicPr>
          <p:nvPr/>
        </p:nvPicPr>
        <p:blipFill>
          <a:blip r:embed="rId3"/>
          <a:srcRect/>
          <a:stretch>
            <a:fillRect/>
          </a:stretch>
        </p:blipFill>
        <p:spPr bwMode="auto">
          <a:xfrm>
            <a:off x="428596" y="2285992"/>
            <a:ext cx="4786346" cy="29543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14290"/>
            <a:ext cx="8472518" cy="1143000"/>
          </a:xfrm>
        </p:spPr>
        <p:txBody>
          <a:bodyPr>
            <a:normAutofit fontScale="90000"/>
          </a:bodyPr>
          <a:lstStyle/>
          <a:p>
            <a:pPr algn="l"/>
            <a:r>
              <a:rPr lang="en-US" sz="3600" b="1" dirty="0" smtClean="0">
                <a:latin typeface="Times New Roman" pitchFamily="18" charset="0"/>
                <a:cs typeface="Times New Roman" pitchFamily="18" charset="0"/>
              </a:rPr>
              <a:t>Physical Attack Types for </a:t>
            </a:r>
            <a:r>
              <a:rPr lang="en-US" sz="3600" b="1" dirty="0" smtClean="0">
                <a:latin typeface="Times New Roman" pitchFamily="18" charset="0"/>
                <a:cs typeface="Times New Roman" pitchFamily="18" charset="0"/>
              </a:rPr>
              <a:t>sensors(continue)</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10" name="矩形 9"/>
          <p:cNvSpPr/>
          <p:nvPr/>
        </p:nvSpPr>
        <p:spPr>
          <a:xfrm>
            <a:off x="357158" y="1357298"/>
            <a:ext cx="8572560" cy="1200329"/>
          </a:xfrm>
          <a:prstGeom prst="rect">
            <a:avLst/>
          </a:prstGeom>
        </p:spPr>
        <p:txBody>
          <a:bodyPr wrap="square">
            <a:spAutoFit/>
          </a:bodyPr>
          <a:lstStyle/>
          <a:p>
            <a:r>
              <a:rPr lang="en-US" b="1" dirty="0" smtClean="0">
                <a:latin typeface="Times New Roman" pitchFamily="18" charset="0"/>
                <a:cs typeface="Times New Roman" pitchFamily="18" charset="0"/>
              </a:rPr>
              <a:t>Simple Spoofing Attacks: </a:t>
            </a:r>
            <a:r>
              <a:rPr lang="en-US" dirty="0" smtClean="0">
                <a:latin typeface="Times New Roman" pitchFamily="18" charset="0"/>
                <a:cs typeface="Times New Roman" pitchFamily="18" charset="0"/>
              </a:rPr>
              <a:t>In a simple spoofing attack, an adversary uses a malicious actuator to blindly inject a malicious signal in order to alter the signal observed by the sensor. These attacks are simple in that the malicious signal is not a function of the original, true </a:t>
            </a:r>
            <a:r>
              <a:rPr lang="en-US" dirty="0" smtClean="0">
                <a:latin typeface="Times New Roman" pitchFamily="18" charset="0"/>
                <a:cs typeface="Times New Roman" pitchFamily="18" charset="0"/>
              </a:rPr>
              <a:t>signal. </a:t>
            </a:r>
            <a:endParaRPr lang="zh-CN" altLang="en-US" dirty="0">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2"/>
          <a:srcRect/>
          <a:stretch>
            <a:fillRect/>
          </a:stretch>
        </p:blipFill>
        <p:spPr bwMode="auto">
          <a:xfrm>
            <a:off x="2214546" y="2571744"/>
            <a:ext cx="4602206"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14290"/>
            <a:ext cx="8472518" cy="1143000"/>
          </a:xfrm>
        </p:spPr>
        <p:txBody>
          <a:bodyPr>
            <a:normAutofit/>
          </a:bodyPr>
          <a:lstStyle/>
          <a:p>
            <a:pPr algn="l"/>
            <a:r>
              <a:rPr lang="en-US" sz="3600" b="1" dirty="0" smtClean="0">
                <a:latin typeface="Times New Roman" pitchFamily="18" charset="0"/>
                <a:cs typeface="Times New Roman" pitchFamily="18" charset="0"/>
              </a:rPr>
              <a:t>Physical Attack Types for sensors</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11</a:t>
            </a:fld>
            <a:endParaRPr lang="zh-CN" altLang="en-US"/>
          </a:p>
        </p:txBody>
      </p:sp>
      <p:sp>
        <p:nvSpPr>
          <p:cNvPr id="10" name="矩形 9"/>
          <p:cNvSpPr/>
          <p:nvPr/>
        </p:nvSpPr>
        <p:spPr>
          <a:xfrm>
            <a:off x="357158" y="1357298"/>
            <a:ext cx="8572560" cy="1200329"/>
          </a:xfrm>
          <a:prstGeom prst="rect">
            <a:avLst/>
          </a:prstGeom>
        </p:spPr>
        <p:txBody>
          <a:bodyPr wrap="square">
            <a:spAutoFit/>
          </a:bodyPr>
          <a:lstStyle/>
          <a:p>
            <a:r>
              <a:rPr lang="en-US" b="1" dirty="0" smtClean="0">
                <a:latin typeface="Times New Roman" pitchFamily="18" charset="0"/>
                <a:cs typeface="Times New Roman" pitchFamily="18" charset="0"/>
              </a:rPr>
              <a:t>Advanced Spoofing </a:t>
            </a:r>
            <a:r>
              <a:rPr lang="en-US" b="1" dirty="0" smtClean="0">
                <a:latin typeface="Times New Roman" pitchFamily="18" charset="0"/>
                <a:cs typeface="Times New Roman" pitchFamily="18" charset="0"/>
              </a:rPr>
              <a:t>Attacks:  </a:t>
            </a:r>
            <a:r>
              <a:rPr lang="en-US" dirty="0" smtClean="0">
                <a:latin typeface="Times New Roman" pitchFamily="18" charset="0"/>
                <a:cs typeface="Times New Roman" pitchFamily="18" charset="0"/>
              </a:rPr>
              <a:t>an </a:t>
            </a:r>
            <a:r>
              <a:rPr lang="en-US" dirty="0" smtClean="0">
                <a:latin typeface="Times New Roman" pitchFamily="18" charset="0"/>
                <a:cs typeface="Times New Roman" pitchFamily="18" charset="0"/>
              </a:rPr>
              <a:t>adversary uses a sensor in order to gain full knowledge of the original signal and then uses a malicious actuator to inject a malicious signal accordingly. This enables an attacker to suppress the original signal or otherwise alter it in addition to injecting a malicious </a:t>
            </a:r>
            <a:r>
              <a:rPr lang="en-US" dirty="0" smtClean="0">
                <a:latin typeface="Times New Roman" pitchFamily="18" charset="0"/>
                <a:cs typeface="Times New Roman" pitchFamily="18" charset="0"/>
              </a:rPr>
              <a:t>signal.</a:t>
            </a:r>
            <a:endParaRPr lang="zh-CN" altLang="en-US" dirty="0">
              <a:latin typeface="Times New Roman" pitchFamily="18" charset="0"/>
              <a:cs typeface="Times New Roman" pitchFamily="18" charset="0"/>
            </a:endParaRPr>
          </a:p>
        </p:txBody>
      </p:sp>
      <p:pic>
        <p:nvPicPr>
          <p:cNvPr id="49154" name="Picture 2"/>
          <p:cNvPicPr>
            <a:picLocks noChangeAspect="1" noChangeArrowheads="1"/>
          </p:cNvPicPr>
          <p:nvPr/>
        </p:nvPicPr>
        <p:blipFill>
          <a:blip r:embed="rId2"/>
          <a:srcRect/>
          <a:stretch>
            <a:fillRect/>
          </a:stretch>
        </p:blipFill>
        <p:spPr bwMode="auto">
          <a:xfrm>
            <a:off x="1928794" y="2643182"/>
            <a:ext cx="5209747"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PYCRA </a:t>
            </a:r>
            <a:r>
              <a:rPr lang="en-US" sz="3600" b="1" dirty="0" smtClean="0">
                <a:latin typeface="Times New Roman" pitchFamily="18" charset="0"/>
                <a:cs typeface="Times New Roman" pitchFamily="18" charset="0"/>
              </a:rPr>
              <a:t>Authentication Scheme</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12</a:t>
            </a:fld>
            <a:endParaRPr lang="zh-CN" altLang="en-US"/>
          </a:p>
        </p:txBody>
      </p:sp>
      <p:pic>
        <p:nvPicPr>
          <p:cNvPr id="19458" name="Picture 2" descr="http://2.bp.blogspot.com/-eE6CCKEHvCI/UjHYXHe2SKI/AAAAAAAAAXE/-O8sTGDzl8k/s1600/apple+two+factor.png"/>
          <p:cNvPicPr>
            <a:picLocks noChangeAspect="1" noChangeArrowheads="1"/>
          </p:cNvPicPr>
          <p:nvPr/>
        </p:nvPicPr>
        <p:blipFill>
          <a:blip r:embed="rId2" cstate="print"/>
          <a:srcRect/>
          <a:stretch>
            <a:fillRect/>
          </a:stretch>
        </p:blipFill>
        <p:spPr bwMode="auto">
          <a:xfrm>
            <a:off x="0" y="1285860"/>
            <a:ext cx="4143404" cy="2581982"/>
          </a:xfrm>
          <a:prstGeom prst="rect">
            <a:avLst/>
          </a:prstGeom>
          <a:noFill/>
        </p:spPr>
      </p:pic>
      <p:sp>
        <p:nvSpPr>
          <p:cNvPr id="5" name="矩形 4"/>
          <p:cNvSpPr/>
          <p:nvPr/>
        </p:nvSpPr>
        <p:spPr>
          <a:xfrm>
            <a:off x="4071934" y="1285860"/>
            <a:ext cx="4929222" cy="1200329"/>
          </a:xfrm>
          <a:prstGeom prst="rect">
            <a:avLst/>
          </a:prstGeom>
        </p:spPr>
        <p:txBody>
          <a:bodyPr wrap="square">
            <a:spAutoFit/>
          </a:bodyPr>
          <a:lstStyle/>
          <a:p>
            <a:r>
              <a:rPr lang="en-US" dirty="0" smtClean="0">
                <a:latin typeface="Times New Roman" pitchFamily="18" charset="0"/>
                <a:cs typeface="Times New Roman" pitchFamily="18" charset="0"/>
              </a:rPr>
              <a:t>In traditional challenge-response authentication schemes, one party requires another party to prove their trustworthiness by correctly answering a question or </a:t>
            </a:r>
            <a:r>
              <a:rPr lang="en-US" dirty="0" smtClean="0">
                <a:latin typeface="Times New Roman" pitchFamily="18" charset="0"/>
                <a:cs typeface="Times New Roman" pitchFamily="18" charset="0"/>
              </a:rPr>
              <a:t>challenge.</a:t>
            </a:r>
            <a:endParaRPr lang="zh-CN" altLang="en-US" dirty="0">
              <a:latin typeface="Times New Roman" pitchFamily="18" charset="0"/>
              <a:cs typeface="Times New Roman" pitchFamily="18" charset="0"/>
            </a:endParaRPr>
          </a:p>
        </p:txBody>
      </p:sp>
      <p:sp>
        <p:nvSpPr>
          <p:cNvPr id="7" name="矩形 6"/>
          <p:cNvSpPr/>
          <p:nvPr/>
        </p:nvSpPr>
        <p:spPr>
          <a:xfrm>
            <a:off x="4071934" y="3143248"/>
            <a:ext cx="4857784" cy="1200329"/>
          </a:xfrm>
          <a:prstGeom prst="rect">
            <a:avLst/>
          </a:prstGeom>
        </p:spPr>
        <p:txBody>
          <a:bodyPr wrap="square">
            <a:spAutoFit/>
          </a:bodyPr>
          <a:lstStyle/>
          <a:p>
            <a:r>
              <a:rPr lang="en-US" dirty="0" smtClean="0">
                <a:latin typeface="Times New Roman" pitchFamily="18" charset="0"/>
                <a:cs typeface="Times New Roman" pitchFamily="18" charset="0"/>
              </a:rPr>
              <a:t>In the proposed physical challenge-response authentication, the challenge comes in the form of a </a:t>
            </a:r>
            <a:r>
              <a:rPr lang="en-US" dirty="0" smtClean="0">
                <a:latin typeface="Times New Roman" pitchFamily="18" charset="0"/>
                <a:cs typeface="Times New Roman" pitchFamily="18" charset="0"/>
              </a:rPr>
              <a:t>physical stimulus </a:t>
            </a:r>
            <a:r>
              <a:rPr lang="en-US" dirty="0" smtClean="0">
                <a:latin typeface="Times New Roman" pitchFamily="18" charset="0"/>
                <a:cs typeface="Times New Roman" pitchFamily="18" charset="0"/>
              </a:rPr>
              <a:t>placed on the environment by an active </a:t>
            </a:r>
            <a:r>
              <a:rPr lang="en-US" dirty="0" smtClean="0">
                <a:latin typeface="Times New Roman" pitchFamily="18" charset="0"/>
                <a:cs typeface="Times New Roman" pitchFamily="18" charset="0"/>
              </a:rPr>
              <a:t>sensor.</a:t>
            </a:r>
            <a:endParaRPr lang="zh-CN" altLang="en-US" dirty="0">
              <a:latin typeface="Times New Roman" pitchFamily="18" charset="0"/>
              <a:cs typeface="Times New Roman" pitchFamily="18" charset="0"/>
            </a:endParaRPr>
          </a:p>
        </p:txBody>
      </p:sp>
      <p:pic>
        <p:nvPicPr>
          <p:cNvPr id="8" name="Picture 4" descr="http://www.bbc.co.uk/staticarchive/d851b114a90604adf78cafe4dacec14d3eb287cc.gif"/>
          <p:cNvPicPr>
            <a:picLocks noChangeAspect="1" noChangeArrowheads="1"/>
          </p:cNvPicPr>
          <p:nvPr/>
        </p:nvPicPr>
        <p:blipFill>
          <a:blip r:embed="rId3"/>
          <a:srcRect/>
          <a:stretch>
            <a:fillRect/>
          </a:stretch>
        </p:blipFill>
        <p:spPr bwMode="auto">
          <a:xfrm>
            <a:off x="714348" y="4786322"/>
            <a:ext cx="2152650" cy="1714500"/>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3643306" y="4257675"/>
            <a:ext cx="4752975" cy="2600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Simple </a:t>
            </a:r>
            <a:r>
              <a:rPr lang="en-US" sz="3600" b="1" dirty="0" err="1" smtClean="0">
                <a:latin typeface="Times New Roman" pitchFamily="18" charset="0"/>
                <a:cs typeface="Times New Roman" pitchFamily="18" charset="0"/>
              </a:rPr>
              <a:t>PyCRA</a:t>
            </a:r>
            <a:r>
              <a:rPr lang="en-US" sz="3600" b="1" dirty="0" smtClean="0">
                <a:latin typeface="Times New Roman" pitchFamily="18" charset="0"/>
                <a:cs typeface="Times New Roman" pitchFamily="18" charset="0"/>
              </a:rPr>
              <a:t> Attack Detector</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7" name="矩形 6"/>
          <p:cNvSpPr/>
          <p:nvPr/>
        </p:nvSpPr>
        <p:spPr>
          <a:xfrm>
            <a:off x="142844" y="1142984"/>
            <a:ext cx="8643998" cy="923330"/>
          </a:xfrm>
          <a:prstGeom prst="rect">
            <a:avLst/>
          </a:prstGeom>
        </p:spPr>
        <p:txBody>
          <a:bodyPr wrap="square">
            <a:spAutoFit/>
          </a:bodyPr>
          <a:lstStyle/>
          <a:p>
            <a:r>
              <a:rPr lang="en-US" dirty="0" smtClean="0">
                <a:latin typeface="Times New Roman" pitchFamily="18" charset="0"/>
                <a:cs typeface="Times New Roman" pitchFamily="18" charset="0"/>
              </a:rPr>
              <a:t>We </a:t>
            </a:r>
            <a:r>
              <a:rPr lang="en-US" dirty="0" smtClean="0">
                <a:latin typeface="Times New Roman" pitchFamily="18" charset="0"/>
                <a:cs typeface="Times New Roman" pitchFamily="18" charset="0"/>
              </a:rPr>
              <a:t>notice that the measured entity, as a participating party in this communication, is strictly passive, i.e. it cannot initiate communication; it responds only when the sensor generates an appropriate physical signal.</a:t>
            </a:r>
          </a:p>
        </p:txBody>
      </p:sp>
      <p:pic>
        <p:nvPicPr>
          <p:cNvPr id="2050" name="Picture 2"/>
          <p:cNvPicPr>
            <a:picLocks noChangeAspect="1" noChangeArrowheads="1"/>
          </p:cNvPicPr>
          <p:nvPr/>
        </p:nvPicPr>
        <p:blipFill>
          <a:blip r:embed="rId2"/>
          <a:srcRect/>
          <a:stretch>
            <a:fillRect/>
          </a:stretch>
        </p:blipFill>
        <p:spPr bwMode="auto">
          <a:xfrm>
            <a:off x="2143108" y="2143116"/>
            <a:ext cx="5929354" cy="764860"/>
          </a:xfrm>
          <a:prstGeom prst="rect">
            <a:avLst/>
          </a:prstGeom>
          <a:noFill/>
          <a:ln w="9525">
            <a:noFill/>
            <a:miter lim="800000"/>
            <a:headEnd/>
            <a:tailEnd/>
          </a:ln>
          <a:effectLst/>
        </p:spPr>
      </p:pic>
      <p:sp>
        <p:nvSpPr>
          <p:cNvPr id="9" name="矩形 8"/>
          <p:cNvSpPr/>
          <p:nvPr/>
        </p:nvSpPr>
        <p:spPr>
          <a:xfrm>
            <a:off x="571472" y="2786058"/>
            <a:ext cx="7858180" cy="338554"/>
          </a:xfrm>
          <a:prstGeom prst="rect">
            <a:avLst/>
          </a:prstGeom>
        </p:spPr>
        <p:txBody>
          <a:bodyPr wrap="square">
            <a:spAutoFit/>
          </a:bodyPr>
          <a:lstStyle/>
          <a:p>
            <a:r>
              <a:rPr lang="en-US" sz="1600" dirty="0" smtClean="0">
                <a:latin typeface="Times New Roman" pitchFamily="18" charset="0"/>
                <a:cs typeface="Times New Roman" pitchFamily="18" charset="0"/>
              </a:rPr>
              <a:t>where u(t) is the binary modulation term and B(t) is the modulated output of the actuator.</a:t>
            </a:r>
            <a:endParaRPr lang="zh-CN" altLang="en-US" sz="16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a:stretch>
            <a:fillRect/>
          </a:stretch>
        </p:blipFill>
        <p:spPr bwMode="auto">
          <a:xfrm>
            <a:off x="142844" y="3071810"/>
            <a:ext cx="3963375" cy="260984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643438" y="3214686"/>
            <a:ext cx="4143404" cy="2456447"/>
          </a:xfrm>
          <a:prstGeom prst="rect">
            <a:avLst/>
          </a:prstGeom>
          <a:noFill/>
          <a:ln w="9525">
            <a:noFill/>
            <a:miter lim="800000"/>
            <a:headEnd/>
            <a:tailEnd/>
          </a:ln>
          <a:effectLst/>
        </p:spPr>
      </p:pic>
      <p:sp>
        <p:nvSpPr>
          <p:cNvPr id="11" name="矩形 10"/>
          <p:cNvSpPr/>
          <p:nvPr/>
        </p:nvSpPr>
        <p:spPr>
          <a:xfrm>
            <a:off x="142812" y="5657671"/>
            <a:ext cx="9001188" cy="1077218"/>
          </a:xfrm>
          <a:prstGeom prst="rect">
            <a:avLst/>
          </a:prstGeom>
        </p:spPr>
        <p:txBody>
          <a:bodyPr wrap="square">
            <a:spAutoFit/>
          </a:bodyPr>
          <a:lstStyle/>
          <a:p>
            <a:pPr>
              <a:buFont typeface="Arial" pitchFamily="34" charset="0"/>
              <a:buChar char="•"/>
            </a:pPr>
            <a:r>
              <a:rPr lang="en-US"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b) Using the proposed </a:t>
            </a:r>
            <a:r>
              <a:rPr lang="en-US" sz="1600" dirty="0" err="1" smtClean="0">
                <a:latin typeface="Times New Roman" pitchFamily="18" charset="0"/>
                <a:cs typeface="Times New Roman" pitchFamily="18" charset="0"/>
              </a:rPr>
              <a:t>PyCRA</a:t>
            </a:r>
            <a:r>
              <a:rPr lang="en-US" sz="1600" dirty="0" smtClean="0">
                <a:latin typeface="Times New Roman" pitchFamily="18" charset="0"/>
                <a:cs typeface="Times New Roman" pitchFamily="18" charset="0"/>
              </a:rPr>
              <a:t> scheme, the sensor generates a modulated signal B(t). If there is no attack present, the reflected signal diminishes if the active sensor’s actuator is driven to zero</a:t>
            </a:r>
            <a:r>
              <a:rPr lang="en-US" sz="1600" dirty="0" smtClean="0">
                <a:latin typeface="Times New Roman" pitchFamily="18" charset="0"/>
                <a:cs typeface="Times New Roman" pitchFamily="18" charset="0"/>
              </a:rPr>
              <a:t>;</a:t>
            </a:r>
          </a:p>
          <a:p>
            <a:pPr>
              <a:buFont typeface="Arial" pitchFamily="34" charset="0"/>
              <a:buChar char="•"/>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 Using the proposed </a:t>
            </a:r>
            <a:r>
              <a:rPr lang="en-US" sz="1600" dirty="0" err="1" smtClean="0">
                <a:latin typeface="Times New Roman" pitchFamily="18" charset="0"/>
                <a:cs typeface="Times New Roman" pitchFamily="18" charset="0"/>
              </a:rPr>
              <a:t>PyCRA</a:t>
            </a:r>
            <a:r>
              <a:rPr lang="en-US" sz="1600" dirty="0" smtClean="0">
                <a:latin typeface="Times New Roman" pitchFamily="18" charset="0"/>
                <a:cs typeface="Times New Roman" pitchFamily="18" charset="0"/>
              </a:rPr>
              <a:t> scheme while the sensor is under attack (by signal a(t)), a malicious signal is detected during the period when the actuator is disabled. </a:t>
            </a:r>
            <a:endParaRPr lang="zh-CN" alt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The Confusion Phase</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14</a:t>
            </a:fld>
            <a:endParaRPr lang="zh-CN" altLang="en-US"/>
          </a:p>
        </p:txBody>
      </p:sp>
      <p:pic>
        <p:nvPicPr>
          <p:cNvPr id="3074" name="Picture 2"/>
          <p:cNvPicPr>
            <a:picLocks noChangeAspect="1" noChangeArrowheads="1"/>
          </p:cNvPicPr>
          <p:nvPr/>
        </p:nvPicPr>
        <p:blipFill>
          <a:blip r:embed="rId2"/>
          <a:srcRect/>
          <a:stretch>
            <a:fillRect/>
          </a:stretch>
        </p:blipFill>
        <p:spPr bwMode="auto">
          <a:xfrm>
            <a:off x="285720" y="1928802"/>
            <a:ext cx="8337550" cy="2508250"/>
          </a:xfrm>
          <a:prstGeom prst="rect">
            <a:avLst/>
          </a:prstGeom>
          <a:noFill/>
          <a:ln w="9525">
            <a:noFill/>
            <a:miter lim="800000"/>
            <a:headEnd/>
            <a:tailEnd/>
          </a:ln>
          <a:effectLst/>
        </p:spPr>
      </p:pic>
      <p:sp>
        <p:nvSpPr>
          <p:cNvPr id="13" name="矩形 12"/>
          <p:cNvSpPr/>
          <p:nvPr/>
        </p:nvSpPr>
        <p:spPr>
          <a:xfrm>
            <a:off x="214282" y="4643446"/>
            <a:ext cx="8429684" cy="1200329"/>
          </a:xfrm>
          <a:prstGeom prst="rect">
            <a:avLst/>
          </a:prstGeom>
        </p:spPr>
        <p:txBody>
          <a:bodyPr wrap="square">
            <a:spAutoFit/>
          </a:bodyPr>
          <a:lstStyle/>
          <a:p>
            <a:r>
              <a:rPr lang="en-US" dirty="0" smtClean="0">
                <a:latin typeface="Times New Roman" pitchFamily="18" charset="0"/>
                <a:cs typeface="Times New Roman" pitchFamily="18" charset="0"/>
              </a:rPr>
              <a:t>Between </a:t>
            </a:r>
            <a:r>
              <a:rPr lang="en-US" dirty="0" smtClean="0">
                <a:latin typeface="Times New Roman" pitchFamily="18" charset="0"/>
                <a:cs typeface="Times New Roman" pitchFamily="18" charset="0"/>
              </a:rPr>
              <a:t>the active phase (e.g., u(t) = 1) and the silent phase (e.g., u(t) = 0)—called the confusion phase. In this phase, the active sensor uses its actuator to generate a signal u(t) that is small enough to barely exceed the noise level. Next, we wait in this confusion phase for a random time </a:t>
            </a:r>
            <a:r>
              <a:rPr lang="en-US" dirty="0" err="1" smtClean="0">
                <a:latin typeface="Times New Roman" pitchFamily="18" charset="0"/>
                <a:cs typeface="Times New Roman" pitchFamily="18" charset="0"/>
              </a:rPr>
              <a:t>tcon</a:t>
            </a:r>
            <a:r>
              <a:rPr lang="en-US" dirty="0" smtClean="0">
                <a:latin typeface="Times New Roman" pitchFamily="18" charset="0"/>
                <a:cs typeface="Times New Roman" pitchFamily="18" charset="0"/>
              </a:rPr>
              <a:t> f </a:t>
            </a:r>
            <a:r>
              <a:rPr lang="en-US" dirty="0" err="1" smtClean="0">
                <a:latin typeface="Times New Roman" pitchFamily="18" charset="0"/>
                <a:cs typeface="Times New Roman" pitchFamily="18" charset="0"/>
              </a:rPr>
              <a:t>usion</a:t>
            </a:r>
            <a:r>
              <a:rPr lang="en-US" dirty="0" smtClean="0">
                <a:latin typeface="Times New Roman" pitchFamily="18" charset="0"/>
                <a:cs typeface="Times New Roman" pitchFamily="18" charset="0"/>
              </a:rPr>
              <a:t> before entering the silent time.</a:t>
            </a:r>
            <a:endParaRPr lang="zh-CN" altLang="en-US" dirty="0">
              <a:latin typeface="Times New Roman" pitchFamily="18" charset="0"/>
              <a:cs typeface="Times New Roman" pitchFamily="18" charset="0"/>
            </a:endParaRPr>
          </a:p>
        </p:txBody>
      </p:sp>
      <p:sp>
        <p:nvSpPr>
          <p:cNvPr id="14" name="矩形 13"/>
          <p:cNvSpPr/>
          <p:nvPr/>
        </p:nvSpPr>
        <p:spPr>
          <a:xfrm>
            <a:off x="285720" y="1285860"/>
            <a:ext cx="8715436" cy="369332"/>
          </a:xfrm>
          <a:prstGeom prst="rect">
            <a:avLst/>
          </a:prstGeom>
        </p:spPr>
        <p:txBody>
          <a:bodyPr wrap="square">
            <a:spAutoFit/>
          </a:bodyPr>
          <a:lstStyle/>
          <a:p>
            <a:r>
              <a:rPr lang="en-US" dirty="0" smtClean="0">
                <a:latin typeface="Times New Roman" pitchFamily="18" charset="0"/>
                <a:cs typeface="Times New Roman" pitchFamily="18" charset="0"/>
              </a:rPr>
              <a:t>we use this fundamental limit in order to enhance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 and introduce additional security. </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sv-SE" sz="3600" b="1" dirty="0" smtClean="0">
                <a:latin typeface="Times New Roman" pitchFamily="18" charset="0"/>
                <a:cs typeface="Times New Roman" pitchFamily="18" charset="0"/>
              </a:rPr>
              <a:t>χ 2 PyCRA Attack Detector</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15</a:t>
            </a:fld>
            <a:endParaRPr lang="zh-CN" altLang="en-US"/>
          </a:p>
        </p:txBody>
      </p:sp>
      <p:sp>
        <p:nvSpPr>
          <p:cNvPr id="12" name="矩形 11"/>
          <p:cNvSpPr/>
          <p:nvPr/>
        </p:nvSpPr>
        <p:spPr>
          <a:xfrm>
            <a:off x="428596" y="1785926"/>
            <a:ext cx="3643338" cy="646331"/>
          </a:xfrm>
          <a:prstGeom prst="rect">
            <a:avLst/>
          </a:prstGeom>
        </p:spPr>
        <p:txBody>
          <a:bodyPr wrap="square">
            <a:spAutoFit/>
          </a:bodyPr>
          <a:lstStyle/>
          <a:p>
            <a:pPr indent="182563"/>
            <a:r>
              <a:rPr lang="en-US" dirty="0" smtClean="0">
                <a:latin typeface="Times New Roman" pitchFamily="18" charset="0"/>
                <a:cs typeface="Times New Roman" pitchFamily="18" charset="0"/>
              </a:rPr>
              <a:t>An </a:t>
            </a:r>
            <a:r>
              <a:rPr lang="en-US" dirty="0" smtClean="0">
                <a:latin typeface="Times New Roman" pitchFamily="18" charset="0"/>
                <a:cs typeface="Times New Roman" pitchFamily="18" charset="0"/>
              </a:rPr>
              <a:t>accurate model of the sensor’s actuator dynamics</a:t>
            </a:r>
            <a:endParaRPr lang="zh-CN" altLang="en-US" dirty="0">
              <a:latin typeface="Times New Roman" pitchFamily="18" charset="0"/>
              <a:cs typeface="Times New Roman" pitchFamily="18" charset="0"/>
            </a:endParaRPr>
          </a:p>
        </p:txBody>
      </p:sp>
      <p:sp>
        <p:nvSpPr>
          <p:cNvPr id="15" name="右箭头 14"/>
          <p:cNvSpPr/>
          <p:nvPr/>
        </p:nvSpPr>
        <p:spPr>
          <a:xfrm>
            <a:off x="4357686" y="1928802"/>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29190" y="1428736"/>
            <a:ext cx="3286148" cy="1754326"/>
          </a:xfrm>
          <a:prstGeom prst="rect">
            <a:avLst/>
          </a:prstGeom>
        </p:spPr>
        <p:txBody>
          <a:bodyPr wrap="square">
            <a:spAutoFit/>
          </a:bodyPr>
          <a:lstStyle/>
          <a:p>
            <a:r>
              <a:rPr lang="en-US" dirty="0" smtClean="0">
                <a:latin typeface="Times New Roman" pitchFamily="18" charset="0"/>
                <a:cs typeface="Times New Roman" pitchFamily="18" charset="0"/>
              </a:rPr>
              <a:t>we can remove its effects from the measured response, ensuring that any residual energy measured while u(t) = 0 belongs to an external source such as an attacker.</a:t>
            </a:r>
            <a:endParaRPr lang="zh-CN" altLang="en-US" dirty="0">
              <a:latin typeface="Times New Roman" pitchFamily="18" charset="0"/>
              <a:cs typeface="Times New Roman" pitchFamily="18" charset="0"/>
            </a:endParaRPr>
          </a:p>
        </p:txBody>
      </p:sp>
      <p:sp>
        <p:nvSpPr>
          <p:cNvPr id="17" name="矩形 16"/>
          <p:cNvSpPr/>
          <p:nvPr/>
        </p:nvSpPr>
        <p:spPr>
          <a:xfrm>
            <a:off x="785786" y="3786190"/>
            <a:ext cx="7286676" cy="369332"/>
          </a:xfrm>
          <a:prstGeom prst="rect">
            <a:avLst/>
          </a:prstGeom>
        </p:spPr>
        <p:txBody>
          <a:bodyPr wrap="square">
            <a:spAutoFit/>
          </a:bodyPr>
          <a:lstStyle/>
          <a:p>
            <a:r>
              <a:rPr lang="en-US" b="1" dirty="0" smtClean="0">
                <a:latin typeface="Times New Roman" pitchFamily="18" charset="0"/>
                <a:cs typeface="Times New Roman" pitchFamily="18" charset="0"/>
              </a:rPr>
              <a:t>Obtaining the Sensor Model</a:t>
            </a:r>
            <a:endParaRPr lang="zh-CN" altLang="en-US" b="1"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srcRect/>
          <a:stretch>
            <a:fillRect/>
          </a:stretch>
        </p:blipFill>
        <p:spPr bwMode="auto">
          <a:xfrm>
            <a:off x="2786050" y="4357694"/>
            <a:ext cx="4267200" cy="118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sv-SE" sz="3600" b="1" dirty="0" smtClean="0">
                <a:latin typeface="Times New Roman" pitchFamily="18" charset="0"/>
                <a:cs typeface="Times New Roman" pitchFamily="18" charset="0"/>
              </a:rPr>
              <a:t>χ 2 PyCRA Attack Detector(continue)</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16</a:t>
            </a:fld>
            <a:endParaRPr lang="zh-CN" altLang="en-US"/>
          </a:p>
        </p:txBody>
      </p:sp>
      <p:sp>
        <p:nvSpPr>
          <p:cNvPr id="9" name="矩形 8"/>
          <p:cNvSpPr/>
          <p:nvPr/>
        </p:nvSpPr>
        <p:spPr>
          <a:xfrm>
            <a:off x="3714744" y="1142984"/>
            <a:ext cx="1499128" cy="400110"/>
          </a:xfrm>
          <a:prstGeom prst="rect">
            <a:avLst/>
          </a:prstGeom>
        </p:spPr>
        <p:txBody>
          <a:bodyPr wrap="none">
            <a:spAutoFit/>
          </a:bodyPr>
          <a:lstStyle/>
          <a:p>
            <a:r>
              <a:rPr lang="el-GR" sz="2000" b="1" dirty="0" smtClean="0">
                <a:latin typeface="Times New Roman" pitchFamily="18" charset="0"/>
                <a:cs typeface="Times New Roman" pitchFamily="18" charset="0"/>
              </a:rPr>
              <a:t>χ 2 </a:t>
            </a:r>
            <a:r>
              <a:rPr lang="en-US" sz="2000" b="1" dirty="0" smtClean="0">
                <a:latin typeface="Times New Roman" pitchFamily="18" charset="0"/>
                <a:cs typeface="Times New Roman" pitchFamily="18" charset="0"/>
              </a:rPr>
              <a:t>Detector</a:t>
            </a:r>
            <a:endParaRPr lang="zh-CN" altLang="en-US" sz="2000"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srcRect/>
          <a:stretch>
            <a:fillRect/>
          </a:stretch>
        </p:blipFill>
        <p:spPr bwMode="auto">
          <a:xfrm>
            <a:off x="1000100" y="1571612"/>
            <a:ext cx="5572164" cy="366108"/>
          </a:xfrm>
          <a:prstGeom prst="rect">
            <a:avLst/>
          </a:prstGeom>
          <a:noFill/>
          <a:ln w="9525">
            <a:noFill/>
            <a:miter lim="800000"/>
            <a:headEnd/>
            <a:tailEnd/>
          </a:ln>
          <a:effectLst/>
        </p:spPr>
      </p:pic>
      <p:sp>
        <p:nvSpPr>
          <p:cNvPr id="13" name="下箭头 12"/>
          <p:cNvSpPr/>
          <p:nvPr/>
        </p:nvSpPr>
        <p:spPr>
          <a:xfrm>
            <a:off x="3929058" y="2143116"/>
            <a:ext cx="71438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5" name="Picture 5"/>
          <p:cNvPicPr>
            <a:picLocks noChangeAspect="1" noChangeArrowheads="1"/>
          </p:cNvPicPr>
          <p:nvPr/>
        </p:nvPicPr>
        <p:blipFill>
          <a:blip r:embed="rId3"/>
          <a:srcRect/>
          <a:stretch>
            <a:fillRect/>
          </a:stretch>
        </p:blipFill>
        <p:spPr bwMode="auto">
          <a:xfrm>
            <a:off x="857224" y="2500306"/>
            <a:ext cx="6786610" cy="904414"/>
          </a:xfrm>
          <a:prstGeom prst="rect">
            <a:avLst/>
          </a:prstGeom>
          <a:noFill/>
          <a:ln w="9525">
            <a:noFill/>
            <a:miter lim="800000"/>
            <a:headEnd/>
            <a:tailEnd/>
          </a:ln>
          <a:effectLst/>
        </p:spPr>
      </p:pic>
      <p:pic>
        <p:nvPicPr>
          <p:cNvPr id="5126" name="Picture 6"/>
          <p:cNvPicPr>
            <a:picLocks noChangeAspect="1" noChangeArrowheads="1"/>
          </p:cNvPicPr>
          <p:nvPr/>
        </p:nvPicPr>
        <p:blipFill>
          <a:blip r:embed="rId4"/>
          <a:srcRect/>
          <a:stretch>
            <a:fillRect/>
          </a:stretch>
        </p:blipFill>
        <p:spPr bwMode="auto">
          <a:xfrm>
            <a:off x="1142976" y="5286388"/>
            <a:ext cx="6643734" cy="1440810"/>
          </a:xfrm>
          <a:prstGeom prst="rect">
            <a:avLst/>
          </a:prstGeom>
          <a:noFill/>
          <a:ln w="9525">
            <a:noFill/>
            <a:miter lim="800000"/>
            <a:headEnd/>
            <a:tailEnd/>
          </a:ln>
          <a:effectLst/>
        </p:spPr>
      </p:pic>
      <p:pic>
        <p:nvPicPr>
          <p:cNvPr id="5128" name="Picture 8"/>
          <p:cNvPicPr>
            <a:picLocks noChangeAspect="1" noChangeArrowheads="1"/>
          </p:cNvPicPr>
          <p:nvPr/>
        </p:nvPicPr>
        <p:blipFill>
          <a:blip r:embed="rId5"/>
          <a:srcRect/>
          <a:stretch>
            <a:fillRect/>
          </a:stretch>
        </p:blipFill>
        <p:spPr bwMode="auto">
          <a:xfrm>
            <a:off x="214282" y="4071942"/>
            <a:ext cx="3714775" cy="322323"/>
          </a:xfrm>
          <a:prstGeom prst="rect">
            <a:avLst/>
          </a:prstGeom>
          <a:noFill/>
          <a:ln w="9525">
            <a:noFill/>
            <a:miter lim="800000"/>
            <a:headEnd/>
            <a:tailEnd/>
          </a:ln>
          <a:effectLst/>
        </p:spPr>
      </p:pic>
      <p:pic>
        <p:nvPicPr>
          <p:cNvPr id="5129" name="Picture 9"/>
          <p:cNvPicPr>
            <a:picLocks noChangeAspect="1" noChangeArrowheads="1"/>
          </p:cNvPicPr>
          <p:nvPr/>
        </p:nvPicPr>
        <p:blipFill>
          <a:blip r:embed="rId6"/>
          <a:srcRect/>
          <a:stretch>
            <a:fillRect/>
          </a:stretch>
        </p:blipFill>
        <p:spPr bwMode="auto">
          <a:xfrm>
            <a:off x="4929190" y="3786190"/>
            <a:ext cx="3238522" cy="654314"/>
          </a:xfrm>
          <a:prstGeom prst="rect">
            <a:avLst/>
          </a:prstGeom>
          <a:noFill/>
          <a:ln w="9525">
            <a:noFill/>
            <a:miter lim="800000"/>
            <a:headEnd/>
            <a:tailEnd/>
          </a:ln>
          <a:effectLst/>
        </p:spPr>
      </p:pic>
      <p:sp>
        <p:nvSpPr>
          <p:cNvPr id="20" name="下箭头 19"/>
          <p:cNvSpPr/>
          <p:nvPr/>
        </p:nvSpPr>
        <p:spPr>
          <a:xfrm>
            <a:off x="3929058" y="3500438"/>
            <a:ext cx="71438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30" name="Picture 10"/>
          <p:cNvPicPr>
            <a:picLocks noChangeAspect="1" noChangeArrowheads="1"/>
          </p:cNvPicPr>
          <p:nvPr/>
        </p:nvPicPr>
        <p:blipFill>
          <a:blip r:embed="rId7"/>
          <a:srcRect/>
          <a:stretch>
            <a:fillRect/>
          </a:stretch>
        </p:blipFill>
        <p:spPr bwMode="auto">
          <a:xfrm>
            <a:off x="5143504" y="4429132"/>
            <a:ext cx="2422027" cy="723902"/>
          </a:xfrm>
          <a:prstGeom prst="rect">
            <a:avLst/>
          </a:prstGeom>
          <a:noFill/>
          <a:ln w="9525">
            <a:noFill/>
            <a:miter lim="800000"/>
            <a:headEnd/>
            <a:tailEnd/>
          </a:ln>
          <a:effectLst/>
        </p:spPr>
      </p:pic>
      <p:sp>
        <p:nvSpPr>
          <p:cNvPr id="22" name="下箭头 21"/>
          <p:cNvSpPr/>
          <p:nvPr/>
        </p:nvSpPr>
        <p:spPr>
          <a:xfrm>
            <a:off x="4000496" y="5072074"/>
            <a:ext cx="71438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2"/>
            <a:ext cx="9144000" cy="1143000"/>
          </a:xfrm>
        </p:spPr>
        <p:txBody>
          <a:bodyPr>
            <a:normAutofit/>
          </a:bodyPr>
          <a:lstStyle/>
          <a:p>
            <a:pPr algn="l"/>
            <a:r>
              <a:rPr lang="en-US" sz="3200" b="1" dirty="0" smtClean="0">
                <a:latin typeface="Times New Roman" pitchFamily="18" charset="0"/>
                <a:cs typeface="Times New Roman" pitchFamily="18" charset="0"/>
              </a:rPr>
              <a:t>Case Study </a:t>
            </a:r>
            <a:r>
              <a:rPr lang="en-US" sz="3200" b="1" dirty="0" smtClean="0">
                <a:latin typeface="Times New Roman" pitchFamily="18" charset="0"/>
                <a:cs typeface="Times New Roman" pitchFamily="18" charset="0"/>
              </a:rPr>
              <a:t>(1) </a:t>
            </a:r>
            <a:r>
              <a:rPr lang="en-US" sz="3200" b="1" dirty="0" smtClean="0">
                <a:latin typeface="Times New Roman" pitchFamily="18" charset="0"/>
                <a:cs typeface="Times New Roman" pitchFamily="18" charset="0"/>
              </a:rPr>
              <a:t>Detecting Active Spoofing Attacks For Magnetic Encoders</a:t>
            </a:r>
            <a:endParaRPr lang="zh-CN" altLang="en-US" sz="32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
        <p:nvSpPr>
          <p:cNvPr id="9" name="矩形 8"/>
          <p:cNvSpPr/>
          <p:nvPr/>
        </p:nvSpPr>
        <p:spPr>
          <a:xfrm>
            <a:off x="357158" y="1357298"/>
            <a:ext cx="7500990" cy="923330"/>
          </a:xfrm>
          <a:prstGeom prst="rect">
            <a:avLst/>
          </a:prstGeom>
        </p:spPr>
        <p:txBody>
          <a:bodyPr wrap="square">
            <a:spAutoFit/>
          </a:bodyPr>
          <a:lstStyle/>
          <a:p>
            <a:pPr indent="182563">
              <a:buFont typeface="Arial" pitchFamily="34" charset="0"/>
              <a:buChar char="•"/>
            </a:pPr>
            <a:r>
              <a:rPr lang="en-US" dirty="0" smtClean="0">
                <a:latin typeface="Times New Roman" pitchFamily="18" charset="0"/>
                <a:cs typeface="Times New Roman" pitchFamily="18" charset="0"/>
              </a:rPr>
              <a:t>Magnetic encoders rely on magnetic variations to measure the angular velocity of a gear or wheel and are often designed to handle dust, mud, rain, and extreme temperatures without failing.</a:t>
            </a:r>
            <a:endParaRPr lang="zh-CN" altLang="en-US" dirty="0">
              <a:latin typeface="Times New Roman" pitchFamily="18" charset="0"/>
              <a:cs typeface="Times New Roman" pitchFamily="18" charset="0"/>
            </a:endParaRPr>
          </a:p>
        </p:txBody>
      </p:sp>
      <p:sp>
        <p:nvSpPr>
          <p:cNvPr id="10" name="矩形 9"/>
          <p:cNvSpPr/>
          <p:nvPr/>
        </p:nvSpPr>
        <p:spPr>
          <a:xfrm>
            <a:off x="571472" y="4786322"/>
            <a:ext cx="7500990" cy="646331"/>
          </a:xfrm>
          <a:prstGeom prst="rect">
            <a:avLst/>
          </a:prstGeom>
        </p:spPr>
        <p:txBody>
          <a:bodyPr wrap="square">
            <a:spAutoFit/>
          </a:bodyPr>
          <a:lstStyle/>
          <a:p>
            <a:pPr>
              <a:buFont typeface="Arial" pitchFamily="34" charset="0"/>
              <a:buChar char="•"/>
            </a:pPr>
            <a:r>
              <a:rPr lang="en-US" dirty="0" smtClean="0">
                <a:latin typeface="Times New Roman" pitchFamily="18" charset="0"/>
                <a:cs typeface="Times New Roman" pitchFamily="18" charset="0"/>
              </a:rPr>
              <a:t>Typical magnetic encoders operate by generating a magnetic field in the presence of a rotating ferromagnetic tone ring or tone wheel.</a:t>
            </a:r>
            <a:endParaRPr lang="zh-CN" altLang="en-US"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714348" y="2928934"/>
            <a:ext cx="6286512" cy="1701228"/>
          </a:xfrm>
          <a:prstGeom prst="rect">
            <a:avLst/>
          </a:prstGeom>
          <a:noFill/>
          <a:ln w="9525">
            <a:noFill/>
            <a:miter lim="800000"/>
            <a:headEnd/>
            <a:tailEnd/>
          </a:ln>
          <a:effectLst/>
        </p:spPr>
      </p:pic>
      <p:sp>
        <p:nvSpPr>
          <p:cNvPr id="11" name="矩形 10"/>
          <p:cNvSpPr/>
          <p:nvPr/>
        </p:nvSpPr>
        <p:spPr>
          <a:xfrm>
            <a:off x="2714612" y="2428868"/>
            <a:ext cx="4572000" cy="646331"/>
          </a:xfrm>
          <a:prstGeom prst="rect">
            <a:avLst/>
          </a:prstGeom>
        </p:spPr>
        <p:txBody>
          <a:bodyPr>
            <a:spAutoFit/>
          </a:bodyPr>
          <a:lstStyle/>
          <a:p>
            <a:r>
              <a:rPr lang="en-US" dirty="0" smtClean="0">
                <a:latin typeface="Times New Roman" pitchFamily="18" charset="0"/>
                <a:cs typeface="Times New Roman" pitchFamily="18" charset="0"/>
              </a:rPr>
              <a:t>Provide </a:t>
            </a:r>
            <a:r>
              <a:rPr lang="en-US" dirty="0" smtClean="0">
                <a:latin typeface="Times New Roman" pitchFamily="18" charset="0"/>
                <a:cs typeface="Times New Roman" pitchFamily="18" charset="0"/>
              </a:rPr>
              <a:t>a signal whose frequency corresponds to the speed </a:t>
            </a:r>
            <a:r>
              <a:rPr lang="en-US" dirty="0" smtClean="0">
                <a:latin typeface="Times New Roman" pitchFamily="18" charset="0"/>
                <a:cs typeface="Times New Roman" pitchFamily="18" charset="0"/>
              </a:rPr>
              <a:t>of a  gear.</a:t>
            </a:r>
            <a:endParaRPr lang="zh-CN" altLang="en-US" dirty="0">
              <a:latin typeface="Times New Roman" pitchFamily="18" charset="0"/>
              <a:cs typeface="Times New Roman" pitchFamily="18" charset="0"/>
            </a:endParaRPr>
          </a:p>
        </p:txBody>
      </p:sp>
      <p:sp>
        <p:nvSpPr>
          <p:cNvPr id="12" name="矩形 11"/>
          <p:cNvSpPr/>
          <p:nvPr/>
        </p:nvSpPr>
        <p:spPr>
          <a:xfrm>
            <a:off x="285720" y="5715016"/>
            <a:ext cx="4000528" cy="646331"/>
          </a:xfrm>
          <a:prstGeom prst="rect">
            <a:avLst/>
          </a:prstGeom>
        </p:spPr>
        <p:txBody>
          <a:bodyPr wrap="square">
            <a:spAutoFit/>
          </a:bodyPr>
          <a:lstStyle/>
          <a:p>
            <a:r>
              <a:rPr lang="en-US" dirty="0" smtClean="0">
                <a:latin typeface="Times New Roman" pitchFamily="18" charset="0"/>
                <a:cs typeface="Times New Roman" pitchFamily="18" charset="0"/>
              </a:rPr>
              <a:t>Measuring </a:t>
            </a:r>
            <a:r>
              <a:rPr lang="en-US" dirty="0" smtClean="0">
                <a:latin typeface="Times New Roman" pitchFamily="18" charset="0"/>
                <a:cs typeface="Times New Roman" pitchFamily="18" charset="0"/>
              </a:rPr>
              <a:t>the frequency of this reflected signal over </a:t>
            </a:r>
            <a:r>
              <a:rPr lang="en-US" dirty="0" smtClean="0">
                <a:latin typeface="Times New Roman" pitchFamily="18" charset="0"/>
                <a:cs typeface="Times New Roman" pitchFamily="18" charset="0"/>
              </a:rPr>
              <a:t>time.</a:t>
            </a:r>
            <a:endParaRPr lang="zh-CN" altLang="en-US" dirty="0">
              <a:latin typeface="Times New Roman" pitchFamily="18" charset="0"/>
              <a:cs typeface="Times New Roman" pitchFamily="18" charset="0"/>
            </a:endParaRPr>
          </a:p>
        </p:txBody>
      </p:sp>
      <p:sp>
        <p:nvSpPr>
          <p:cNvPr id="13" name="右箭头 12"/>
          <p:cNvSpPr/>
          <p:nvPr/>
        </p:nvSpPr>
        <p:spPr>
          <a:xfrm>
            <a:off x="4429124" y="5929330"/>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357818" y="5572140"/>
            <a:ext cx="3786182" cy="1200329"/>
          </a:xfrm>
          <a:prstGeom prst="rect">
            <a:avLst/>
          </a:prstGeom>
        </p:spPr>
        <p:txBody>
          <a:bodyPr wrap="square">
            <a:spAutoFit/>
          </a:bodyPr>
          <a:lstStyle/>
          <a:p>
            <a:r>
              <a:rPr lang="en-US" dirty="0" smtClean="0">
                <a:latin typeface="Times New Roman" pitchFamily="18" charset="0"/>
                <a:cs typeface="Times New Roman" pitchFamily="18" charset="0"/>
              </a:rPr>
              <a:t>Each </a:t>
            </a:r>
            <a:r>
              <a:rPr lang="en-US" dirty="0" smtClean="0">
                <a:latin typeface="Times New Roman" pitchFamily="18" charset="0"/>
                <a:cs typeface="Times New Roman" pitchFamily="18" charset="0"/>
              </a:rPr>
              <a:t>sensor and consequently the </a:t>
            </a:r>
            <a:r>
              <a:rPr lang="en-US" dirty="0" smtClean="0">
                <a:latin typeface="Times New Roman" pitchFamily="18" charset="0"/>
                <a:cs typeface="Times New Roman" pitchFamily="18" charset="0"/>
              </a:rPr>
              <a:t>motor controller is able to infer the angular velocity of any </a:t>
            </a:r>
            <a:r>
              <a:rPr lang="en-US" dirty="0" smtClean="0">
                <a:latin typeface="Times New Roman" pitchFamily="18" charset="0"/>
                <a:cs typeface="Times New Roman" pitchFamily="18" charset="0"/>
              </a:rPr>
              <a:t>given gear, wheel, or </a:t>
            </a:r>
            <a:r>
              <a:rPr lang="en-US" dirty="0" smtClean="0">
                <a:latin typeface="Times New Roman" pitchFamily="18" charset="0"/>
                <a:cs typeface="Times New Roman" pitchFamily="18" charset="0"/>
              </a:rPr>
              <a:t>motor.</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The </a:t>
            </a:r>
            <a:r>
              <a:rPr lang="en-US" sz="3600" b="1" dirty="0" err="1" smtClean="0">
                <a:latin typeface="Times New Roman" pitchFamily="18" charset="0"/>
                <a:cs typeface="Times New Roman" pitchFamily="18" charset="0"/>
              </a:rPr>
              <a:t>PyCRA</a:t>
            </a:r>
            <a:r>
              <a:rPr lang="en-US" sz="3600" b="1" dirty="0" smtClean="0">
                <a:latin typeface="Times New Roman" pitchFamily="18" charset="0"/>
                <a:cs typeface="Times New Roman" pitchFamily="18" charset="0"/>
              </a:rPr>
              <a:t>-secured Magnetic Encoder</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18</a:t>
            </a:fld>
            <a:endParaRPr lang="zh-CN" altLang="en-US"/>
          </a:p>
        </p:txBody>
      </p:sp>
      <p:pic>
        <p:nvPicPr>
          <p:cNvPr id="7170" name="Picture 2"/>
          <p:cNvPicPr>
            <a:picLocks noChangeAspect="1" noChangeArrowheads="1"/>
          </p:cNvPicPr>
          <p:nvPr/>
        </p:nvPicPr>
        <p:blipFill>
          <a:blip r:embed="rId2"/>
          <a:srcRect/>
          <a:stretch>
            <a:fillRect/>
          </a:stretch>
        </p:blipFill>
        <p:spPr bwMode="auto">
          <a:xfrm>
            <a:off x="571472" y="1500174"/>
            <a:ext cx="3619500" cy="3676650"/>
          </a:xfrm>
          <a:prstGeom prst="rect">
            <a:avLst/>
          </a:prstGeom>
          <a:noFill/>
          <a:ln w="9525">
            <a:noFill/>
            <a:miter lim="800000"/>
            <a:headEnd/>
            <a:tailEnd/>
          </a:ln>
          <a:effectLst/>
        </p:spPr>
      </p:pic>
      <p:sp>
        <p:nvSpPr>
          <p:cNvPr id="9" name="矩形 8"/>
          <p:cNvSpPr/>
          <p:nvPr/>
        </p:nvSpPr>
        <p:spPr>
          <a:xfrm>
            <a:off x="4357686" y="2571744"/>
            <a:ext cx="4572000" cy="1200329"/>
          </a:xfrm>
          <a:prstGeom prst="rect">
            <a:avLst/>
          </a:prstGeom>
        </p:spPr>
        <p:txBody>
          <a:bodyPr>
            <a:spAutoFit/>
          </a:bodyPr>
          <a:lstStyle/>
          <a:p>
            <a:r>
              <a:rPr lang="en-US" dirty="0" smtClean="0">
                <a:latin typeface="Times New Roman" pitchFamily="18" charset="0"/>
                <a:cs typeface="Times New Roman" pitchFamily="18" charset="0"/>
              </a:rPr>
              <a:t>The actuator coil depicted is much larger than would be required in a commercial product, because it consists of a magnetic core and a hand-wound high-gauge wire.</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358378" cy="1143000"/>
          </a:xfrm>
        </p:spPr>
        <p:txBody>
          <a:bodyPr>
            <a:noAutofit/>
          </a:bodyPr>
          <a:lstStyle/>
          <a:p>
            <a:pPr algn="l"/>
            <a:r>
              <a:rPr lang="en-US" sz="3600" b="1" dirty="0" err="1" smtClean="0">
                <a:latin typeface="Times New Roman" pitchFamily="18" charset="0"/>
                <a:cs typeface="Times New Roman" pitchFamily="18" charset="0"/>
              </a:rPr>
              <a:t>Testbed</a:t>
            </a:r>
            <a:r>
              <a:rPr lang="en-US" sz="3600" b="1" dirty="0" smtClean="0">
                <a:latin typeface="Times New Roman" pitchFamily="18" charset="0"/>
                <a:cs typeface="Times New Roman" pitchFamily="18" charset="0"/>
              </a:rPr>
              <a:t> Calibration against natural variations</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19</a:t>
            </a:fld>
            <a:endParaRPr lang="zh-CN" altLang="en-US"/>
          </a:p>
        </p:txBody>
      </p:sp>
      <p:pic>
        <p:nvPicPr>
          <p:cNvPr id="8194" name="Picture 2"/>
          <p:cNvPicPr>
            <a:picLocks noChangeAspect="1" noChangeArrowheads="1"/>
          </p:cNvPicPr>
          <p:nvPr/>
        </p:nvPicPr>
        <p:blipFill>
          <a:blip r:embed="rId2"/>
          <a:srcRect/>
          <a:stretch>
            <a:fillRect/>
          </a:stretch>
        </p:blipFill>
        <p:spPr bwMode="auto">
          <a:xfrm>
            <a:off x="0" y="1000108"/>
            <a:ext cx="4648200" cy="3819525"/>
          </a:xfrm>
          <a:prstGeom prst="rect">
            <a:avLst/>
          </a:prstGeom>
          <a:noFill/>
          <a:ln w="9525">
            <a:noFill/>
            <a:miter lim="800000"/>
            <a:headEnd/>
            <a:tailEnd/>
          </a:ln>
          <a:effectLst/>
        </p:spPr>
      </p:pic>
      <p:pic>
        <p:nvPicPr>
          <p:cNvPr id="8196" name="Picture 4" descr="http://media.digikey.com/photos/rdl/max9926uevkit_board_full.jpg"/>
          <p:cNvPicPr>
            <a:picLocks noChangeAspect="1" noChangeArrowheads="1"/>
          </p:cNvPicPr>
          <p:nvPr/>
        </p:nvPicPr>
        <p:blipFill>
          <a:blip r:embed="rId3"/>
          <a:srcRect/>
          <a:stretch>
            <a:fillRect/>
          </a:stretch>
        </p:blipFill>
        <p:spPr bwMode="auto">
          <a:xfrm>
            <a:off x="4714876" y="857232"/>
            <a:ext cx="3571900" cy="2199365"/>
          </a:xfrm>
          <a:prstGeom prst="rect">
            <a:avLst/>
          </a:prstGeom>
          <a:noFill/>
        </p:spPr>
      </p:pic>
      <p:pic>
        <p:nvPicPr>
          <p:cNvPr id="8198" name="Picture 6" descr="512118-2.jpg"/>
          <p:cNvPicPr>
            <a:picLocks noChangeAspect="1" noChangeArrowheads="1"/>
          </p:cNvPicPr>
          <p:nvPr/>
        </p:nvPicPr>
        <p:blipFill>
          <a:blip r:embed="rId4"/>
          <a:srcRect/>
          <a:stretch>
            <a:fillRect/>
          </a:stretch>
        </p:blipFill>
        <p:spPr bwMode="auto">
          <a:xfrm>
            <a:off x="4286248" y="2928934"/>
            <a:ext cx="2143140" cy="2143140"/>
          </a:xfrm>
          <a:prstGeom prst="rect">
            <a:avLst/>
          </a:prstGeom>
          <a:noFill/>
        </p:spPr>
      </p:pic>
      <p:pic>
        <p:nvPicPr>
          <p:cNvPr id="8200" name="Picture 8" descr="http://www.sensorsportal.com/HTML/DIGEST/april_06/Rotary_Encoder_IC_PR.gif"/>
          <p:cNvPicPr>
            <a:picLocks noChangeAspect="1" noChangeArrowheads="1"/>
          </p:cNvPicPr>
          <p:nvPr/>
        </p:nvPicPr>
        <p:blipFill>
          <a:blip r:embed="rId5"/>
          <a:srcRect/>
          <a:stretch>
            <a:fillRect/>
          </a:stretch>
        </p:blipFill>
        <p:spPr bwMode="auto">
          <a:xfrm>
            <a:off x="6286512" y="2571744"/>
            <a:ext cx="2622937" cy="2566981"/>
          </a:xfrm>
          <a:prstGeom prst="rect">
            <a:avLst/>
          </a:prstGeom>
          <a:noFill/>
        </p:spPr>
      </p:pic>
      <p:sp>
        <p:nvSpPr>
          <p:cNvPr id="14" name="矩形 13"/>
          <p:cNvSpPr/>
          <p:nvPr/>
        </p:nvSpPr>
        <p:spPr>
          <a:xfrm>
            <a:off x="571472" y="5072074"/>
            <a:ext cx="7715304" cy="1477328"/>
          </a:xfrm>
          <a:prstGeom prst="rect">
            <a:avLst/>
          </a:prstGeom>
        </p:spPr>
        <p:txBody>
          <a:bodyPr wrap="square">
            <a:spAutoFit/>
          </a:bodyPr>
          <a:lstStyle/>
          <a:p>
            <a:r>
              <a:rPr lang="en-US" dirty="0" smtClean="0">
                <a:latin typeface="Times New Roman" pitchFamily="18" charset="0"/>
                <a:cs typeface="Times New Roman" pitchFamily="18" charset="0"/>
              </a:rPr>
              <a:t>Once </a:t>
            </a:r>
            <a:r>
              <a:rPr lang="en-US" dirty="0" smtClean="0">
                <a:latin typeface="Times New Roman" pitchFamily="18" charset="0"/>
                <a:cs typeface="Times New Roman" pitchFamily="18" charset="0"/>
              </a:rPr>
              <a:t>the sensor is placed in a </a:t>
            </a:r>
            <a:r>
              <a:rPr lang="en-US" dirty="0" err="1" smtClean="0">
                <a:latin typeface="Times New Roman" pitchFamily="18" charset="0"/>
                <a:cs typeface="Times New Roman" pitchFamily="18" charset="0"/>
              </a:rPr>
              <a:t>testbed</a:t>
            </a:r>
            <a:r>
              <a:rPr lang="en-US" dirty="0" smtClean="0">
                <a:latin typeface="Times New Roman" pitchFamily="18" charset="0"/>
                <a:cs typeface="Times New Roman" pitchFamily="18" charset="0"/>
              </a:rPr>
              <a:t>, multiple natural variations, mechanical asymmetries, and other environmental factors degrade the accuracy of such models. To account for these variations, we use a simple learning mechanism to estimate the noise level in the measurements and the deviation between the expected outputs (as per the model) and the actual outputs. </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9144064" cy="928694"/>
          </a:xfrm>
        </p:spPr>
        <p:txBody>
          <a:bodyPr>
            <a:noAutofit/>
          </a:bodyPr>
          <a:lstStyle/>
          <a:p>
            <a:pPr algn="l"/>
            <a:r>
              <a:rPr lang="en-US" sz="3600" b="1" dirty="0" smtClean="0">
                <a:latin typeface="Times New Roman" pitchFamily="18" charset="0"/>
                <a:cs typeface="Times New Roman" pitchFamily="18" charset="0"/>
              </a:rPr>
              <a:t>Motivation</a:t>
            </a:r>
            <a:endParaRPr lang="zh-CN" altLang="en-US" sz="3600" b="1" dirty="0">
              <a:latin typeface="Times New Roman" pitchFamily="18" charset="0"/>
              <a:ea typeface="Arial Unicode MS" pitchFamily="34" charset="-122"/>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2</a:t>
            </a:fld>
            <a:endParaRPr lang="zh-CN" altLang="en-US"/>
          </a:p>
        </p:txBody>
      </p:sp>
      <p:sp>
        <p:nvSpPr>
          <p:cNvPr id="10" name="矩形 9"/>
          <p:cNvSpPr/>
          <p:nvPr/>
        </p:nvSpPr>
        <p:spPr>
          <a:xfrm>
            <a:off x="214282" y="5500702"/>
            <a:ext cx="3071833" cy="369332"/>
          </a:xfrm>
          <a:prstGeom prst="rect">
            <a:avLst/>
          </a:prstGeom>
        </p:spPr>
        <p:txBody>
          <a:bodyPr wrap="square">
            <a:spAutoFit/>
          </a:bodyPr>
          <a:lstStyle/>
          <a:p>
            <a:r>
              <a:rPr lang="en-US" b="1" dirty="0" smtClean="0">
                <a:latin typeface="Times New Roman" pitchFamily="18" charset="0"/>
                <a:cs typeface="Times New Roman" pitchFamily="18" charset="0"/>
              </a:rPr>
              <a:t>Sensor world</a:t>
            </a:r>
            <a:endParaRPr lang="zh-CN" altLang="en-US" dirty="0">
              <a:latin typeface="Times New Roman" pitchFamily="18" charset="0"/>
              <a:cs typeface="Times New Roman" pitchFamily="18" charset="0"/>
            </a:endParaRPr>
          </a:p>
        </p:txBody>
      </p:sp>
      <p:sp>
        <p:nvSpPr>
          <p:cNvPr id="12" name="矩形 11"/>
          <p:cNvSpPr/>
          <p:nvPr/>
        </p:nvSpPr>
        <p:spPr>
          <a:xfrm>
            <a:off x="142845" y="5857892"/>
            <a:ext cx="8858312" cy="646331"/>
          </a:xfrm>
          <a:prstGeom prst="rect">
            <a:avLst/>
          </a:prstGeom>
        </p:spPr>
        <p:txBody>
          <a:bodyPr wrap="square">
            <a:spAutoFit/>
          </a:bodyPr>
          <a:lstStyle/>
          <a:p>
            <a:r>
              <a:rPr lang="en-US" dirty="0" smtClean="0">
                <a:latin typeface="Times New Roman" pitchFamily="18" charset="0"/>
                <a:cs typeface="Times New Roman" pitchFamily="18" charset="0"/>
              </a:rPr>
              <a:t>sensors themselves remain largely vulnerable to attacks targeting analog signals prior to digitization.</a:t>
            </a:r>
            <a:endParaRPr lang="zh-CN" altLang="en-US" dirty="0">
              <a:latin typeface="Times New Roman" pitchFamily="18" charset="0"/>
              <a:cs typeface="Times New Roman" pitchFamily="18" charset="0"/>
            </a:endParaRPr>
          </a:p>
        </p:txBody>
      </p:sp>
      <p:pic>
        <p:nvPicPr>
          <p:cNvPr id="28674" name="Picture 2" descr="https://josenieves.files.wordpress.com/2011/04/sensor-1.jpg"/>
          <p:cNvPicPr>
            <a:picLocks noChangeAspect="1" noChangeArrowheads="1"/>
          </p:cNvPicPr>
          <p:nvPr/>
        </p:nvPicPr>
        <p:blipFill>
          <a:blip r:embed="rId2"/>
          <a:srcRect/>
          <a:stretch>
            <a:fillRect/>
          </a:stretch>
        </p:blipFill>
        <p:spPr bwMode="auto">
          <a:xfrm>
            <a:off x="285720" y="1071546"/>
            <a:ext cx="5214974" cy="4114829"/>
          </a:xfrm>
          <a:prstGeom prst="rect">
            <a:avLst/>
          </a:prstGeom>
          <a:noFill/>
        </p:spPr>
      </p:pic>
      <p:pic>
        <p:nvPicPr>
          <p:cNvPr id="28676" name="Picture 4" descr="http://www.bbc.co.uk/staticarchive/d851b114a90604adf78cafe4dacec14d3eb287cc.gif"/>
          <p:cNvPicPr>
            <a:picLocks noChangeAspect="1" noChangeArrowheads="1"/>
          </p:cNvPicPr>
          <p:nvPr/>
        </p:nvPicPr>
        <p:blipFill>
          <a:blip r:embed="rId3"/>
          <a:srcRect/>
          <a:stretch>
            <a:fillRect/>
          </a:stretch>
        </p:blipFill>
        <p:spPr bwMode="auto">
          <a:xfrm>
            <a:off x="6286512" y="714356"/>
            <a:ext cx="2152650" cy="1714500"/>
          </a:xfrm>
          <a:prstGeom prst="rect">
            <a:avLst/>
          </a:prstGeom>
          <a:noFill/>
        </p:spPr>
      </p:pic>
      <p:pic>
        <p:nvPicPr>
          <p:cNvPr id="28678" name="Picture 6" descr="http://www.bbc.co.uk/staticarchive/18328a55f135d8391e7c09d30f91eb579e6ee39e.gif"/>
          <p:cNvPicPr>
            <a:picLocks noChangeAspect="1" noChangeArrowheads="1"/>
          </p:cNvPicPr>
          <p:nvPr/>
        </p:nvPicPr>
        <p:blipFill>
          <a:blip r:embed="rId4"/>
          <a:srcRect/>
          <a:stretch>
            <a:fillRect/>
          </a:stretch>
        </p:blipFill>
        <p:spPr bwMode="auto">
          <a:xfrm>
            <a:off x="6286512" y="3857628"/>
            <a:ext cx="2152650" cy="1714500"/>
          </a:xfrm>
          <a:prstGeom prst="rect">
            <a:avLst/>
          </a:prstGeom>
          <a:noFill/>
        </p:spPr>
      </p:pic>
      <p:sp>
        <p:nvSpPr>
          <p:cNvPr id="13" name="下箭头 12"/>
          <p:cNvSpPr/>
          <p:nvPr/>
        </p:nvSpPr>
        <p:spPr>
          <a:xfrm>
            <a:off x="7143768" y="2928934"/>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715140" y="2500306"/>
            <a:ext cx="1571636" cy="338554"/>
          </a:xfrm>
          <a:prstGeom prst="rect">
            <a:avLst/>
          </a:prstGeom>
        </p:spPr>
        <p:txBody>
          <a:bodyPr wrap="square">
            <a:spAutoFit/>
          </a:bodyPr>
          <a:lstStyle/>
          <a:p>
            <a:r>
              <a:rPr lang="en-US" sz="1600" dirty="0" smtClean="0">
                <a:latin typeface="Times New Roman" pitchFamily="18" charset="0"/>
                <a:cs typeface="Times New Roman" pitchFamily="18" charset="0"/>
              </a:rPr>
              <a:t>Analog Signal</a:t>
            </a:r>
            <a:endParaRPr lang="zh-CN" altLang="en-US" sz="1600" dirty="0">
              <a:latin typeface="Times New Roman" pitchFamily="18" charset="0"/>
              <a:cs typeface="Times New Roman" pitchFamily="18" charset="0"/>
            </a:endParaRPr>
          </a:p>
        </p:txBody>
      </p:sp>
      <p:sp>
        <p:nvSpPr>
          <p:cNvPr id="15" name="矩形 14"/>
          <p:cNvSpPr/>
          <p:nvPr/>
        </p:nvSpPr>
        <p:spPr>
          <a:xfrm>
            <a:off x="6572264" y="5572140"/>
            <a:ext cx="1571636" cy="338554"/>
          </a:xfrm>
          <a:prstGeom prst="rect">
            <a:avLst/>
          </a:prstGeom>
        </p:spPr>
        <p:txBody>
          <a:bodyPr wrap="square">
            <a:spAutoFit/>
          </a:bodyPr>
          <a:lstStyle/>
          <a:p>
            <a:r>
              <a:rPr lang="en-US" sz="1600" dirty="0" smtClean="0">
                <a:latin typeface="Times New Roman" pitchFamily="18" charset="0"/>
                <a:cs typeface="Times New Roman" pitchFamily="18" charset="0"/>
              </a:rPr>
              <a:t>Digital Signal</a:t>
            </a:r>
            <a:endParaRPr lang="zh-CN" alt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0"/>
            <a:ext cx="9215502" cy="1143000"/>
          </a:xfrm>
        </p:spPr>
        <p:txBody>
          <a:bodyPr>
            <a:noAutofit/>
          </a:bodyPr>
          <a:lstStyle/>
          <a:p>
            <a:pPr algn="l"/>
            <a:r>
              <a:rPr lang="en-US" sz="3600" b="1" dirty="0" smtClean="0">
                <a:latin typeface="Times New Roman" pitchFamily="18" charset="0"/>
                <a:cs typeface="Times New Roman" pitchFamily="18" charset="0"/>
              </a:rPr>
              <a:t>Attack Detection for Magnetic Encoders </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20</a:t>
            </a:fld>
            <a:endParaRPr lang="zh-CN" altLang="en-US"/>
          </a:p>
        </p:txBody>
      </p:sp>
      <p:sp>
        <p:nvSpPr>
          <p:cNvPr id="8" name="矩形 7"/>
          <p:cNvSpPr/>
          <p:nvPr/>
        </p:nvSpPr>
        <p:spPr>
          <a:xfrm>
            <a:off x="214282" y="928670"/>
            <a:ext cx="8572560" cy="646331"/>
          </a:xfrm>
          <a:prstGeom prst="rect">
            <a:avLst/>
          </a:prstGeom>
        </p:spPr>
        <p:txBody>
          <a:bodyPr wrap="square">
            <a:spAutoFit/>
          </a:bodyPr>
          <a:lstStyle/>
          <a:p>
            <a:pPr indent="263525"/>
            <a:r>
              <a:rPr lang="en-US" dirty="0" smtClean="0">
                <a:latin typeface="Times New Roman" pitchFamily="18" charset="0"/>
                <a:cs typeface="Times New Roman" pitchFamily="18" charset="0"/>
              </a:rPr>
              <a:t>We begin with a simple spoofing attack [T2] in which an attacker injects a sinusoidal wave of varying frequency.</a:t>
            </a:r>
            <a:endParaRPr lang="zh-CN" altLang="en-US" dirty="0">
              <a:latin typeface="Times New Roman" pitchFamily="18" charset="0"/>
              <a:cs typeface="Times New Roman" pitchFamily="18" charset="0"/>
            </a:endParaRPr>
          </a:p>
        </p:txBody>
      </p:sp>
      <p:sp>
        <p:nvSpPr>
          <p:cNvPr id="17" name="矩形 16"/>
          <p:cNvSpPr/>
          <p:nvPr/>
        </p:nvSpPr>
        <p:spPr>
          <a:xfrm>
            <a:off x="428596" y="4357694"/>
            <a:ext cx="8286808" cy="923330"/>
          </a:xfrm>
          <a:prstGeom prst="rect">
            <a:avLst/>
          </a:prstGeom>
        </p:spPr>
        <p:txBody>
          <a:bodyPr wrap="square">
            <a:spAutoFit/>
          </a:bodyPr>
          <a:lstStyle/>
          <a:p>
            <a:r>
              <a:rPr lang="en-US" dirty="0" smtClean="0">
                <a:latin typeface="Times New Roman" pitchFamily="18" charset="0"/>
                <a:cs typeface="Times New Roman" pitchFamily="18" charset="0"/>
              </a:rPr>
              <a:t>(a) the </a:t>
            </a:r>
            <a:r>
              <a:rPr lang="en-US" dirty="0" smtClean="0">
                <a:latin typeface="Times New Roman" pitchFamily="18" charset="0"/>
                <a:cs typeface="Times New Roman" pitchFamily="18" charset="0"/>
              </a:rPr>
              <a:t>accuracy of attack detection for a simple spoofing attack with sampling rate Fs = 10 kHz and a range of </a:t>
            </a:r>
            <a:r>
              <a:rPr lang="en-US" dirty="0" err="1" smtClean="0">
                <a:latin typeface="Times New Roman" pitchFamily="18" charset="0"/>
                <a:cs typeface="Times New Roman" pitchFamily="18" charset="0"/>
              </a:rPr>
              <a:t>τ_attack</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attack detection accuracy as a function of </a:t>
            </a:r>
            <a:r>
              <a:rPr lang="en-US" dirty="0" err="1" smtClean="0">
                <a:latin typeface="Times New Roman" pitchFamily="18" charset="0"/>
                <a:cs typeface="Times New Roman" pitchFamily="18" charset="0"/>
              </a:rPr>
              <a:t>τattack</a:t>
            </a:r>
            <a:r>
              <a:rPr lang="en-US" dirty="0" smtClean="0">
                <a:latin typeface="Times New Roman" pitchFamily="18" charset="0"/>
                <a:cs typeface="Times New Roman" pitchFamily="18" charset="0"/>
              </a:rPr>
              <a:t> for several sampling rates, Fs.</a:t>
            </a:r>
            <a:endParaRPr lang="zh-CN" altLang="en-US" dirty="0">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2"/>
          <a:srcRect/>
          <a:stretch>
            <a:fillRect/>
          </a:stretch>
        </p:blipFill>
        <p:spPr bwMode="auto">
          <a:xfrm>
            <a:off x="4457700" y="2000240"/>
            <a:ext cx="4686300" cy="2219325"/>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a:srcRect/>
          <a:stretch>
            <a:fillRect/>
          </a:stretch>
        </p:blipFill>
        <p:spPr bwMode="auto">
          <a:xfrm>
            <a:off x="0" y="2071678"/>
            <a:ext cx="4500562" cy="2057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0"/>
            <a:ext cx="9215502" cy="1143000"/>
          </a:xfrm>
        </p:spPr>
        <p:txBody>
          <a:bodyPr>
            <a:noAutofit/>
          </a:bodyPr>
          <a:lstStyle/>
          <a:p>
            <a:pPr algn="l"/>
            <a:r>
              <a:rPr lang="en-US" sz="3600" b="1" dirty="0" smtClean="0">
                <a:latin typeface="Times New Roman" pitchFamily="18" charset="0"/>
                <a:cs typeface="Times New Roman" pitchFamily="18" charset="0"/>
              </a:rPr>
              <a:t>Case Study(2): Detection of Passive Eavesdropping on RFID</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21</a:t>
            </a:fld>
            <a:endParaRPr lang="zh-CN" altLang="en-US"/>
          </a:p>
        </p:txBody>
      </p:sp>
      <p:sp>
        <p:nvSpPr>
          <p:cNvPr id="8" name="矩形 7"/>
          <p:cNvSpPr/>
          <p:nvPr/>
        </p:nvSpPr>
        <p:spPr>
          <a:xfrm>
            <a:off x="285720" y="1142984"/>
            <a:ext cx="8572560" cy="369332"/>
          </a:xfrm>
          <a:prstGeom prst="rect">
            <a:avLst/>
          </a:prstGeom>
        </p:spPr>
        <p:txBody>
          <a:bodyPr wrap="square">
            <a:spAutoFit/>
          </a:bodyPr>
          <a:lstStyle/>
          <a:p>
            <a:pPr indent="263525">
              <a:buFont typeface="Arial" pitchFamily="34" charset="0"/>
              <a:buChar char="•"/>
            </a:pPr>
            <a:r>
              <a:rPr lang="en-US" dirty="0" smtClean="0">
                <a:latin typeface="Times New Roman" pitchFamily="18" charset="0"/>
                <a:cs typeface="Times New Roman" pitchFamily="18" charset="0"/>
              </a:rPr>
              <a:t>An </a:t>
            </a:r>
            <a:r>
              <a:rPr lang="en-US" dirty="0" smtClean="0">
                <a:latin typeface="Times New Roman" pitchFamily="18" charset="0"/>
                <a:cs typeface="Times New Roman" pitchFamily="18" charset="0"/>
              </a:rPr>
              <a:t>adversary listens or records the same physical signals captured by the sensor.</a:t>
            </a:r>
            <a:r>
              <a:rPr lang="en-US" dirty="0" smtClean="0">
                <a:solidFill>
                  <a:srgbClr val="FF0000"/>
                </a:solidFill>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pic>
        <p:nvPicPr>
          <p:cNvPr id="19459" name="Picture 3" descr="http://vignette2.wikia.nocookie.net/itlaw/images/d/d7/RFID_reader.jpg/revision/latest?cb=20100914063251"/>
          <p:cNvPicPr>
            <a:picLocks noChangeAspect="1" noChangeArrowheads="1"/>
          </p:cNvPicPr>
          <p:nvPr/>
        </p:nvPicPr>
        <p:blipFill>
          <a:blip r:embed="rId2"/>
          <a:srcRect/>
          <a:stretch>
            <a:fillRect/>
          </a:stretch>
        </p:blipFill>
        <p:spPr bwMode="auto">
          <a:xfrm>
            <a:off x="642910" y="1857364"/>
            <a:ext cx="3333574" cy="2105021"/>
          </a:xfrm>
          <a:prstGeom prst="rect">
            <a:avLst/>
          </a:prstGeom>
          <a:noFill/>
        </p:spPr>
      </p:pic>
      <p:pic>
        <p:nvPicPr>
          <p:cNvPr id="19461" name="Picture 5" descr="http://cdn.barcodesinc.com/cats/rfid-readers/tag.jpg"/>
          <p:cNvPicPr>
            <a:picLocks noChangeAspect="1" noChangeArrowheads="1"/>
          </p:cNvPicPr>
          <p:nvPr/>
        </p:nvPicPr>
        <p:blipFill>
          <a:blip r:embed="rId3"/>
          <a:srcRect/>
          <a:stretch>
            <a:fillRect/>
          </a:stretch>
        </p:blipFill>
        <p:spPr bwMode="auto">
          <a:xfrm>
            <a:off x="4714876" y="2214554"/>
            <a:ext cx="2638425" cy="1771651"/>
          </a:xfrm>
          <a:prstGeom prst="rect">
            <a:avLst/>
          </a:prstGeom>
          <a:noFill/>
        </p:spPr>
      </p:pic>
      <p:sp>
        <p:nvSpPr>
          <p:cNvPr id="9" name="矩形 8"/>
          <p:cNvSpPr/>
          <p:nvPr/>
        </p:nvSpPr>
        <p:spPr>
          <a:xfrm>
            <a:off x="285720" y="3929066"/>
            <a:ext cx="8429684" cy="923330"/>
          </a:xfrm>
          <a:prstGeom prst="rect">
            <a:avLst/>
          </a:prstGeom>
        </p:spPr>
        <p:txBody>
          <a:bodyPr wrap="square">
            <a:spAutoFit/>
          </a:bodyPr>
          <a:lstStyle/>
          <a:p>
            <a:r>
              <a:rPr lang="en-US" dirty="0" smtClean="0">
                <a:latin typeface="Times New Roman" pitchFamily="18" charset="0"/>
                <a:cs typeface="Times New Roman" pitchFamily="18" charset="0"/>
              </a:rPr>
              <a:t>RFID tags can be classified as either passive or active based on the source of their energy. While passive tags rely on the energy transmitted by an RFID reader in order to power their electronics, active tags have their own power supplies.</a:t>
            </a:r>
            <a:endParaRPr lang="zh-CN" altLang="en-US" dirty="0">
              <a:latin typeface="Times New Roman" pitchFamily="18" charset="0"/>
              <a:cs typeface="Times New Roman" pitchFamily="18" charset="0"/>
            </a:endParaRPr>
          </a:p>
        </p:txBody>
      </p:sp>
      <p:sp>
        <p:nvSpPr>
          <p:cNvPr id="10" name="矩形 9"/>
          <p:cNvSpPr/>
          <p:nvPr/>
        </p:nvSpPr>
        <p:spPr>
          <a:xfrm>
            <a:off x="428596" y="1500174"/>
            <a:ext cx="3191899" cy="369332"/>
          </a:xfrm>
          <a:prstGeom prst="rect">
            <a:avLst/>
          </a:prstGeom>
        </p:spPr>
        <p:txBody>
          <a:bodyPr wrap="none">
            <a:spAutoFit/>
          </a:bodyPr>
          <a:lstStyle/>
          <a:p>
            <a:r>
              <a:rPr lang="en-US" dirty="0" smtClean="0">
                <a:latin typeface="Times New Roman" pitchFamily="18" charset="0"/>
                <a:cs typeface="Times New Roman" pitchFamily="18" charset="0"/>
              </a:rPr>
              <a:t>Passive Eavesdropping on RFID</a:t>
            </a:r>
            <a:endParaRPr lang="zh-CN" altLang="en-US" dirty="0">
              <a:latin typeface="Times New Roman" pitchFamily="18" charset="0"/>
              <a:cs typeface="Times New Roman" pitchFamily="18" charset="0"/>
            </a:endParaRPr>
          </a:p>
        </p:txBody>
      </p:sp>
      <p:sp>
        <p:nvSpPr>
          <p:cNvPr id="11" name="矩形 10"/>
          <p:cNvSpPr/>
          <p:nvPr/>
        </p:nvSpPr>
        <p:spPr>
          <a:xfrm>
            <a:off x="428596" y="5143512"/>
            <a:ext cx="8072494" cy="923330"/>
          </a:xfrm>
          <a:prstGeom prst="rect">
            <a:avLst/>
          </a:prstGeom>
        </p:spPr>
        <p:txBody>
          <a:bodyPr wrap="square">
            <a:spAutoFit/>
          </a:bodyPr>
          <a:lstStyle/>
          <a:p>
            <a:r>
              <a:rPr lang="en-US" dirty="0" smtClean="0">
                <a:latin typeface="Times New Roman" pitchFamily="18" charset="0"/>
                <a:cs typeface="Times New Roman" pitchFamily="18" charset="0"/>
              </a:rPr>
              <a:t>To carry out an eavesdropping attack, a sniffing device must be placed in close proximity to the RFID reader so that it can measure the electromagnetic waves transmitted by the reader and reflected by the tag.</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Hardware Setup and Real-time Results</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12" name="矩形 11"/>
          <p:cNvSpPr/>
          <p:nvPr/>
        </p:nvSpPr>
        <p:spPr>
          <a:xfrm>
            <a:off x="714348" y="5929330"/>
            <a:ext cx="8143932" cy="369332"/>
          </a:xfrm>
          <a:prstGeom prst="rect">
            <a:avLst/>
          </a:prstGeom>
        </p:spPr>
        <p:txBody>
          <a:bodyPr wrap="square">
            <a:spAutoFit/>
          </a:bodyPr>
          <a:lstStyle/>
          <a:p>
            <a:r>
              <a:rPr lang="en-US" dirty="0" smtClean="0">
                <a:latin typeface="Times New Roman" pitchFamily="18" charset="0"/>
                <a:cs typeface="Times New Roman" pitchFamily="18" charset="0"/>
              </a:rPr>
              <a:t>The set of 20 images (middle) is a sparse light field captured with our camera. </a:t>
            </a:r>
            <a:endParaRPr lang="zh-CN" altLang="en-US" dirty="0">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a:srcRect/>
          <a:stretch>
            <a:fillRect/>
          </a:stretch>
        </p:blipFill>
        <p:spPr bwMode="auto">
          <a:xfrm>
            <a:off x="0" y="1214422"/>
            <a:ext cx="4848225" cy="4124325"/>
          </a:xfrm>
          <a:prstGeom prst="rect">
            <a:avLst/>
          </a:prstGeom>
          <a:noFill/>
          <a:ln w="9525">
            <a:noFill/>
            <a:miter lim="800000"/>
            <a:headEnd/>
            <a:tailEnd/>
          </a:ln>
          <a:effectLst/>
        </p:spPr>
      </p:pic>
      <p:sp>
        <p:nvSpPr>
          <p:cNvPr id="8" name="矩形 7"/>
          <p:cNvSpPr/>
          <p:nvPr/>
        </p:nvSpPr>
        <p:spPr>
          <a:xfrm>
            <a:off x="5072066" y="1428736"/>
            <a:ext cx="3929090" cy="1477328"/>
          </a:xfrm>
          <a:prstGeom prst="rect">
            <a:avLst/>
          </a:prstGeom>
        </p:spPr>
        <p:txBody>
          <a:bodyPr wrap="square">
            <a:spAutoFit/>
          </a:bodyPr>
          <a:lstStyle/>
          <a:p>
            <a:r>
              <a:rPr lang="en-US"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wo </a:t>
            </a:r>
            <a:r>
              <a:rPr lang="en-US" dirty="0" smtClean="0">
                <a:latin typeface="Times New Roman" pitchFamily="18" charset="0"/>
                <a:cs typeface="Times New Roman" pitchFamily="18" charset="0"/>
              </a:rPr>
              <a:t>identical low frequency RFID antennas are used. The first RFID antenna is used as the legitimate RFID reader while the second is used to eavesdrop.</a:t>
            </a:r>
            <a:endParaRPr lang="zh-CN" altLang="en-US" dirty="0">
              <a:latin typeface="Times New Roman" pitchFamily="18" charset="0"/>
              <a:cs typeface="Times New Roman" pitchFamily="18" charset="0"/>
            </a:endParaRPr>
          </a:p>
        </p:txBody>
      </p:sp>
      <p:pic>
        <p:nvPicPr>
          <p:cNvPr id="18434" name="Picture 2" descr="http://proxmark3.googlecode.com/svn/wiki/prox3-straight.jpg"/>
          <p:cNvPicPr>
            <a:picLocks noChangeAspect="1" noChangeArrowheads="1"/>
          </p:cNvPicPr>
          <p:nvPr/>
        </p:nvPicPr>
        <p:blipFill>
          <a:blip r:embed="rId3"/>
          <a:srcRect/>
          <a:stretch>
            <a:fillRect/>
          </a:stretch>
        </p:blipFill>
        <p:spPr bwMode="auto">
          <a:xfrm>
            <a:off x="5143504" y="3214686"/>
            <a:ext cx="3714808" cy="224745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142852"/>
            <a:ext cx="8472518" cy="1143000"/>
          </a:xfrm>
        </p:spPr>
        <p:txBody>
          <a:bodyPr>
            <a:normAutofit/>
          </a:bodyPr>
          <a:lstStyle/>
          <a:p>
            <a:pPr algn="l"/>
            <a:r>
              <a:rPr lang="en-US" sz="3600" b="1" dirty="0" smtClean="0">
                <a:latin typeface="Times New Roman" pitchFamily="18" charset="0"/>
                <a:cs typeface="Times New Roman" pitchFamily="18" charset="0"/>
              </a:rPr>
              <a:t>Real-time Results</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23</a:t>
            </a:fld>
            <a:endParaRPr lang="zh-CN" altLang="en-US"/>
          </a:p>
        </p:txBody>
      </p:sp>
      <p:pic>
        <p:nvPicPr>
          <p:cNvPr id="17409" name="Picture 1"/>
          <p:cNvPicPr>
            <a:picLocks noChangeAspect="1" noChangeArrowheads="1"/>
          </p:cNvPicPr>
          <p:nvPr/>
        </p:nvPicPr>
        <p:blipFill>
          <a:blip r:embed="rId2"/>
          <a:srcRect/>
          <a:stretch>
            <a:fillRect/>
          </a:stretch>
        </p:blipFill>
        <p:spPr bwMode="auto">
          <a:xfrm>
            <a:off x="642910" y="1071546"/>
            <a:ext cx="3648075" cy="476250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3"/>
          <a:srcRect/>
          <a:stretch>
            <a:fillRect/>
          </a:stretch>
        </p:blipFill>
        <p:spPr bwMode="auto">
          <a:xfrm>
            <a:off x="4500562" y="1071546"/>
            <a:ext cx="3848100" cy="4686300"/>
          </a:xfrm>
          <a:prstGeom prst="rect">
            <a:avLst/>
          </a:prstGeom>
          <a:noFill/>
          <a:ln w="9525">
            <a:noFill/>
            <a:miter lim="800000"/>
            <a:headEnd/>
            <a:tailEnd/>
          </a:ln>
          <a:effectLst/>
        </p:spPr>
      </p:pic>
      <p:sp>
        <p:nvSpPr>
          <p:cNvPr id="8" name="矩形 7"/>
          <p:cNvSpPr/>
          <p:nvPr/>
        </p:nvSpPr>
        <p:spPr>
          <a:xfrm>
            <a:off x="428596" y="6000768"/>
            <a:ext cx="4071966" cy="646331"/>
          </a:xfrm>
          <a:prstGeom prst="rect">
            <a:avLst/>
          </a:prstGeom>
        </p:spPr>
        <p:txBody>
          <a:bodyPr wrap="square">
            <a:spAutoFit/>
          </a:bodyPr>
          <a:lstStyle/>
          <a:p>
            <a:r>
              <a:rPr lang="en-US" dirty="0" smtClean="0">
                <a:latin typeface="Times New Roman" pitchFamily="18" charset="0"/>
                <a:cs typeface="Times New Roman" pitchFamily="18" charset="0"/>
              </a:rPr>
              <a:t>Results of using standard 125KHz signal for detection. </a:t>
            </a:r>
            <a:endParaRPr lang="zh-CN" altLang="en-US" dirty="0">
              <a:latin typeface="Times New Roman" pitchFamily="18" charset="0"/>
              <a:cs typeface="Times New Roman" pitchFamily="18" charset="0"/>
            </a:endParaRPr>
          </a:p>
        </p:txBody>
      </p:sp>
      <p:sp>
        <p:nvSpPr>
          <p:cNvPr id="9" name="矩形 8"/>
          <p:cNvSpPr/>
          <p:nvPr/>
        </p:nvSpPr>
        <p:spPr>
          <a:xfrm>
            <a:off x="4286248" y="5786454"/>
            <a:ext cx="4572000" cy="923330"/>
          </a:xfrm>
          <a:prstGeom prst="rect">
            <a:avLst/>
          </a:prstGeom>
        </p:spPr>
        <p:txBody>
          <a:bodyPr>
            <a:spAutoFit/>
          </a:bodyPr>
          <a:lstStyle/>
          <a:p>
            <a:r>
              <a:rPr lang="en-US" dirty="0" smtClean="0">
                <a:latin typeface="Times New Roman" pitchFamily="18" charset="0"/>
                <a:cs typeface="Times New Roman" pitchFamily="18" charset="0"/>
              </a:rPr>
              <a:t>Results of using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 when only an RFID tag is present in the proximity of the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-enabled reader</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Real-time </a:t>
            </a:r>
            <a:r>
              <a:rPr lang="en-US" sz="3600" b="1" dirty="0" smtClean="0">
                <a:latin typeface="Times New Roman" pitchFamily="18" charset="0"/>
                <a:cs typeface="Times New Roman" pitchFamily="18" charset="0"/>
              </a:rPr>
              <a:t>Results(continue)</a:t>
            </a:r>
            <a:endParaRPr lang="zh-CN" altLang="en-US" sz="3600"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24</a:t>
            </a:fld>
            <a:endParaRPr lang="zh-CN" altLang="en-US"/>
          </a:p>
        </p:txBody>
      </p:sp>
      <p:pic>
        <p:nvPicPr>
          <p:cNvPr id="16385" name="Picture 1"/>
          <p:cNvPicPr>
            <a:picLocks noChangeAspect="1" noChangeArrowheads="1"/>
          </p:cNvPicPr>
          <p:nvPr/>
        </p:nvPicPr>
        <p:blipFill>
          <a:blip r:embed="rId2"/>
          <a:srcRect/>
          <a:stretch>
            <a:fillRect/>
          </a:stretch>
        </p:blipFill>
        <p:spPr bwMode="auto">
          <a:xfrm>
            <a:off x="428596" y="1142984"/>
            <a:ext cx="3829050" cy="4762500"/>
          </a:xfrm>
          <a:prstGeom prst="rect">
            <a:avLst/>
          </a:prstGeom>
          <a:noFill/>
          <a:ln w="9525">
            <a:noFill/>
            <a:miter lim="800000"/>
            <a:headEnd/>
            <a:tailEnd/>
          </a:ln>
          <a:effectLst/>
        </p:spPr>
      </p:pic>
      <p:sp>
        <p:nvSpPr>
          <p:cNvPr id="8" name="矩形 7"/>
          <p:cNvSpPr/>
          <p:nvPr/>
        </p:nvSpPr>
        <p:spPr>
          <a:xfrm>
            <a:off x="4143372" y="1357298"/>
            <a:ext cx="4572000" cy="3139321"/>
          </a:xfrm>
          <a:prstGeom prst="rect">
            <a:avLst/>
          </a:prstGeom>
        </p:spPr>
        <p:txBody>
          <a:bodyPr>
            <a:spAutoFit/>
          </a:bodyPr>
          <a:lstStyle/>
          <a:p>
            <a:r>
              <a:rPr lang="en-US" dirty="0" smtClean="0">
                <a:latin typeface="Times New Roman" pitchFamily="18" charset="0"/>
                <a:cs typeface="Times New Roman" pitchFamily="18" charset="0"/>
              </a:rPr>
              <a:t>Top figure shows the response to the physical challenges when no eavesdropper is placed in the proximity of the RFID reader. The middle figure shows the response to the physical challenges when (a) an eavesdropper antenna (b) passive tag only (c) passive tag + eavesdropper antenna are placed in the proximity of the reader. Finally, the bottom figure shows the value of the residuals calculated by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 along with the alarm threshold. </a:t>
            </a:r>
            <a:endParaRPr lang="zh-CN" altLang="en-US" dirty="0">
              <a:latin typeface="Times New Roman" pitchFamily="18" charset="0"/>
              <a:cs typeface="Times New Roman" pitchFamily="18" charset="0"/>
            </a:endParaRPr>
          </a:p>
        </p:txBody>
      </p:sp>
      <p:sp>
        <p:nvSpPr>
          <p:cNvPr id="9" name="矩形 8"/>
          <p:cNvSpPr/>
          <p:nvPr/>
        </p:nvSpPr>
        <p:spPr>
          <a:xfrm>
            <a:off x="285720" y="5786454"/>
            <a:ext cx="7929618" cy="646331"/>
          </a:xfrm>
          <a:prstGeom prst="rect">
            <a:avLst/>
          </a:prstGeom>
        </p:spPr>
        <p:txBody>
          <a:bodyPr wrap="square">
            <a:spAutoFit/>
          </a:bodyPr>
          <a:lstStyle/>
          <a:p>
            <a:r>
              <a:rPr lang="en-US" dirty="0" smtClean="0">
                <a:latin typeface="Times New Roman" pitchFamily="18" charset="0"/>
                <a:cs typeface="Times New Roman" pitchFamily="18" charset="0"/>
              </a:rPr>
              <a:t>Results of using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 in detecting eavesdropping when both an RFID tag and an eavesdropper antenna are present in the proximity of the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-enabled reader.</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2"/>
            <a:ext cx="9644098" cy="1143000"/>
          </a:xfrm>
        </p:spPr>
        <p:txBody>
          <a:bodyPr>
            <a:normAutofit fontScale="90000"/>
          </a:bodyPr>
          <a:lstStyle/>
          <a:p>
            <a:pPr algn="l"/>
            <a:r>
              <a:rPr lang="en-US" sz="3600" b="1" dirty="0" smtClean="0">
                <a:latin typeface="Times New Roman" pitchFamily="18" charset="0"/>
                <a:cs typeface="Times New Roman" pitchFamily="18" charset="0"/>
              </a:rPr>
              <a:t>Case Study(2): Extending PYCRA For Attack Resilience</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25</a:t>
            </a:fld>
            <a:endParaRPr lang="zh-CN" altLang="en-US"/>
          </a:p>
        </p:txBody>
      </p:sp>
      <p:sp>
        <p:nvSpPr>
          <p:cNvPr id="7" name="矩形 6"/>
          <p:cNvSpPr/>
          <p:nvPr/>
        </p:nvSpPr>
        <p:spPr>
          <a:xfrm>
            <a:off x="428596" y="1428736"/>
            <a:ext cx="8215370" cy="369332"/>
          </a:xfrm>
          <a:prstGeom prst="rect">
            <a:avLst/>
          </a:prstGeom>
        </p:spPr>
        <p:txBody>
          <a:bodyPr wrap="square">
            <a:spAutoFit/>
          </a:bodyPr>
          <a:lstStyle/>
          <a:p>
            <a:r>
              <a:rPr lang="en-US" dirty="0" smtClean="0">
                <a:latin typeface="Times New Roman" pitchFamily="18" charset="0"/>
                <a:cs typeface="Times New Roman" pitchFamily="18" charset="0"/>
              </a:rPr>
              <a:t>Extend </a:t>
            </a: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 authentication system to provide attack resilience as well</a:t>
            </a:r>
            <a:endParaRPr lang="zh-CN" altLang="en-US" dirty="0">
              <a:latin typeface="Times New Roman" pitchFamily="18" charset="0"/>
              <a:cs typeface="Times New Roman" pitchFamily="18" charset="0"/>
            </a:endParaRPr>
          </a:p>
        </p:txBody>
      </p:sp>
      <p:sp>
        <p:nvSpPr>
          <p:cNvPr id="8" name="矩形 7"/>
          <p:cNvSpPr/>
          <p:nvPr/>
        </p:nvSpPr>
        <p:spPr>
          <a:xfrm>
            <a:off x="428596" y="2214554"/>
            <a:ext cx="4572000" cy="923330"/>
          </a:xfrm>
          <a:prstGeom prst="rect">
            <a:avLst/>
          </a:prstGeom>
        </p:spPr>
        <p:txBody>
          <a:bodyPr>
            <a:spAutoFit/>
          </a:bodyPr>
          <a:lstStyle/>
          <a:p>
            <a:r>
              <a:rPr lang="en-US" dirty="0" smtClean="0">
                <a:latin typeface="Times New Roman" pitchFamily="18" charset="0"/>
                <a:cs typeface="Times New Roman" pitchFamily="18" charset="0"/>
              </a:rPr>
              <a:t>The signal reflected by a magnetic encoder’s tone ring is a sinusoidal wave dominated by a single frequency component.</a:t>
            </a:r>
            <a:endParaRPr lang="zh-CN" altLang="en-US" dirty="0">
              <a:latin typeface="Times New Roman" pitchFamily="18" charset="0"/>
              <a:cs typeface="Times New Roman" pitchFamily="18" charset="0"/>
            </a:endParaRPr>
          </a:p>
        </p:txBody>
      </p:sp>
      <p:sp>
        <p:nvSpPr>
          <p:cNvPr id="9" name="矩形 8"/>
          <p:cNvSpPr/>
          <p:nvPr/>
        </p:nvSpPr>
        <p:spPr>
          <a:xfrm>
            <a:off x="4857752" y="2214554"/>
            <a:ext cx="4572000" cy="1200329"/>
          </a:xfrm>
          <a:prstGeom prst="rect">
            <a:avLst/>
          </a:prstGeom>
        </p:spPr>
        <p:txBody>
          <a:bodyPr>
            <a:spAutoFit/>
          </a:bodyPr>
          <a:lstStyle/>
          <a:p>
            <a:r>
              <a:rPr lang="en-US" dirty="0" smtClean="0">
                <a:latin typeface="Times New Roman" pitchFamily="18" charset="0"/>
                <a:cs typeface="Times New Roman" pitchFamily="18" charset="0"/>
              </a:rPr>
              <a:t>In </a:t>
            </a:r>
            <a:r>
              <a:rPr lang="en-US" dirty="0" smtClean="0">
                <a:latin typeface="Times New Roman" pitchFamily="18" charset="0"/>
                <a:cs typeface="Times New Roman" pitchFamily="18" charset="0"/>
              </a:rPr>
              <a:t>the existence of an attacker and using Fourier analysis, we can reasonably expect to observe energy concentrated at multiple frequencies.</a:t>
            </a:r>
            <a:endParaRPr lang="zh-CN" altLang="en-US" dirty="0">
              <a:latin typeface="Times New Roman" pitchFamily="18" charset="0"/>
              <a:cs typeface="Times New Roman" pitchFamily="18" charset="0"/>
            </a:endParaRPr>
          </a:p>
        </p:txBody>
      </p:sp>
      <p:sp>
        <p:nvSpPr>
          <p:cNvPr id="10" name="矩形 9"/>
          <p:cNvSpPr/>
          <p:nvPr/>
        </p:nvSpPr>
        <p:spPr>
          <a:xfrm>
            <a:off x="428596" y="3714752"/>
            <a:ext cx="8286808" cy="923330"/>
          </a:xfrm>
          <a:prstGeom prst="rect">
            <a:avLst/>
          </a:prstGeom>
        </p:spPr>
        <p:txBody>
          <a:bodyPr wrap="square">
            <a:spAutoFit/>
          </a:bodyPr>
          <a:lstStyle/>
          <a:p>
            <a:r>
              <a:rPr lang="en-US" dirty="0" smtClean="0">
                <a:latin typeface="Times New Roman" pitchFamily="18" charset="0"/>
                <a:cs typeface="Times New Roman" pitchFamily="18" charset="0"/>
              </a:rPr>
              <a:t>For example, we can use our earlier χ 2 estimator as an attack indicator for any given frequency component using the recursive Discrete Fourier Transform (DFT) with the following form:</a:t>
            </a:r>
            <a:endParaRPr lang="zh-CN" altLang="en-US" dirty="0">
              <a:latin typeface="Times New Roman" pitchFamily="18" charset="0"/>
              <a:cs typeface="Times New Roman" pitchFamily="18" charset="0"/>
            </a:endParaRPr>
          </a:p>
        </p:txBody>
      </p:sp>
      <p:pic>
        <p:nvPicPr>
          <p:cNvPr id="15361" name="Picture 1"/>
          <p:cNvPicPr>
            <a:picLocks noChangeAspect="1" noChangeArrowheads="1"/>
          </p:cNvPicPr>
          <p:nvPr/>
        </p:nvPicPr>
        <p:blipFill>
          <a:blip r:embed="rId2"/>
          <a:srcRect/>
          <a:stretch>
            <a:fillRect/>
          </a:stretch>
        </p:blipFill>
        <p:spPr bwMode="auto">
          <a:xfrm>
            <a:off x="785786" y="5000636"/>
            <a:ext cx="5210175" cy="942975"/>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a:srcRect/>
          <a:stretch>
            <a:fillRect/>
          </a:stretch>
        </p:blipFill>
        <p:spPr bwMode="auto">
          <a:xfrm>
            <a:off x="6215074" y="5357826"/>
            <a:ext cx="2162175" cy="36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Implementation</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26</a:t>
            </a:fld>
            <a:endParaRPr lang="zh-CN" altLang="en-US"/>
          </a:p>
        </p:txBody>
      </p:sp>
      <p:sp>
        <p:nvSpPr>
          <p:cNvPr id="8" name="矩形 7"/>
          <p:cNvSpPr/>
          <p:nvPr/>
        </p:nvSpPr>
        <p:spPr>
          <a:xfrm>
            <a:off x="214282" y="1142984"/>
            <a:ext cx="7500990" cy="369332"/>
          </a:xfrm>
          <a:prstGeom prst="rect">
            <a:avLst/>
          </a:prstGeom>
        </p:spPr>
        <p:txBody>
          <a:bodyPr wrap="square">
            <a:spAutoFit/>
          </a:bodyPr>
          <a:lstStyle/>
          <a:p>
            <a:r>
              <a:rPr lang="en-US" dirty="0" smtClean="0">
                <a:latin typeface="Times New Roman" pitchFamily="18" charset="0"/>
                <a:cs typeface="Times New Roman" pitchFamily="18" charset="0"/>
              </a:rPr>
              <a:t>A shifted lens is equivalent to a lens with a prism.</a:t>
            </a:r>
            <a:endParaRPr lang="zh-CN" altLang="en-US" dirty="0">
              <a:latin typeface="Times New Roman" pitchFamily="18" charset="0"/>
              <a:cs typeface="Times New Roman" pitchFamily="18" charset="0"/>
            </a:endParaRPr>
          </a:p>
        </p:txBody>
      </p:sp>
      <p:pic>
        <p:nvPicPr>
          <p:cNvPr id="13313" name="Picture 1"/>
          <p:cNvPicPr>
            <a:picLocks noChangeAspect="1" noChangeArrowheads="1"/>
          </p:cNvPicPr>
          <p:nvPr/>
        </p:nvPicPr>
        <p:blipFill>
          <a:blip r:embed="rId2"/>
          <a:srcRect/>
          <a:stretch>
            <a:fillRect/>
          </a:stretch>
        </p:blipFill>
        <p:spPr bwMode="auto">
          <a:xfrm>
            <a:off x="1571604" y="1714488"/>
            <a:ext cx="5715040" cy="3115676"/>
          </a:xfrm>
          <a:prstGeom prst="rect">
            <a:avLst/>
          </a:prstGeom>
          <a:noFill/>
          <a:ln w="9525">
            <a:noFill/>
            <a:miter lim="800000"/>
            <a:headEnd/>
            <a:tailEnd/>
          </a:ln>
          <a:effectLst/>
        </p:spPr>
      </p:pic>
      <p:sp>
        <p:nvSpPr>
          <p:cNvPr id="14" name="矩形 13"/>
          <p:cNvSpPr/>
          <p:nvPr/>
        </p:nvSpPr>
        <p:spPr>
          <a:xfrm>
            <a:off x="1285852" y="4929198"/>
            <a:ext cx="6643734" cy="1200329"/>
          </a:xfrm>
          <a:prstGeom prst="rect">
            <a:avLst/>
          </a:prstGeom>
        </p:spPr>
        <p:txBody>
          <a:bodyPr wrap="square">
            <a:spAutoFit/>
          </a:bodyPr>
          <a:lstStyle/>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result of these experiments for a swept frequency attack, where the malicious (red) signal is accurately detected and therefore easily subtracted from the measured signal, providing a more robust estimate of the signal of interest.</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Implementation</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27</a:t>
            </a:fld>
            <a:endParaRPr lang="zh-CN" altLang="en-US"/>
          </a:p>
        </p:txBody>
      </p:sp>
      <p:sp>
        <p:nvSpPr>
          <p:cNvPr id="8" name="矩形 7"/>
          <p:cNvSpPr/>
          <p:nvPr/>
        </p:nvSpPr>
        <p:spPr>
          <a:xfrm>
            <a:off x="214282" y="1142984"/>
            <a:ext cx="7500990" cy="369332"/>
          </a:xfrm>
          <a:prstGeom prst="rect">
            <a:avLst/>
          </a:prstGeom>
        </p:spPr>
        <p:txBody>
          <a:bodyPr wrap="square">
            <a:spAutoFit/>
          </a:bodyPr>
          <a:lstStyle/>
          <a:p>
            <a:r>
              <a:rPr lang="en-US" dirty="0" smtClean="0">
                <a:latin typeface="Times New Roman" pitchFamily="18" charset="0"/>
                <a:cs typeface="Times New Roman" pitchFamily="18" charset="0"/>
              </a:rPr>
              <a:t>A shifted lens is equivalent to a lens with a prism.</a:t>
            </a:r>
            <a:endParaRPr lang="zh-CN" altLang="en-US" dirty="0">
              <a:latin typeface="Times New Roman" pitchFamily="18" charset="0"/>
              <a:cs typeface="Times New Roman" pitchFamily="18" charset="0"/>
            </a:endParaRPr>
          </a:p>
        </p:txBody>
      </p:sp>
      <p:sp>
        <p:nvSpPr>
          <p:cNvPr id="14" name="矩形 13"/>
          <p:cNvSpPr/>
          <p:nvPr/>
        </p:nvSpPr>
        <p:spPr>
          <a:xfrm>
            <a:off x="1000100" y="4643446"/>
            <a:ext cx="7358114" cy="1754326"/>
          </a:xfrm>
          <a:prstGeom prst="rect">
            <a:avLst/>
          </a:prstGeom>
        </p:spPr>
        <p:txBody>
          <a:bodyPr wrap="square">
            <a:spAutoFit/>
          </a:bodyPr>
          <a:lstStyle/>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accuracy of this prediction in terms of true and false positive rates as a function of </a:t>
            </a:r>
            <a:r>
              <a:rPr lang="en-US" dirty="0" err="1" smtClean="0">
                <a:latin typeface="Times New Roman" pitchFamily="18" charset="0"/>
                <a:cs typeface="Times New Roman" pitchFamily="18" charset="0"/>
              </a:rPr>
              <a:t>τ_attack</a:t>
            </a:r>
            <a:r>
              <a:rPr lang="en-US" dirty="0" smtClean="0">
                <a:latin typeface="Times New Roman" pitchFamily="18" charset="0"/>
                <a:cs typeface="Times New Roman" pitchFamily="18" charset="0"/>
              </a:rPr>
              <a:t>. Here we demonstrate accurate attack characterization and mitigation even for </a:t>
            </a:r>
            <a:r>
              <a:rPr lang="en-US" dirty="0" err="1" smtClean="0">
                <a:latin typeface="Times New Roman" pitchFamily="18" charset="0"/>
                <a:cs typeface="Times New Roman" pitchFamily="18" charset="0"/>
              </a:rPr>
              <a:t>τattack</a:t>
            </a:r>
            <a:r>
              <a:rPr lang="en-US" dirty="0" smtClean="0">
                <a:latin typeface="Times New Roman" pitchFamily="18" charset="0"/>
                <a:cs typeface="Times New Roman" pitchFamily="18" charset="0"/>
              </a:rPr>
              <a:t> delays as low as 5 </a:t>
            </a:r>
            <a:r>
              <a:rPr lang="en-US" dirty="0" err="1" smtClean="0">
                <a:latin typeface="Times New Roman" pitchFamily="18" charset="0"/>
                <a:cs typeface="Times New Roman" pitchFamily="18" charset="0"/>
              </a:rPr>
              <a:t>ms.</a:t>
            </a:r>
            <a:r>
              <a:rPr lang="en-US" dirty="0" smtClean="0">
                <a:latin typeface="Times New Roman" pitchFamily="18" charset="0"/>
                <a:cs typeface="Times New Roman" pitchFamily="18" charset="0"/>
              </a:rPr>
              <a:t> In addition, the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-secured magnetic encoder remains robust even in the face of an active cancellation spoofing attack, where the attacker attempts to use destructive interference to destroy the signal of interest.</a:t>
            </a:r>
            <a:endParaRPr lang="zh-CN" altLang="en-US" dirty="0">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a:srcRect/>
          <a:stretch>
            <a:fillRect/>
          </a:stretch>
        </p:blipFill>
        <p:spPr bwMode="auto">
          <a:xfrm>
            <a:off x="1000100" y="1928802"/>
            <a:ext cx="6143625" cy="249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Conclusion</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28</a:t>
            </a:fld>
            <a:endParaRPr lang="zh-CN" altLang="en-US"/>
          </a:p>
        </p:txBody>
      </p:sp>
      <p:sp>
        <p:nvSpPr>
          <p:cNvPr id="18" name="矩形 17"/>
          <p:cNvSpPr/>
          <p:nvPr/>
        </p:nvSpPr>
        <p:spPr>
          <a:xfrm>
            <a:off x="428596" y="1643050"/>
            <a:ext cx="8215370" cy="1200329"/>
          </a:xfrm>
          <a:prstGeom prst="rect">
            <a:avLst/>
          </a:prstGeom>
        </p:spPr>
        <p:txBody>
          <a:bodyPr wrap="square">
            <a:spAutoFit/>
          </a:bodyPr>
          <a:lstStyle/>
          <a:p>
            <a:r>
              <a:rPr lang="en-US" dirty="0" smtClean="0">
                <a:latin typeface="Times New Roman" pitchFamily="18" charset="0"/>
                <a:cs typeface="Times New Roman" pitchFamily="18" charset="0"/>
              </a:rPr>
              <a:t>We have presented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 a physical challenge-response authentication method for active sensors. The driving concept behind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 is that, through random physical stimulation and subsequent behavior analyses, we are able to determine whether or not a sensor is under attack and, in some cases, remain resilient to attacks.</a:t>
            </a:r>
            <a:endParaRPr lang="zh-CN" altLang="en-US" dirty="0">
              <a:latin typeface="Times New Roman" pitchFamily="18" charset="0"/>
              <a:cs typeface="Times New Roman" pitchFamily="18" charset="0"/>
            </a:endParaRPr>
          </a:p>
        </p:txBody>
      </p:sp>
      <p:sp>
        <p:nvSpPr>
          <p:cNvPr id="20" name="矩形 19"/>
          <p:cNvSpPr/>
          <p:nvPr/>
        </p:nvSpPr>
        <p:spPr>
          <a:xfrm>
            <a:off x="428596" y="3429000"/>
            <a:ext cx="7929618" cy="646331"/>
          </a:xfrm>
          <a:prstGeom prst="rect">
            <a:avLst/>
          </a:prstGeom>
        </p:spPr>
        <p:txBody>
          <a:bodyPr wrap="square">
            <a:spAutoFit/>
          </a:bodyPr>
          <a:lstStyle/>
          <a:p>
            <a:r>
              <a:rPr lang="en-US" dirty="0" smtClean="0">
                <a:latin typeface="Times New Roman" pitchFamily="18" charset="0"/>
                <a:cs typeface="Times New Roman" pitchFamily="18" charset="0"/>
              </a:rPr>
              <a:t>Physical </a:t>
            </a:r>
            <a:r>
              <a:rPr lang="en-US" dirty="0" smtClean="0">
                <a:latin typeface="Times New Roman" pitchFamily="18" charset="0"/>
                <a:cs typeface="Times New Roman" pitchFamily="18" charset="0"/>
              </a:rPr>
              <a:t>challenge-response authentication can accurately and reliably detect and mitigate malicious attacks at the analog sensor level.</a:t>
            </a:r>
            <a:endParaRPr lang="zh-CN" altLang="en-US" dirty="0">
              <a:latin typeface="Times New Roman" pitchFamily="18" charset="0"/>
              <a:cs typeface="Times New Roman" pitchFamily="18" charset="0"/>
            </a:endParaRPr>
          </a:p>
        </p:txBody>
      </p:sp>
      <p:sp>
        <p:nvSpPr>
          <p:cNvPr id="21" name="矩形 20"/>
          <p:cNvSpPr/>
          <p:nvPr/>
        </p:nvSpPr>
        <p:spPr>
          <a:xfrm>
            <a:off x="428596" y="4429132"/>
            <a:ext cx="8358246" cy="646331"/>
          </a:xfrm>
          <a:prstGeom prst="rect">
            <a:avLst/>
          </a:prstGeom>
        </p:spPr>
        <p:txBody>
          <a:bodyPr wrap="square">
            <a:spAutoFit/>
          </a:bodyPr>
          <a:lstStyle/>
          <a:p>
            <a:r>
              <a:rPr lang="en-US" dirty="0" smtClean="0">
                <a:latin typeface="Times New Roman" pitchFamily="18" charset="0"/>
                <a:cs typeface="Times New Roman" pitchFamily="18" charset="0"/>
              </a:rPr>
              <a:t>More broadly, </a:t>
            </a:r>
            <a:r>
              <a:rPr lang="en-US" dirty="0" err="1" smtClean="0">
                <a:latin typeface="Times New Roman" pitchFamily="18" charset="0"/>
                <a:cs typeface="Times New Roman" pitchFamily="18" charset="0"/>
              </a:rPr>
              <a:t>PyCRA</a:t>
            </a:r>
            <a:r>
              <a:rPr lang="en-US" dirty="0" smtClean="0">
                <a:latin typeface="Times New Roman" pitchFamily="18" charset="0"/>
                <a:cs typeface="Times New Roman" pitchFamily="18" charset="0"/>
              </a:rPr>
              <a:t> offers security to a wide array of systems (not just sensors) where inputs are mapped to outputs by well-understood models.</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52"/>
            <a:ext cx="8472518" cy="1143000"/>
          </a:xfrm>
        </p:spPr>
        <p:txBody>
          <a:bodyPr>
            <a:normAutofit/>
          </a:bodyPr>
          <a:lstStyle/>
          <a:p>
            <a:pPr algn="l"/>
            <a:r>
              <a:rPr lang="en-US" sz="3600" b="1" dirty="0" smtClean="0">
                <a:latin typeface="Times New Roman" pitchFamily="18" charset="0"/>
                <a:cs typeface="Times New Roman" pitchFamily="18" charset="0"/>
              </a:rPr>
              <a:t>Quiz</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29</a:t>
            </a:fld>
            <a:endParaRPr lang="zh-CN" altLang="en-US"/>
          </a:p>
        </p:txBody>
      </p:sp>
      <p:sp>
        <p:nvSpPr>
          <p:cNvPr id="18" name="矩形 17"/>
          <p:cNvSpPr/>
          <p:nvPr/>
        </p:nvSpPr>
        <p:spPr>
          <a:xfrm>
            <a:off x="428596" y="1857364"/>
            <a:ext cx="8215370" cy="369332"/>
          </a:xfrm>
          <a:prstGeom prst="rect">
            <a:avLst/>
          </a:prstGeom>
        </p:spPr>
        <p:txBody>
          <a:bodyPr wrap="square">
            <a:spAutoFit/>
          </a:bodyPr>
          <a:lstStyle/>
          <a:p>
            <a:r>
              <a:rPr lang="en-US" dirty="0" smtClean="0">
                <a:latin typeface="Times New Roman" pitchFamily="18" charset="0"/>
                <a:cs typeface="Times New Roman" pitchFamily="18" charset="0"/>
              </a:rPr>
              <a:t>What is main difference between active sensor and passive sensor?</a:t>
            </a:r>
            <a:endParaRPr lang="zh-CN" altLang="en-US" dirty="0">
              <a:latin typeface="Times New Roman" pitchFamily="18" charset="0"/>
              <a:cs typeface="Times New Roman" pitchFamily="18" charset="0"/>
            </a:endParaRPr>
          </a:p>
        </p:txBody>
      </p:sp>
      <p:sp>
        <p:nvSpPr>
          <p:cNvPr id="20" name="矩形 19"/>
          <p:cNvSpPr/>
          <p:nvPr/>
        </p:nvSpPr>
        <p:spPr>
          <a:xfrm>
            <a:off x="428596" y="2285992"/>
            <a:ext cx="7929618" cy="369332"/>
          </a:xfrm>
          <a:prstGeom prst="rect">
            <a:avLst/>
          </a:prstGeom>
        </p:spPr>
        <p:txBody>
          <a:bodyPr wrap="square">
            <a:spAutoFit/>
          </a:bodyPr>
          <a:lstStyle/>
          <a:p>
            <a:r>
              <a:rPr lang="en-US" dirty="0" smtClean="0">
                <a:latin typeface="Times New Roman" pitchFamily="18" charset="0"/>
                <a:cs typeface="Times New Roman" pitchFamily="18" charset="0"/>
              </a:rPr>
              <a:t>Give one Assumptions about the </a:t>
            </a:r>
            <a:r>
              <a:rPr lang="en-US" dirty="0" smtClean="0">
                <a:latin typeface="Times New Roman" pitchFamily="18" charset="0"/>
                <a:cs typeface="Times New Roman" pitchFamily="18" charset="0"/>
              </a:rPr>
              <a:t>Adversary.</a:t>
            </a:r>
            <a:endParaRPr lang="zh-CN" altLang="en-US" dirty="0">
              <a:latin typeface="Times New Roman" pitchFamily="18" charset="0"/>
              <a:cs typeface="Times New Roman" pitchFamily="18" charset="0"/>
            </a:endParaRPr>
          </a:p>
        </p:txBody>
      </p:sp>
      <p:sp>
        <p:nvSpPr>
          <p:cNvPr id="21" name="矩形 20"/>
          <p:cNvSpPr/>
          <p:nvPr/>
        </p:nvSpPr>
        <p:spPr>
          <a:xfrm>
            <a:off x="428596" y="3000372"/>
            <a:ext cx="8358246" cy="369332"/>
          </a:xfrm>
          <a:prstGeom prst="rect">
            <a:avLst/>
          </a:prstGeom>
        </p:spPr>
        <p:txBody>
          <a:bodyPr wrap="square">
            <a:spAutoFit/>
          </a:bodyPr>
          <a:lstStyle/>
          <a:p>
            <a:r>
              <a:rPr lang="en-US" dirty="0" smtClean="0">
                <a:latin typeface="Times New Roman" pitchFamily="18" charset="0"/>
                <a:cs typeface="Times New Roman" pitchFamily="18" charset="0"/>
              </a:rPr>
              <a:t>Why </a:t>
            </a:r>
            <a:r>
              <a:rPr lang="en-US" dirty="0" smtClean="0">
                <a:latin typeface="Times New Roman" pitchFamily="18" charset="0"/>
                <a:cs typeface="Times New Roman" pitchFamily="18" charset="0"/>
              </a:rPr>
              <a:t>Eavesdropping </a:t>
            </a:r>
            <a:r>
              <a:rPr lang="en-US" dirty="0" smtClean="0">
                <a:latin typeface="Times New Roman" pitchFamily="18" charset="0"/>
                <a:cs typeface="Times New Roman" pitchFamily="18" charset="0"/>
              </a:rPr>
              <a:t>Attacks  is important? Use example to explain</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42852"/>
            <a:ext cx="8472518" cy="928694"/>
          </a:xfrm>
        </p:spPr>
        <p:txBody>
          <a:bodyPr>
            <a:noAutofit/>
          </a:bodyPr>
          <a:lstStyle/>
          <a:p>
            <a:pPr algn="l"/>
            <a:r>
              <a:rPr lang="en-US" altLang="zh-CN" sz="3600" b="1" dirty="0" smtClean="0">
                <a:latin typeface="Times New Roman" pitchFamily="18" charset="0"/>
                <a:ea typeface="Arial Unicode MS" pitchFamily="34" charset="-122"/>
                <a:cs typeface="Times New Roman" pitchFamily="18" charset="0"/>
              </a:rPr>
              <a:t>Passive and Active sensors</a:t>
            </a:r>
            <a:endParaRPr lang="zh-CN" altLang="en-US" sz="3600" b="1" dirty="0">
              <a:latin typeface="Times New Roman" pitchFamily="18" charset="0"/>
              <a:ea typeface="Arial Unicode MS" pitchFamily="34" charset="-122"/>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3</a:t>
            </a:fld>
            <a:endParaRPr lang="zh-CN" altLang="en-US"/>
          </a:p>
        </p:txBody>
      </p:sp>
      <p:sp>
        <p:nvSpPr>
          <p:cNvPr id="17" name="矩形 16"/>
          <p:cNvSpPr/>
          <p:nvPr/>
        </p:nvSpPr>
        <p:spPr>
          <a:xfrm>
            <a:off x="285720" y="1071546"/>
            <a:ext cx="8572560" cy="646331"/>
          </a:xfrm>
          <a:prstGeom prst="rect">
            <a:avLst/>
          </a:prstGeom>
        </p:spPr>
        <p:txBody>
          <a:bodyPr wrap="square">
            <a:spAutoFit/>
          </a:bodyPr>
          <a:lstStyle/>
          <a:p>
            <a:pPr indent="182563">
              <a:buFont typeface="Arial" pitchFamily="34" charset="0"/>
              <a:buChar char="•"/>
            </a:pPr>
            <a:r>
              <a:rPr lang="en-US" dirty="0" smtClean="0">
                <a:latin typeface="Times New Roman" pitchFamily="18" charset="0"/>
                <a:cs typeface="Times New Roman" pitchFamily="18" charset="0"/>
              </a:rPr>
              <a:t>Passive sensors measure ambient energy</a:t>
            </a:r>
            <a:r>
              <a:rPr lang="en-US" dirty="0" smtClean="0">
                <a:latin typeface="Times New Roman" pitchFamily="18" charset="0"/>
                <a:cs typeface="Times New Roman" pitchFamily="18" charset="0"/>
              </a:rPr>
              <a:t>.</a:t>
            </a:r>
          </a:p>
          <a:p>
            <a:pPr indent="182563">
              <a:buFont typeface="Arial" pitchFamily="34" charset="0"/>
              <a:buChar char="•"/>
            </a:pPr>
            <a:r>
              <a:rPr lang="en-US" dirty="0" smtClean="0">
                <a:latin typeface="Times New Roman" pitchFamily="18" charset="0"/>
                <a:cs typeface="Times New Roman" pitchFamily="18" charset="0"/>
              </a:rPr>
              <a:t>Active </a:t>
            </a:r>
            <a:r>
              <a:rPr lang="en-US" dirty="0" smtClean="0">
                <a:latin typeface="Times New Roman" pitchFamily="18" charset="0"/>
                <a:cs typeface="Times New Roman" pitchFamily="18" charset="0"/>
              </a:rPr>
              <a:t>sensors probe some physical entity with self-generated </a:t>
            </a:r>
            <a:r>
              <a:rPr lang="en-US" dirty="0" smtClean="0">
                <a:latin typeface="Times New Roman" pitchFamily="18" charset="0"/>
                <a:cs typeface="Times New Roman" pitchFamily="18" charset="0"/>
              </a:rPr>
              <a:t>energy.</a:t>
            </a:r>
            <a:endParaRPr lang="zh-CN" altLang="en-US" dirty="0" smtClean="0">
              <a:latin typeface="Times New Roman" pitchFamily="18" charset="0"/>
              <a:cs typeface="Times New Roman" pitchFamily="18" charset="0"/>
            </a:endParaRPr>
          </a:p>
        </p:txBody>
      </p:sp>
      <p:pic>
        <p:nvPicPr>
          <p:cNvPr id="27650" name="Picture 2" descr="https://www.markettamer.com/blog/wp-content/uploads/2014/11/Screen-shot-2014-11-22-at-3.04.04-PM.png"/>
          <p:cNvPicPr>
            <a:picLocks noChangeAspect="1" noChangeArrowheads="1"/>
          </p:cNvPicPr>
          <p:nvPr/>
        </p:nvPicPr>
        <p:blipFill>
          <a:blip r:embed="rId2"/>
          <a:srcRect/>
          <a:stretch>
            <a:fillRect/>
          </a:stretch>
        </p:blipFill>
        <p:spPr bwMode="auto">
          <a:xfrm>
            <a:off x="285720" y="2428868"/>
            <a:ext cx="3071834" cy="2258862"/>
          </a:xfrm>
          <a:prstGeom prst="rect">
            <a:avLst/>
          </a:prstGeom>
          <a:noFill/>
        </p:spPr>
      </p:pic>
      <p:pic>
        <p:nvPicPr>
          <p:cNvPr id="27652" name="Picture 4" descr="http://www.proamaus.com.au/images/product/l/digital-temp-sensor.jpg"/>
          <p:cNvPicPr>
            <a:picLocks noChangeAspect="1" noChangeArrowheads="1"/>
          </p:cNvPicPr>
          <p:nvPr/>
        </p:nvPicPr>
        <p:blipFill>
          <a:blip r:embed="rId3"/>
          <a:srcRect/>
          <a:stretch>
            <a:fillRect/>
          </a:stretch>
        </p:blipFill>
        <p:spPr bwMode="auto">
          <a:xfrm>
            <a:off x="5000628" y="1785926"/>
            <a:ext cx="1571636" cy="2167774"/>
          </a:xfrm>
          <a:prstGeom prst="rect">
            <a:avLst/>
          </a:prstGeom>
          <a:noFill/>
        </p:spPr>
      </p:pic>
      <p:pic>
        <p:nvPicPr>
          <p:cNvPr id="27654" name="Picture 6" descr="https://cdn.chv.me/images/0WvnAQrr.jpg"/>
          <p:cNvPicPr>
            <a:picLocks noChangeAspect="1" noChangeArrowheads="1"/>
          </p:cNvPicPr>
          <p:nvPr/>
        </p:nvPicPr>
        <p:blipFill>
          <a:blip r:embed="rId4" cstate="print"/>
          <a:srcRect/>
          <a:stretch>
            <a:fillRect/>
          </a:stretch>
        </p:blipFill>
        <p:spPr bwMode="auto">
          <a:xfrm>
            <a:off x="2857488" y="4643446"/>
            <a:ext cx="1928826" cy="1928826"/>
          </a:xfrm>
          <a:prstGeom prst="rect">
            <a:avLst/>
          </a:prstGeom>
          <a:noFill/>
        </p:spPr>
      </p:pic>
      <p:pic>
        <p:nvPicPr>
          <p:cNvPr id="27656" name="Picture 8" descr="https://upload.wikimedia.org/wikipedia/commons/a/aa/Douvresradar1.jpg"/>
          <p:cNvPicPr>
            <a:picLocks noChangeAspect="1" noChangeArrowheads="1"/>
          </p:cNvPicPr>
          <p:nvPr/>
        </p:nvPicPr>
        <p:blipFill>
          <a:blip r:embed="rId5" cstate="print"/>
          <a:srcRect/>
          <a:stretch>
            <a:fillRect/>
          </a:stretch>
        </p:blipFill>
        <p:spPr bwMode="auto">
          <a:xfrm>
            <a:off x="5000628" y="4714884"/>
            <a:ext cx="2000264" cy="1496701"/>
          </a:xfrm>
          <a:prstGeom prst="rect">
            <a:avLst/>
          </a:prstGeom>
          <a:noFill/>
        </p:spPr>
      </p:pic>
      <p:pic>
        <p:nvPicPr>
          <p:cNvPr id="27658" name="Picture 10" descr="http://www.technologyblogged.com/wp-content/uploads/2013/07/RFID-Chip1.jpg"/>
          <p:cNvPicPr>
            <a:picLocks noChangeAspect="1" noChangeArrowheads="1"/>
          </p:cNvPicPr>
          <p:nvPr/>
        </p:nvPicPr>
        <p:blipFill>
          <a:blip r:embed="rId6" cstate="print"/>
          <a:srcRect/>
          <a:stretch>
            <a:fillRect/>
          </a:stretch>
        </p:blipFill>
        <p:spPr bwMode="auto">
          <a:xfrm>
            <a:off x="7286644" y="4786322"/>
            <a:ext cx="1643074" cy="1607739"/>
          </a:xfrm>
          <a:prstGeom prst="rect">
            <a:avLst/>
          </a:prstGeom>
          <a:noFill/>
        </p:spPr>
      </p:pic>
      <p:sp>
        <p:nvSpPr>
          <p:cNvPr id="11" name="矩形 10"/>
          <p:cNvSpPr/>
          <p:nvPr/>
        </p:nvSpPr>
        <p:spPr>
          <a:xfrm>
            <a:off x="5143504" y="4000504"/>
            <a:ext cx="1571636" cy="338554"/>
          </a:xfrm>
          <a:prstGeom prst="rect">
            <a:avLst/>
          </a:prstGeom>
        </p:spPr>
        <p:txBody>
          <a:bodyPr wrap="square">
            <a:spAutoFit/>
          </a:bodyPr>
          <a:lstStyle/>
          <a:p>
            <a:r>
              <a:rPr lang="en-US" sz="1600" dirty="0" smtClean="0">
                <a:latin typeface="Times New Roman" pitchFamily="18" charset="0"/>
                <a:cs typeface="Times New Roman" pitchFamily="18" charset="0"/>
              </a:rPr>
              <a:t>Passive sensors</a:t>
            </a:r>
            <a:endParaRPr lang="zh-CN" altLang="en-US" sz="1600" dirty="0">
              <a:latin typeface="Times New Roman" pitchFamily="18" charset="0"/>
              <a:cs typeface="Times New Roman" pitchFamily="18" charset="0"/>
            </a:endParaRPr>
          </a:p>
        </p:txBody>
      </p:sp>
      <p:sp>
        <p:nvSpPr>
          <p:cNvPr id="12" name="矩形 11"/>
          <p:cNvSpPr/>
          <p:nvPr/>
        </p:nvSpPr>
        <p:spPr>
          <a:xfrm>
            <a:off x="5214942" y="6286520"/>
            <a:ext cx="1571636" cy="338554"/>
          </a:xfrm>
          <a:prstGeom prst="rect">
            <a:avLst/>
          </a:prstGeom>
        </p:spPr>
        <p:txBody>
          <a:bodyPr wrap="square">
            <a:spAutoFit/>
          </a:bodyPr>
          <a:lstStyle/>
          <a:p>
            <a:r>
              <a:rPr lang="en-US" sz="1600" dirty="0" smtClean="0">
                <a:latin typeface="Times New Roman" pitchFamily="18" charset="0"/>
                <a:cs typeface="Times New Roman" pitchFamily="18" charset="0"/>
              </a:rPr>
              <a:t>Active sensors</a:t>
            </a:r>
            <a:endParaRPr lang="zh-CN" alt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14612" y="2786058"/>
            <a:ext cx="3071834" cy="1143000"/>
          </a:xfrm>
        </p:spPr>
        <p:txBody>
          <a:bodyPr>
            <a:normAutofit/>
          </a:bodyPr>
          <a:lstStyle/>
          <a:p>
            <a:pPr algn="l"/>
            <a:r>
              <a:rPr lang="en-US" altLang="zh-CN" sz="3600" dirty="0" smtClean="0">
                <a:latin typeface="Times New Roman" pitchFamily="18" charset="0"/>
                <a:ea typeface="Arial Unicode MS" pitchFamily="34" charset="-122"/>
                <a:cs typeface="Times New Roman" pitchFamily="18" charset="0"/>
              </a:rPr>
              <a:t>Thank you !!!</a:t>
            </a:r>
            <a:endParaRPr lang="zh-CN" altLang="en-US" sz="3600"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30</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4"/>
            <a:ext cx="8472518" cy="1143000"/>
          </a:xfrm>
        </p:spPr>
        <p:txBody>
          <a:bodyPr>
            <a:normAutofit/>
          </a:bodyPr>
          <a:lstStyle/>
          <a:p>
            <a:pPr algn="l"/>
            <a:r>
              <a:rPr lang="en-US" sz="3600" b="1" dirty="0" smtClean="0">
                <a:latin typeface="Times New Roman" pitchFamily="18" charset="0"/>
                <a:cs typeface="Times New Roman" pitchFamily="18" charset="0"/>
              </a:rPr>
              <a:t>Defining Physical Attacks</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a:t>
            </a:fld>
            <a:endParaRPr lang="zh-CN" altLang="en-US"/>
          </a:p>
        </p:txBody>
      </p:sp>
      <p:pic>
        <p:nvPicPr>
          <p:cNvPr id="25601" name="Picture 1"/>
          <p:cNvPicPr>
            <a:picLocks noChangeAspect="1" noChangeArrowheads="1"/>
          </p:cNvPicPr>
          <p:nvPr/>
        </p:nvPicPr>
        <p:blipFill>
          <a:blip r:embed="rId2"/>
          <a:srcRect/>
          <a:stretch>
            <a:fillRect/>
          </a:stretch>
        </p:blipFill>
        <p:spPr bwMode="auto">
          <a:xfrm>
            <a:off x="571472" y="1285860"/>
            <a:ext cx="7924800" cy="2343150"/>
          </a:xfrm>
          <a:prstGeom prst="rect">
            <a:avLst/>
          </a:prstGeom>
          <a:noFill/>
          <a:ln w="9525">
            <a:noFill/>
            <a:miter lim="800000"/>
            <a:headEnd/>
            <a:tailEnd/>
          </a:ln>
          <a:effectLst/>
        </p:spPr>
      </p:pic>
      <p:sp>
        <p:nvSpPr>
          <p:cNvPr id="7" name="矩形 6"/>
          <p:cNvSpPr/>
          <p:nvPr/>
        </p:nvSpPr>
        <p:spPr>
          <a:xfrm>
            <a:off x="571472" y="4143380"/>
            <a:ext cx="7715304" cy="1477328"/>
          </a:xfrm>
          <a:prstGeom prst="rect">
            <a:avLst/>
          </a:prstGeom>
        </p:spPr>
        <p:txBody>
          <a:bodyPr wrap="square">
            <a:spAutoFit/>
          </a:bodyPr>
          <a:lstStyle/>
          <a:p>
            <a:pPr>
              <a:buFont typeface="Arial" pitchFamily="34" charset="0"/>
              <a:buChar char="•"/>
            </a:pPr>
            <a:r>
              <a:rPr lang="en-US" dirty="0" smtClean="0">
                <a:latin typeface="Times New Roman" pitchFamily="18" charset="0"/>
                <a:cs typeface="Times New Roman" pitchFamily="18" charset="0"/>
              </a:rPr>
              <a:t>The actuator generates an analog signal (energy) which is reflected by the measured entity back to the sensor.</a:t>
            </a:r>
          </a:p>
          <a:p>
            <a:pPr>
              <a:buFont typeface="Arial" pitchFamily="34" charset="0"/>
              <a:buChar char="•"/>
            </a:pPr>
            <a:r>
              <a:rPr lang="en-US" dirty="0" smtClean="0">
                <a:latin typeface="Times New Roman" pitchFamily="18" charset="0"/>
                <a:cs typeface="Times New Roman" pitchFamily="18" charset="0"/>
              </a:rPr>
              <a:t>The received analog signal is captured and processed by the analog front-end. </a:t>
            </a:r>
          </a:p>
          <a:p>
            <a:pPr>
              <a:buFont typeface="Arial" pitchFamily="34" charset="0"/>
              <a:buChar char="•"/>
            </a:pPr>
            <a:r>
              <a:rPr lang="en-US" dirty="0" smtClean="0">
                <a:latin typeface="Times New Roman" pitchFamily="18" charset="0"/>
                <a:cs typeface="Times New Roman" pitchFamily="18" charset="0"/>
              </a:rPr>
              <a:t>The signal is then converted to a digital format which is processed once more (by the digital backend) before being sent to higher level software layers. </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14290"/>
            <a:ext cx="8472518" cy="928694"/>
          </a:xfrm>
        </p:spPr>
        <p:txBody>
          <a:bodyPr>
            <a:noAutofit/>
          </a:bodyPr>
          <a:lstStyle/>
          <a:p>
            <a:pPr algn="l"/>
            <a:r>
              <a:rPr lang="en-US" sz="3600" b="1" dirty="0" smtClean="0">
                <a:latin typeface="Times New Roman" pitchFamily="18" charset="0"/>
                <a:cs typeface="Times New Roman" pitchFamily="18" charset="0"/>
              </a:rPr>
              <a:t>Providing security for active sensors</a:t>
            </a:r>
            <a:endParaRPr lang="zh-CN" altLang="en-US" sz="3600" b="1" dirty="0">
              <a:latin typeface="Times New Roman" pitchFamily="18" charset="0"/>
              <a:ea typeface="Arial Unicode MS" pitchFamily="34" charset="-122"/>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5</a:t>
            </a:fld>
            <a:endParaRPr lang="zh-CN" altLang="en-US"/>
          </a:p>
        </p:txBody>
      </p:sp>
      <p:sp>
        <p:nvSpPr>
          <p:cNvPr id="17" name="矩形 16"/>
          <p:cNvSpPr/>
          <p:nvPr/>
        </p:nvSpPr>
        <p:spPr>
          <a:xfrm>
            <a:off x="357158" y="1714488"/>
            <a:ext cx="8572560" cy="1323439"/>
          </a:xfrm>
          <a:prstGeom prst="rect">
            <a:avLst/>
          </a:prstGeom>
        </p:spPr>
        <p:txBody>
          <a:bodyPr wrap="square">
            <a:spAutoFit/>
          </a:bodyPr>
          <a:lstStyle/>
          <a:p>
            <a:pPr indent="263525">
              <a:buFont typeface="Arial" pitchFamily="34" charset="0"/>
              <a:buChar char="•"/>
            </a:pPr>
            <a:r>
              <a:rPr lang="en-US" sz="2000" dirty="0" smtClean="0">
                <a:latin typeface="Times New Roman" pitchFamily="18" charset="0"/>
                <a:cs typeface="Times New Roman" pitchFamily="18" charset="0"/>
              </a:rPr>
              <a:t>1) provide detection of active attackers trying to spoof the sensor</a:t>
            </a:r>
          </a:p>
          <a:p>
            <a:pPr indent="263525">
              <a:buFont typeface="Arial" pitchFamily="34" charset="0"/>
              <a:buChar char="•"/>
            </a:pPr>
            <a:r>
              <a:rPr lang="en-US" sz="2000" dirty="0" smtClean="0">
                <a:latin typeface="Times New Roman" pitchFamily="18" charset="0"/>
                <a:cs typeface="Times New Roman" pitchFamily="18" charset="0"/>
              </a:rPr>
              <a:t>2) mitigate the effects of active spoofing attacks </a:t>
            </a:r>
          </a:p>
          <a:p>
            <a:pPr indent="263525">
              <a:buFont typeface="Arial" pitchFamily="34" charset="0"/>
              <a:buChar char="•"/>
            </a:pPr>
            <a:r>
              <a:rPr lang="en-US" sz="2000" dirty="0" smtClean="0">
                <a:latin typeface="Times New Roman" pitchFamily="18" charset="0"/>
                <a:cs typeface="Times New Roman" pitchFamily="18" charset="0"/>
              </a:rPr>
              <a:t>3) detect passive eavesdropping attacks attempting to listen to the information received by the sensor.</a:t>
            </a:r>
            <a:endParaRPr lang="en-US" altLang="zh-CN" sz="2000" dirty="0" smtClean="0">
              <a:latin typeface="Times New Roman" pitchFamily="18" charset="0"/>
              <a:ea typeface="Arial Unicode MS" pitchFamily="34" charset="-122"/>
              <a:cs typeface="Times New Roman" pitchFamily="18" charset="0"/>
            </a:endParaRPr>
          </a:p>
        </p:txBody>
      </p:sp>
      <p:sp>
        <p:nvSpPr>
          <p:cNvPr id="26626" name="AutoShape 2" descr="https://thornleyfallis.com/wp-content/uploads/2013/10/ris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6628" name="Picture 4" descr="http://fraudcrimeprevention.files.wordpress.com/2012/06/shutterstock_664253742.jpg"/>
          <p:cNvPicPr>
            <a:picLocks noChangeAspect="1" noChangeArrowheads="1"/>
          </p:cNvPicPr>
          <p:nvPr/>
        </p:nvPicPr>
        <p:blipFill>
          <a:blip r:embed="rId2" cstate="print"/>
          <a:srcRect/>
          <a:stretch>
            <a:fillRect/>
          </a:stretch>
        </p:blipFill>
        <p:spPr bwMode="auto">
          <a:xfrm>
            <a:off x="857224" y="4143380"/>
            <a:ext cx="2000264" cy="2000264"/>
          </a:xfrm>
          <a:prstGeom prst="rect">
            <a:avLst/>
          </a:prstGeom>
          <a:noFill/>
        </p:spPr>
      </p:pic>
      <p:pic>
        <p:nvPicPr>
          <p:cNvPr id="26629" name="Picture 5"/>
          <p:cNvPicPr>
            <a:picLocks noChangeAspect="1" noChangeArrowheads="1"/>
          </p:cNvPicPr>
          <p:nvPr/>
        </p:nvPicPr>
        <p:blipFill>
          <a:blip r:embed="rId3"/>
          <a:srcRect/>
          <a:stretch>
            <a:fillRect/>
          </a:stretch>
        </p:blipFill>
        <p:spPr bwMode="auto">
          <a:xfrm>
            <a:off x="2928926" y="4357694"/>
            <a:ext cx="3714746" cy="1754186"/>
          </a:xfrm>
          <a:prstGeom prst="rect">
            <a:avLst/>
          </a:prstGeom>
          <a:noFill/>
          <a:ln w="9525">
            <a:noFill/>
            <a:miter lim="800000"/>
            <a:headEnd/>
            <a:tailEnd/>
          </a:ln>
          <a:effectLst/>
        </p:spPr>
      </p:pic>
      <p:pic>
        <p:nvPicPr>
          <p:cNvPr id="26631" name="Picture 7" descr="http://2012.igem.org/wiki/images/5/52/UCalgary2012_FRED_Detecting.png"/>
          <p:cNvPicPr>
            <a:picLocks noChangeAspect="1" noChangeArrowheads="1"/>
          </p:cNvPicPr>
          <p:nvPr/>
        </p:nvPicPr>
        <p:blipFill>
          <a:blip r:embed="rId4"/>
          <a:srcRect/>
          <a:stretch>
            <a:fillRect/>
          </a:stretch>
        </p:blipFill>
        <p:spPr bwMode="auto">
          <a:xfrm>
            <a:off x="6643702" y="3643314"/>
            <a:ext cx="1905701" cy="257650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14290"/>
            <a:ext cx="8472518" cy="1143000"/>
          </a:xfrm>
        </p:spPr>
        <p:txBody>
          <a:bodyPr>
            <a:normAutofit/>
          </a:bodyPr>
          <a:lstStyle/>
          <a:p>
            <a:pPr algn="l"/>
            <a:r>
              <a:rPr lang="en-US" sz="3600" b="1" dirty="0" smtClean="0">
                <a:latin typeface="Times New Roman" pitchFamily="18" charset="0"/>
                <a:cs typeface="Times New Roman" pitchFamily="18" charset="0"/>
              </a:rPr>
              <a:t>Adversarial Goals</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6</a:t>
            </a:fld>
            <a:endParaRPr lang="zh-CN" altLang="en-US"/>
          </a:p>
        </p:txBody>
      </p:sp>
      <p:sp>
        <p:nvSpPr>
          <p:cNvPr id="10" name="矩形 9"/>
          <p:cNvSpPr/>
          <p:nvPr/>
        </p:nvSpPr>
        <p:spPr>
          <a:xfrm>
            <a:off x="357158" y="1285860"/>
            <a:ext cx="8572560" cy="646331"/>
          </a:xfrm>
          <a:prstGeom prst="rect">
            <a:avLst/>
          </a:prstGeom>
        </p:spPr>
        <p:txBody>
          <a:bodyPr wrap="square">
            <a:spAutoFit/>
          </a:bodyPr>
          <a:lstStyle/>
          <a:p>
            <a:pPr indent="355600">
              <a:buFont typeface="Arial" pitchFamily="34" charset="0"/>
              <a:buChar char="•"/>
            </a:pPr>
            <a:r>
              <a:rPr lang="en-US" dirty="0" smtClean="0">
                <a:latin typeface="Times New Roman" pitchFamily="18" charset="0"/>
                <a:cs typeface="Times New Roman" pitchFamily="18" charset="0"/>
              </a:rPr>
              <a:t>G1 Concealment: An attacker does not want the presence of his or her attack to be known. </a:t>
            </a:r>
            <a:endParaRPr lang="zh-CN" altLang="en-US" dirty="0">
              <a:latin typeface="Times New Roman" pitchFamily="18" charset="0"/>
              <a:cs typeface="Times New Roman" pitchFamily="18" charset="0"/>
            </a:endParaRPr>
          </a:p>
        </p:txBody>
      </p:sp>
      <p:sp>
        <p:nvSpPr>
          <p:cNvPr id="11" name="矩形 10"/>
          <p:cNvSpPr/>
          <p:nvPr/>
        </p:nvSpPr>
        <p:spPr>
          <a:xfrm>
            <a:off x="357158" y="1928802"/>
            <a:ext cx="8572560" cy="646331"/>
          </a:xfrm>
          <a:prstGeom prst="rect">
            <a:avLst/>
          </a:prstGeom>
        </p:spPr>
        <p:txBody>
          <a:bodyPr wrap="square">
            <a:spAutoFit/>
          </a:bodyPr>
          <a:lstStyle/>
          <a:p>
            <a:pPr indent="263525">
              <a:buFont typeface="Arial" pitchFamily="34" charset="0"/>
              <a:buChar char="•"/>
            </a:pPr>
            <a:r>
              <a:rPr lang="en-US" dirty="0" smtClean="0">
                <a:latin typeface="Times New Roman" pitchFamily="18" charset="0"/>
                <a:cs typeface="Times New Roman" pitchFamily="18" charset="0"/>
              </a:rPr>
              <a:t>G2 Signal Injection: An attacker will attempt to trick the sensor into thinking that a malicious, injected signal is the true physical signal.</a:t>
            </a:r>
            <a:endParaRPr lang="zh-CN" altLang="en-US" dirty="0">
              <a:latin typeface="Times New Roman" pitchFamily="18" charset="0"/>
              <a:cs typeface="Times New Roman" pitchFamily="18" charset="0"/>
            </a:endParaRPr>
          </a:p>
        </p:txBody>
      </p:sp>
      <p:sp>
        <p:nvSpPr>
          <p:cNvPr id="12" name="矩形 11"/>
          <p:cNvSpPr/>
          <p:nvPr/>
        </p:nvSpPr>
        <p:spPr>
          <a:xfrm>
            <a:off x="357158" y="2643182"/>
            <a:ext cx="8215370" cy="646331"/>
          </a:xfrm>
          <a:prstGeom prst="rect">
            <a:avLst/>
          </a:prstGeom>
        </p:spPr>
        <p:txBody>
          <a:bodyPr wrap="square">
            <a:spAutoFit/>
          </a:bodyPr>
          <a:lstStyle/>
          <a:p>
            <a:pPr indent="355600">
              <a:buFont typeface="Arial" pitchFamily="34" charset="0"/>
              <a:buChar char="•"/>
            </a:pPr>
            <a:r>
              <a:rPr lang="en-US" dirty="0" smtClean="0">
                <a:latin typeface="Times New Roman" pitchFamily="18" charset="0"/>
                <a:cs typeface="Times New Roman" pitchFamily="18" charset="0"/>
              </a:rPr>
              <a:t>G3 Signal Masking: An attacker will attempt to prevent the sensor from being able to detect the true physical signal. </a:t>
            </a:r>
            <a:endParaRPr lang="zh-CN" altLang="en-US" dirty="0">
              <a:latin typeface="Times New Roman" pitchFamily="18" charset="0"/>
              <a:cs typeface="Times New Roman" pitchFamily="18" charset="0"/>
            </a:endParaRPr>
          </a:p>
        </p:txBody>
      </p:sp>
      <p:pic>
        <p:nvPicPr>
          <p:cNvPr id="23554" name="Picture 2" descr="https://encrypted-tbn1.gstatic.com/images?q=tbn:ANd9GcQAJCUEkY_4Uo-nwCAOV3ayL894UhH7rauLV6U8oX_0ADSRYuIZ"/>
          <p:cNvPicPr>
            <a:picLocks noChangeAspect="1" noChangeArrowheads="1"/>
          </p:cNvPicPr>
          <p:nvPr/>
        </p:nvPicPr>
        <p:blipFill>
          <a:blip r:embed="rId2"/>
          <a:srcRect/>
          <a:stretch>
            <a:fillRect/>
          </a:stretch>
        </p:blipFill>
        <p:spPr bwMode="auto">
          <a:xfrm>
            <a:off x="142844" y="4286256"/>
            <a:ext cx="2619375" cy="1743076"/>
          </a:xfrm>
          <a:prstGeom prst="rect">
            <a:avLst/>
          </a:prstGeom>
          <a:noFill/>
        </p:spPr>
      </p:pic>
      <p:pic>
        <p:nvPicPr>
          <p:cNvPr id="23556" name="Picture 4" descr="http://images.clipartpanda.com/trick-clipart-magician_pulling_a_rabbit_out_of_his_hat_0521-1008-0712-5239_SMU.jpg"/>
          <p:cNvPicPr>
            <a:picLocks noChangeAspect="1" noChangeArrowheads="1"/>
          </p:cNvPicPr>
          <p:nvPr/>
        </p:nvPicPr>
        <p:blipFill>
          <a:blip r:embed="rId3"/>
          <a:srcRect/>
          <a:stretch>
            <a:fillRect/>
          </a:stretch>
        </p:blipFill>
        <p:spPr bwMode="auto">
          <a:xfrm>
            <a:off x="2857488" y="4143380"/>
            <a:ext cx="2857500" cy="2162176"/>
          </a:xfrm>
          <a:prstGeom prst="rect">
            <a:avLst/>
          </a:prstGeom>
          <a:noFill/>
        </p:spPr>
      </p:pic>
      <p:pic>
        <p:nvPicPr>
          <p:cNvPr id="23558" name="Picture 6" descr="http://pad2.whstatic.com/images/thumb/c/c3/Make-a-Ninja-Mask-out-of-a-T-Shirt-Intro.jpg/670px-Make-a-Ninja-Mask-out-of-a-T-Shirt-Intro.jpg"/>
          <p:cNvPicPr>
            <a:picLocks noChangeAspect="1" noChangeArrowheads="1"/>
          </p:cNvPicPr>
          <p:nvPr/>
        </p:nvPicPr>
        <p:blipFill>
          <a:blip r:embed="rId4"/>
          <a:srcRect/>
          <a:stretch>
            <a:fillRect/>
          </a:stretch>
        </p:blipFill>
        <p:spPr bwMode="auto">
          <a:xfrm>
            <a:off x="5643570" y="4143380"/>
            <a:ext cx="3286148" cy="22022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14290"/>
            <a:ext cx="8472518" cy="1143000"/>
          </a:xfrm>
        </p:spPr>
        <p:txBody>
          <a:bodyPr>
            <a:normAutofit/>
          </a:bodyPr>
          <a:lstStyle/>
          <a:p>
            <a:pPr algn="l"/>
            <a:r>
              <a:rPr lang="en-US" sz="3600" b="1" dirty="0" smtClean="0">
                <a:latin typeface="Times New Roman" pitchFamily="18" charset="0"/>
                <a:cs typeface="Times New Roman" pitchFamily="18" charset="0"/>
              </a:rPr>
              <a:t>Assumptions about the Adversary</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7</a:t>
            </a:fld>
            <a:endParaRPr lang="zh-CN" altLang="en-US"/>
          </a:p>
        </p:txBody>
      </p:sp>
      <p:sp>
        <p:nvSpPr>
          <p:cNvPr id="10" name="矩形 9"/>
          <p:cNvSpPr/>
          <p:nvPr/>
        </p:nvSpPr>
        <p:spPr>
          <a:xfrm>
            <a:off x="285720" y="1214422"/>
            <a:ext cx="8572560" cy="923330"/>
          </a:xfrm>
          <a:prstGeom prst="rect">
            <a:avLst/>
          </a:prstGeom>
        </p:spPr>
        <p:txBody>
          <a:bodyPr wrap="square">
            <a:spAutoFit/>
          </a:bodyPr>
          <a:lstStyle/>
          <a:p>
            <a:r>
              <a:rPr lang="en-US" dirty="0" smtClean="0">
                <a:latin typeface="Times New Roman" pitchFamily="18" charset="0"/>
                <a:cs typeface="Times New Roman" pitchFamily="18" charset="0"/>
              </a:rPr>
              <a:t>Non-invasiveness: Attacks are of a non-invasive nature—that is, the attacker is not allowed direct access to the sensor hardware. Additionally, the adversary does not have access to the sensor firmware or software, whether directly or through wired or wireless networking.</a:t>
            </a:r>
            <a:endParaRPr lang="zh-CN" altLang="en-US" dirty="0">
              <a:latin typeface="Times New Roman" pitchFamily="18" charset="0"/>
              <a:cs typeface="Times New Roman" pitchFamily="18" charset="0"/>
            </a:endParaRPr>
          </a:p>
        </p:txBody>
      </p:sp>
      <p:pic>
        <p:nvPicPr>
          <p:cNvPr id="45058" name="Picture 2" descr="http://www.sensata.com/images/auto-ap2-overview.jpg"/>
          <p:cNvPicPr>
            <a:picLocks noChangeAspect="1" noChangeArrowheads="1"/>
          </p:cNvPicPr>
          <p:nvPr/>
        </p:nvPicPr>
        <p:blipFill>
          <a:blip r:embed="rId2"/>
          <a:srcRect/>
          <a:stretch>
            <a:fillRect/>
          </a:stretch>
        </p:blipFill>
        <p:spPr bwMode="auto">
          <a:xfrm>
            <a:off x="285720" y="2071678"/>
            <a:ext cx="4143404" cy="3825250"/>
          </a:xfrm>
          <a:prstGeom prst="rect">
            <a:avLst/>
          </a:prstGeom>
          <a:noFill/>
        </p:spPr>
      </p:pic>
      <p:sp>
        <p:nvSpPr>
          <p:cNvPr id="13" name="矩形 12"/>
          <p:cNvSpPr/>
          <p:nvPr/>
        </p:nvSpPr>
        <p:spPr>
          <a:xfrm>
            <a:off x="4572000" y="3000372"/>
            <a:ext cx="4572000" cy="646331"/>
          </a:xfrm>
          <a:prstGeom prst="rect">
            <a:avLst/>
          </a:prstGeom>
        </p:spPr>
        <p:txBody>
          <a:bodyPr>
            <a:spAutoFit/>
          </a:bodyPr>
          <a:lstStyle/>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etecting </a:t>
            </a:r>
            <a:r>
              <a:rPr lang="en-US" dirty="0" smtClean="0">
                <a:latin typeface="Times New Roman" pitchFamily="18" charset="0"/>
                <a:cs typeface="Times New Roman" pitchFamily="18" charset="0"/>
              </a:rPr>
              <a:t>when wires connecting their various sensors have been tampered with</a:t>
            </a:r>
            <a:endParaRPr lang="zh-CN" altLang="en-US" dirty="0">
              <a:latin typeface="Times New Roman" pitchFamily="18" charset="0"/>
              <a:cs typeface="Times New Roman" pitchFamily="18" charset="0"/>
            </a:endParaRPr>
          </a:p>
        </p:txBody>
      </p:sp>
      <p:sp>
        <p:nvSpPr>
          <p:cNvPr id="14" name="矩形 13"/>
          <p:cNvSpPr/>
          <p:nvPr/>
        </p:nvSpPr>
        <p:spPr>
          <a:xfrm>
            <a:off x="4572000" y="3929066"/>
            <a:ext cx="4572000" cy="646331"/>
          </a:xfrm>
          <a:prstGeom prst="rect">
            <a:avLst/>
          </a:prstGeom>
        </p:spPr>
        <p:txBody>
          <a:bodyPr>
            <a:spAutoFit/>
          </a:bodyPr>
          <a:lstStyle/>
          <a:p>
            <a:r>
              <a:rPr lang="en-US" dirty="0" smtClean="0">
                <a:latin typeface="Times New Roman" pitchFamily="18" charset="0"/>
                <a:cs typeface="Times New Roman" pitchFamily="18" charset="0"/>
              </a:rPr>
              <a:t>Sensors are often installed inside the body of a physically secured infrastructure</a:t>
            </a:r>
            <a:endParaRPr lang="zh-CN" altLang="en-US" dirty="0">
              <a:latin typeface="Times New Roman" pitchFamily="18" charset="0"/>
              <a:cs typeface="Times New Roman" pitchFamily="18" charset="0"/>
            </a:endParaRPr>
          </a:p>
        </p:txBody>
      </p:sp>
      <p:sp>
        <p:nvSpPr>
          <p:cNvPr id="15" name="矩形 14"/>
          <p:cNvSpPr/>
          <p:nvPr/>
        </p:nvSpPr>
        <p:spPr>
          <a:xfrm>
            <a:off x="4572000" y="4714884"/>
            <a:ext cx="4572000" cy="1200329"/>
          </a:xfrm>
          <a:prstGeom prst="rect">
            <a:avLst/>
          </a:prstGeom>
        </p:spPr>
        <p:txBody>
          <a:bodyPr>
            <a:spAutoFit/>
          </a:bodyPr>
          <a:lstStyle/>
          <a:p>
            <a:r>
              <a:rPr lang="en-US" dirty="0" smtClean="0">
                <a:latin typeface="Times New Roman" pitchFamily="18" charset="0"/>
                <a:cs typeface="Times New Roman" pitchFamily="18" charset="0"/>
              </a:rPr>
              <a:t>Existing </a:t>
            </a:r>
            <a:r>
              <a:rPr lang="en-US" dirty="0" smtClean="0">
                <a:latin typeface="Times New Roman" pitchFamily="18" charset="0"/>
                <a:cs typeface="Times New Roman" pitchFamily="18" charset="0"/>
              </a:rPr>
              <a:t>techniques in the literature demonstrate ways to implement tamperproof packaging to protect sensors from direct, physical modifications</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14290"/>
            <a:ext cx="8472518" cy="1143000"/>
          </a:xfrm>
        </p:spPr>
        <p:txBody>
          <a:bodyPr>
            <a:normAutofit fontScale="90000"/>
          </a:bodyPr>
          <a:lstStyle/>
          <a:p>
            <a:pPr algn="l"/>
            <a:r>
              <a:rPr lang="en-US" sz="3600" b="1" dirty="0" smtClean="0">
                <a:latin typeface="Times New Roman" pitchFamily="18" charset="0"/>
                <a:cs typeface="Times New Roman" pitchFamily="18" charset="0"/>
              </a:rPr>
              <a:t>Assumptions about the Adversary(continue)</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8</a:t>
            </a:fld>
            <a:endParaRPr lang="zh-CN" altLang="en-US"/>
          </a:p>
        </p:txBody>
      </p:sp>
      <p:sp>
        <p:nvSpPr>
          <p:cNvPr id="10" name="矩形 9"/>
          <p:cNvSpPr/>
          <p:nvPr/>
        </p:nvSpPr>
        <p:spPr>
          <a:xfrm>
            <a:off x="285720" y="1214422"/>
            <a:ext cx="8572560" cy="646331"/>
          </a:xfrm>
          <a:prstGeom prst="rect">
            <a:avLst/>
          </a:prstGeom>
        </p:spPr>
        <p:txBody>
          <a:bodyPr wrap="square">
            <a:spAutoFit/>
          </a:bodyPr>
          <a:lstStyle/>
          <a:p>
            <a:r>
              <a:rPr lang="en-US" dirty="0" smtClean="0">
                <a:latin typeface="Times New Roman" pitchFamily="18" charset="0"/>
                <a:cs typeface="Times New Roman" pitchFamily="18" charset="0"/>
              </a:rPr>
              <a:t>Trusted Measured Entity We assume that the physical entity to be measured by the sensor is trusted and incapable of being compromised networking.</a:t>
            </a:r>
            <a:endParaRPr lang="zh-CN" altLang="en-US" dirty="0">
              <a:latin typeface="Times New Roman" pitchFamily="18" charset="0"/>
              <a:cs typeface="Times New Roman" pitchFamily="18" charset="0"/>
            </a:endParaRPr>
          </a:p>
        </p:txBody>
      </p:sp>
      <p:sp>
        <p:nvSpPr>
          <p:cNvPr id="13" name="矩形 12"/>
          <p:cNvSpPr/>
          <p:nvPr/>
        </p:nvSpPr>
        <p:spPr>
          <a:xfrm>
            <a:off x="285720" y="1857364"/>
            <a:ext cx="8072494" cy="923330"/>
          </a:xfrm>
          <a:prstGeom prst="rect">
            <a:avLst/>
          </a:prstGeom>
        </p:spPr>
        <p:txBody>
          <a:bodyPr wrap="square">
            <a:spAutoFit/>
          </a:bodyPr>
          <a:lstStyle/>
          <a:p>
            <a:r>
              <a:rPr lang="en-US" dirty="0" smtClean="0">
                <a:latin typeface="Times New Roman" pitchFamily="18" charset="0"/>
                <a:cs typeface="Times New Roman" pitchFamily="18" charset="0"/>
              </a:rPr>
              <a:t>Physical Delays (</a:t>
            </a:r>
            <a:r>
              <a:rPr lang="en-US" dirty="0" err="1" smtClean="0">
                <a:latin typeface="Times New Roman" pitchFamily="18" charset="0"/>
                <a:cs typeface="Times New Roman" pitchFamily="18" charset="0"/>
              </a:rPr>
              <a:t>τattack</a:t>
            </a:r>
            <a:r>
              <a:rPr lang="en-US" dirty="0" smtClean="0">
                <a:latin typeface="Times New Roman" pitchFamily="18" charset="0"/>
                <a:cs typeface="Times New Roman" pitchFamily="18" charset="0"/>
              </a:rPr>
              <a:t>): Adversaries require physical hardware with inherent physical delays. This delay, though variable in duration, is fundamental to all physical actuation and sensing hardware. </a:t>
            </a:r>
            <a:endParaRPr lang="zh-CN" altLang="en-US" dirty="0">
              <a:latin typeface="Times New Roman" pitchFamily="18" charset="0"/>
              <a:cs typeface="Times New Roman" pitchFamily="18" charset="0"/>
            </a:endParaRPr>
          </a:p>
        </p:txBody>
      </p:sp>
      <p:pic>
        <p:nvPicPr>
          <p:cNvPr id="46082" name="Picture 2"/>
          <p:cNvPicPr>
            <a:picLocks noChangeAspect="1" noChangeArrowheads="1"/>
          </p:cNvPicPr>
          <p:nvPr/>
        </p:nvPicPr>
        <p:blipFill>
          <a:blip r:embed="rId2"/>
          <a:srcRect/>
          <a:stretch>
            <a:fillRect/>
          </a:stretch>
        </p:blipFill>
        <p:spPr bwMode="auto">
          <a:xfrm>
            <a:off x="714348" y="2857496"/>
            <a:ext cx="4143404" cy="1830680"/>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a:srcRect/>
          <a:stretch>
            <a:fillRect/>
          </a:stretch>
        </p:blipFill>
        <p:spPr bwMode="auto">
          <a:xfrm>
            <a:off x="571472" y="4643446"/>
            <a:ext cx="4166994" cy="1788242"/>
          </a:xfrm>
          <a:prstGeom prst="rect">
            <a:avLst/>
          </a:prstGeom>
          <a:noFill/>
          <a:ln w="9525">
            <a:noFill/>
            <a:miter lim="800000"/>
            <a:headEnd/>
            <a:tailEnd/>
          </a:ln>
          <a:effectLst/>
        </p:spPr>
      </p:pic>
      <p:sp>
        <p:nvSpPr>
          <p:cNvPr id="11" name="矩形 10"/>
          <p:cNvSpPr/>
          <p:nvPr/>
        </p:nvSpPr>
        <p:spPr>
          <a:xfrm>
            <a:off x="5143504" y="3357562"/>
            <a:ext cx="3286148" cy="2308324"/>
          </a:xfrm>
          <a:prstGeom prst="rect">
            <a:avLst/>
          </a:prstGeom>
        </p:spPr>
        <p:txBody>
          <a:bodyPr wrap="square">
            <a:spAutoFit/>
          </a:bodyPr>
          <a:lstStyle/>
          <a:p>
            <a:r>
              <a:rPr lang="en-US" sz="1600" dirty="0" smtClean="0">
                <a:latin typeface="Times New Roman" pitchFamily="18" charset="0"/>
                <a:cs typeface="Times New Roman" pitchFamily="18" charset="0"/>
              </a:rPr>
              <a:t>Examples of physical delays seen in typical sensing and actuation hardware, including optical sensors (left) and electromagnetic coupled (e.g., RFID) sensors (right). In each case, the measured analog signal (blue solid) lags behind the ideal, “logical” signal (red dashed), causing delays.</a:t>
            </a:r>
            <a:endParaRPr lang="zh-CN" alt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14290"/>
            <a:ext cx="8472518" cy="1143000"/>
          </a:xfrm>
        </p:spPr>
        <p:txBody>
          <a:bodyPr>
            <a:normAutofit/>
          </a:bodyPr>
          <a:lstStyle/>
          <a:p>
            <a:pPr algn="l"/>
            <a:r>
              <a:rPr lang="en-US" sz="3600" b="1" dirty="0" smtClean="0">
                <a:latin typeface="Times New Roman" pitchFamily="18" charset="0"/>
                <a:cs typeface="Times New Roman" pitchFamily="18" charset="0"/>
              </a:rPr>
              <a:t>Physical Attack Types for sensors</a:t>
            </a:r>
            <a:endParaRPr lang="zh-CN" altLang="en-US" sz="3600" b="1" dirty="0">
              <a:latin typeface="Times New Roman" pitchFamily="18" charset="0"/>
              <a:ea typeface="Arial Unicode MS" pitchFamily="34" charset="-122"/>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9</a:t>
            </a:fld>
            <a:endParaRPr lang="zh-CN" altLang="en-US"/>
          </a:p>
        </p:txBody>
      </p:sp>
      <p:sp>
        <p:nvSpPr>
          <p:cNvPr id="10" name="矩形 9"/>
          <p:cNvSpPr/>
          <p:nvPr/>
        </p:nvSpPr>
        <p:spPr>
          <a:xfrm>
            <a:off x="357158" y="1357298"/>
            <a:ext cx="8572560" cy="646331"/>
          </a:xfrm>
          <a:prstGeom prst="rect">
            <a:avLst/>
          </a:prstGeom>
        </p:spPr>
        <p:txBody>
          <a:bodyPr wrap="square">
            <a:spAutoFit/>
          </a:bodyPr>
          <a:lstStyle/>
          <a:p>
            <a:r>
              <a:rPr lang="en-US" b="1" dirty="0" smtClean="0">
                <a:latin typeface="Times New Roman" pitchFamily="18" charset="0"/>
                <a:cs typeface="Times New Roman" pitchFamily="18" charset="0"/>
              </a:rPr>
              <a:t>Eavesdropping Attacks: </a:t>
            </a:r>
            <a:r>
              <a:rPr lang="en-US" dirty="0" smtClean="0">
                <a:latin typeface="Times New Roman" pitchFamily="18" charset="0"/>
                <a:cs typeface="Times New Roman" pitchFamily="18" charset="0"/>
              </a:rPr>
              <a:t>In an eavesdropping attack, an adversary uses a malicious sensor in order to listen to the active sensor’s “communication” with the measured </a:t>
            </a:r>
            <a:r>
              <a:rPr lang="en-US" dirty="0" smtClean="0">
                <a:latin typeface="Times New Roman" pitchFamily="18" charset="0"/>
                <a:cs typeface="Times New Roman" pitchFamily="18" charset="0"/>
              </a:rPr>
              <a:t>entity.</a:t>
            </a:r>
            <a:endParaRPr lang="zh-CN" altLang="en-US" dirty="0">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a:srcRect/>
          <a:stretch>
            <a:fillRect/>
          </a:stretch>
        </p:blipFill>
        <p:spPr bwMode="auto">
          <a:xfrm>
            <a:off x="2071670" y="2500306"/>
            <a:ext cx="4881568" cy="33943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8667</TotalTime>
  <Words>1996</Words>
  <PresentationFormat>全屏显示(4:3)</PresentationFormat>
  <Paragraphs>145</Paragraphs>
  <Slides>30</Slides>
  <Notes>1</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Office 主题</vt:lpstr>
      <vt:lpstr>PyCRA: Physical Challenge-Response Authentication For Active Sensors Under Spoofing Attacks </vt:lpstr>
      <vt:lpstr>Motivation</vt:lpstr>
      <vt:lpstr>Passive and Active sensors</vt:lpstr>
      <vt:lpstr>Defining Physical Attacks</vt:lpstr>
      <vt:lpstr>Providing security for active sensors</vt:lpstr>
      <vt:lpstr>Adversarial Goals</vt:lpstr>
      <vt:lpstr>Assumptions about the Adversary</vt:lpstr>
      <vt:lpstr>Assumptions about the Adversary(continue)</vt:lpstr>
      <vt:lpstr>Physical Attack Types for sensors</vt:lpstr>
      <vt:lpstr>Physical Attack Types for sensors(continue)</vt:lpstr>
      <vt:lpstr>Physical Attack Types for sensors</vt:lpstr>
      <vt:lpstr>PYCRA Authentication Scheme</vt:lpstr>
      <vt:lpstr>Simple PyCRA Attack Detector</vt:lpstr>
      <vt:lpstr>The Confusion Phase</vt:lpstr>
      <vt:lpstr>χ 2 PyCRA Attack Detector</vt:lpstr>
      <vt:lpstr>χ 2 PyCRA Attack Detector(continue)</vt:lpstr>
      <vt:lpstr>Case Study (1) Detecting Active Spoofing Attacks For Magnetic Encoders</vt:lpstr>
      <vt:lpstr>The PyCRA-secured Magnetic Encoder</vt:lpstr>
      <vt:lpstr>Testbed Calibration against natural variations</vt:lpstr>
      <vt:lpstr>Attack Detection for Magnetic Encoders </vt:lpstr>
      <vt:lpstr>Case Study(2): Detection of Passive Eavesdropping on RFID</vt:lpstr>
      <vt:lpstr>Hardware Setup and Real-time Results</vt:lpstr>
      <vt:lpstr>Real-time Results</vt:lpstr>
      <vt:lpstr>Real-time Results(continue)</vt:lpstr>
      <vt:lpstr>Case Study(2): Extending PYCRA For Attack Resilience</vt:lpstr>
      <vt:lpstr>Implementation</vt:lpstr>
      <vt:lpstr>Implementation</vt:lpstr>
      <vt:lpstr>Conclusion</vt:lpstr>
      <vt:lpstr>Quiz</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ZIMO: Building Cross-Technology MIMO to Harmonize ZigBee Smog with WiFi Flash without Intervention[1]</dc:title>
  <dc:creator>Hunter</dc:creator>
  <cp:lastModifiedBy>Hunter</cp:lastModifiedBy>
  <cp:revision>640</cp:revision>
  <dcterms:created xsi:type="dcterms:W3CDTF">2014-11-02T21:26:43Z</dcterms:created>
  <dcterms:modified xsi:type="dcterms:W3CDTF">2015-10-22T05:20:54Z</dcterms:modified>
</cp:coreProperties>
</file>