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0"/>
  </p:notes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5" r:id="rId18"/>
    <p:sldId id="273" r:id="rId19"/>
    <p:sldId id="274" r:id="rId20"/>
    <p:sldId id="276" r:id="rId21"/>
    <p:sldId id="278" r:id="rId22"/>
    <p:sldId id="277" r:id="rId23"/>
    <p:sldId id="280" r:id="rId24"/>
    <p:sldId id="281" r:id="rId25"/>
    <p:sldId id="279" r:id="rId26"/>
    <p:sldId id="282" r:id="rId27"/>
    <p:sldId id="284" r:id="rId28"/>
    <p:sldId id="285" r:id="rId29"/>
    <p:sldId id="283" r:id="rId30"/>
    <p:sldId id="286" r:id="rId31"/>
    <p:sldId id="287" r:id="rId32"/>
    <p:sldId id="288" r:id="rId33"/>
    <p:sldId id="290" r:id="rId34"/>
    <p:sldId id="291" r:id="rId35"/>
    <p:sldId id="292" r:id="rId36"/>
    <p:sldId id="293" r:id="rId37"/>
    <p:sldId id="313" r:id="rId38"/>
    <p:sldId id="314" r:id="rId39"/>
    <p:sldId id="315" r:id="rId40"/>
    <p:sldId id="316" r:id="rId41"/>
    <p:sldId id="289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4" r:id="rId51"/>
    <p:sldId id="302" r:id="rId52"/>
    <p:sldId id="306" r:id="rId53"/>
    <p:sldId id="307" r:id="rId54"/>
    <p:sldId id="308" r:id="rId55"/>
    <p:sldId id="309" r:id="rId56"/>
    <p:sldId id="310" r:id="rId57"/>
    <p:sldId id="311" r:id="rId58"/>
    <p:sldId id="312" r:id="rId5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474" autoAdjust="0"/>
  </p:normalViewPr>
  <p:slideViewPr>
    <p:cSldViewPr>
      <p:cViewPr varScale="1">
        <p:scale>
          <a:sx n="78" d="100"/>
          <a:sy n="78" d="100"/>
        </p:scale>
        <p:origin x="-156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9359F-0C21-4D37-A936-83D2282E9E36}" type="datetimeFigureOut">
              <a:rPr lang="zh-CN" altLang="en-US" smtClean="0"/>
              <a:t>2014/11/4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5CF45-F78F-4351-A297-29A9E1D554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5657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The majority malicious parties prevent honest parties from learning the correct result.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In marriage proposal problem, MPC may not guarantee that Alice and Bob will eventually take action according to the result.</a:t>
            </a:r>
            <a:endParaRPr lang="zh-CN" altLang="en-US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5CF45-F78F-4351-A297-29A9E1D554C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5CF45-F78F-4351-A297-29A9E1D554C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7653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5CF45-F78F-4351-A297-29A9E1D554C1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0363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5CF45-F78F-4351-A297-29A9E1D554C1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0363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5CF45-F78F-4351-A297-29A9E1D554C1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0363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5CF45-F78F-4351-A297-29A9E1D554C1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0363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5CF45-F78F-4351-A297-29A9E1D554C1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03637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show</a:t>
            </a:r>
            <a:r>
              <a:rPr lang="en-US" altLang="zh-CN" baseline="0" dirty="0" smtClean="0"/>
              <a:t> it on whiteboard.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5CF45-F78F-4351-A297-29A9E1D554C1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9368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7EDE1-4AD9-4388-A8ED-89AF2C7F4F58}" type="datetimeFigureOut">
              <a:rPr lang="zh-CN" altLang="en-US" smtClean="0"/>
              <a:t>2014/11/4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7B40-CC0E-4669-B374-A44926949D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7EDE1-4AD9-4388-A8ED-89AF2C7F4F58}" type="datetimeFigureOut">
              <a:rPr lang="zh-CN" altLang="en-US" smtClean="0"/>
              <a:t>2014/11/4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7B40-CC0E-4669-B374-A44926949D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7EDE1-4AD9-4388-A8ED-89AF2C7F4F58}" type="datetimeFigureOut">
              <a:rPr lang="zh-CN" altLang="en-US" smtClean="0"/>
              <a:t>2014/11/4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7B40-CC0E-4669-B374-A44926949D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7EDE1-4AD9-4388-A8ED-89AF2C7F4F58}" type="datetimeFigureOut">
              <a:rPr lang="zh-CN" altLang="en-US" smtClean="0"/>
              <a:t>2014/11/4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7B40-CC0E-4669-B374-A44926949D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7EDE1-4AD9-4388-A8ED-89AF2C7F4F58}" type="datetimeFigureOut">
              <a:rPr lang="zh-CN" altLang="en-US" smtClean="0"/>
              <a:t>2014/11/4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7B40-CC0E-4669-B374-A44926949D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7EDE1-4AD9-4388-A8ED-89AF2C7F4F58}" type="datetimeFigureOut">
              <a:rPr lang="zh-CN" altLang="en-US" smtClean="0"/>
              <a:t>2014/11/4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7B40-CC0E-4669-B374-A44926949D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7EDE1-4AD9-4388-A8ED-89AF2C7F4F58}" type="datetimeFigureOut">
              <a:rPr lang="zh-CN" altLang="en-US" smtClean="0"/>
              <a:t>2014/11/4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7B40-CC0E-4669-B374-A44926949D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7EDE1-4AD9-4388-A8ED-89AF2C7F4F58}" type="datetimeFigureOut">
              <a:rPr lang="zh-CN" altLang="en-US" smtClean="0"/>
              <a:t>2014/11/4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7B40-CC0E-4669-B374-A44926949D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7EDE1-4AD9-4388-A8ED-89AF2C7F4F58}" type="datetimeFigureOut">
              <a:rPr lang="zh-CN" altLang="en-US" smtClean="0"/>
              <a:t>2014/11/4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7B40-CC0E-4669-B374-A44926949D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7EDE1-4AD9-4388-A8ED-89AF2C7F4F58}" type="datetimeFigureOut">
              <a:rPr lang="zh-CN" altLang="en-US" smtClean="0"/>
              <a:t>2014/11/4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97B40-CC0E-4669-B374-A44926949D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7EDE1-4AD9-4388-A8ED-89AF2C7F4F58}" type="datetimeFigureOut">
              <a:rPr lang="zh-CN" altLang="en-US" smtClean="0"/>
              <a:t>2014/11/4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0297B40-CC0E-4669-B374-A44926949DF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567EDE1-4AD9-4388-A8ED-89AF2C7F4F58}" type="datetimeFigureOut">
              <a:rPr lang="zh-CN" altLang="en-US" smtClean="0"/>
              <a:t>2014/11/4</a:t>
            </a:fld>
            <a:endParaRPr lang="zh-CN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297B40-CC0E-4669-B374-A44926949DFD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Secure Multiparty Computations on </a:t>
            </a:r>
            <a:r>
              <a:rPr lang="en-US" altLang="zh-CN" dirty="0" err="1" smtClean="0"/>
              <a:t>Bitcoin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zh-CN" dirty="0"/>
          </a:p>
          <a:p>
            <a:r>
              <a:rPr lang="en-US" altLang="zh-CN" dirty="0" smtClean="0"/>
              <a:t>Presenter: Cheng Li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7422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  <a:p>
            <a:r>
              <a:rPr lang="en-US" altLang="zh-CN" dirty="0" err="1" smtClean="0">
                <a:solidFill>
                  <a:srgbClr val="FF0000"/>
                </a:solidFill>
              </a:rPr>
              <a:t>Bitcoin</a:t>
            </a:r>
            <a:r>
              <a:rPr lang="en-US" altLang="zh-CN" dirty="0" smtClean="0">
                <a:solidFill>
                  <a:srgbClr val="FF0000"/>
                </a:solidFill>
              </a:rPr>
              <a:t> &amp; Security Model</a:t>
            </a:r>
          </a:p>
          <a:p>
            <a:r>
              <a:rPr lang="en-US" altLang="zh-CN" dirty="0" err="1" smtClean="0"/>
              <a:t>Bitcoin</a:t>
            </a:r>
            <a:r>
              <a:rPr lang="en-US" altLang="zh-CN" dirty="0" smtClean="0"/>
              <a:t>-based Timed Commitment Scheme</a:t>
            </a:r>
          </a:p>
          <a:p>
            <a:r>
              <a:rPr lang="en-US" altLang="zh-CN" dirty="0" smtClean="0"/>
              <a:t>Lottery Protocol</a:t>
            </a:r>
          </a:p>
          <a:p>
            <a:r>
              <a:rPr lang="en-US" altLang="zh-CN" dirty="0" smtClean="0"/>
              <a:t>Two-party Lottery</a:t>
            </a:r>
          </a:p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4884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Bitcoin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Bitcoin</a:t>
            </a:r>
            <a:r>
              <a:rPr lang="en-US" altLang="zh-CN" dirty="0" smtClean="0"/>
              <a:t> </a:t>
            </a:r>
            <a:r>
              <a:rPr lang="en-US" altLang="zh-CN" dirty="0" smtClean="0"/>
              <a:t>blocks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Users maintain a chain of blocks.</a:t>
            </a:r>
          </a:p>
          <a:p>
            <a:pPr lvl="1"/>
            <a:r>
              <a:rPr lang="en-US" altLang="zh-CN" dirty="0" smtClean="0"/>
              <a:t>New block B</a:t>
            </a:r>
            <a:r>
              <a:rPr lang="en-US" altLang="zh-CN" i="1" baseline="-25000" dirty="0" smtClean="0"/>
              <a:t>i</a:t>
            </a:r>
            <a:r>
              <a:rPr lang="en-US" altLang="zh-CN" dirty="0" smtClean="0"/>
              <a:t> = T</a:t>
            </a:r>
            <a:r>
              <a:rPr lang="en-US" altLang="zh-CN" i="1" baseline="-25000" dirty="0" smtClean="0"/>
              <a:t>i</a:t>
            </a:r>
            <a:r>
              <a:rPr lang="en-US" altLang="zh-CN" dirty="0" smtClean="0"/>
              <a:t> || H(B</a:t>
            </a:r>
            <a:r>
              <a:rPr lang="en-US" altLang="zh-CN" i="1" baseline="-25000" dirty="0" smtClean="0"/>
              <a:t>i-1</a:t>
            </a:r>
            <a:r>
              <a:rPr lang="en-US" altLang="zh-CN" dirty="0" smtClean="0"/>
              <a:t>)||R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r>
              <a:rPr lang="en-US" altLang="zh-CN" dirty="0" smtClean="0"/>
              <a:t>If a transaction </a:t>
            </a:r>
            <a:r>
              <a:rPr lang="en-US" altLang="zh-CN" i="1" dirty="0" smtClean="0"/>
              <a:t>t</a:t>
            </a:r>
            <a:r>
              <a:rPr lang="en-US" altLang="zh-CN" dirty="0" smtClean="0"/>
              <a:t> is contained in a block B</a:t>
            </a:r>
            <a:r>
              <a:rPr lang="en-US" altLang="zh-CN" i="1" dirty="0" smtClean="0"/>
              <a:t>i</a:t>
            </a:r>
            <a:r>
              <a:rPr lang="en-US" altLang="zh-CN" dirty="0" smtClean="0"/>
              <a:t> and several new blocks on top of it, then the adversary cannot revert t unless it has more commutating power than half of the </a:t>
            </a:r>
            <a:r>
              <a:rPr lang="en-US" altLang="zh-CN" dirty="0" err="1" smtClean="0"/>
              <a:t>Bitcoin</a:t>
            </a:r>
            <a:r>
              <a:rPr lang="en-US" altLang="zh-CN" dirty="0" smtClean="0"/>
              <a:t> network.</a:t>
            </a:r>
            <a:endParaRPr lang="zh-CN" altLang="en-US" dirty="0"/>
          </a:p>
        </p:txBody>
      </p:sp>
      <p:sp>
        <p:nvSpPr>
          <p:cNvPr id="4" name="圆角矩形标注 3"/>
          <p:cNvSpPr/>
          <p:nvPr/>
        </p:nvSpPr>
        <p:spPr>
          <a:xfrm>
            <a:off x="990600" y="3492759"/>
            <a:ext cx="2209800" cy="311020"/>
          </a:xfrm>
          <a:prstGeom prst="wedgeRoundRectCallout">
            <a:avLst>
              <a:gd name="adj1" fmla="val 52777"/>
              <a:gd name="adj2" fmla="val -14229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 smtClean="0"/>
              <a:t>new transaction list</a:t>
            </a:r>
            <a:endParaRPr lang="zh-CN" altLang="en-US" dirty="0"/>
          </a:p>
        </p:txBody>
      </p:sp>
      <p:sp>
        <p:nvSpPr>
          <p:cNvPr id="5" name="圆角矩形标注 4"/>
          <p:cNvSpPr/>
          <p:nvPr/>
        </p:nvSpPr>
        <p:spPr>
          <a:xfrm>
            <a:off x="3276600" y="3503645"/>
            <a:ext cx="2449286" cy="311020"/>
          </a:xfrm>
          <a:prstGeom prst="wedgeRoundRectCallout">
            <a:avLst>
              <a:gd name="adj1" fmla="val -26547"/>
              <a:gd name="adj2" fmla="val -13929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 smtClean="0"/>
              <a:t>hash of previous block</a:t>
            </a:r>
            <a:endParaRPr lang="zh-CN" altLang="en-US" dirty="0"/>
          </a:p>
        </p:txBody>
      </p:sp>
      <p:sp>
        <p:nvSpPr>
          <p:cNvPr id="6" name="圆角矩形标注 5"/>
          <p:cNvSpPr/>
          <p:nvPr/>
        </p:nvSpPr>
        <p:spPr>
          <a:xfrm>
            <a:off x="5334000" y="2895600"/>
            <a:ext cx="2449286" cy="311020"/>
          </a:xfrm>
          <a:prstGeom prst="wedgeRoundRectCallout">
            <a:avLst>
              <a:gd name="adj1" fmla="val -58928"/>
              <a:gd name="adj2" fmla="val -129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dirty="0" smtClean="0"/>
              <a:t>random salt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7891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Bitcoin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One user pays in </a:t>
            </a:r>
            <a:r>
              <a:rPr lang="en-US" altLang="zh-CN" dirty="0" err="1" smtClean="0"/>
              <a:t>bitcoins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It creates a transaction and broadcast it to other nodes in the network.</a:t>
            </a:r>
          </a:p>
          <a:p>
            <a:pPr lvl="1"/>
            <a:r>
              <a:rPr lang="en-US" altLang="zh-CN" dirty="0" smtClean="0"/>
              <a:t>Other nodes validate it and broadcast further and add it to the block they are mining (newest block).</a:t>
            </a:r>
          </a:p>
          <a:p>
            <a:r>
              <a:rPr lang="en-US" altLang="zh-CN" dirty="0" smtClean="0"/>
              <a:t>One node obtain a new block</a:t>
            </a:r>
          </a:p>
          <a:p>
            <a:pPr lvl="1"/>
            <a:r>
              <a:rPr lang="en-US" altLang="zh-CN" dirty="0" smtClean="0"/>
              <a:t>It broadcasts its block to the network.</a:t>
            </a:r>
          </a:p>
          <a:p>
            <a:pPr lvl="1"/>
            <a:r>
              <a:rPr lang="en-US" altLang="zh-CN" dirty="0" smtClean="0"/>
              <a:t>Other nodes validate transactions in it and its hash and accept it by mining on top of it.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2621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1143000"/>
          </a:xfrm>
        </p:spPr>
        <p:txBody>
          <a:bodyPr/>
          <a:lstStyle/>
          <a:p>
            <a:r>
              <a:rPr lang="en-US" altLang="zh-CN" dirty="0" err="1" smtClean="0"/>
              <a:t>Bitcoin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latin typeface="+mj-lt"/>
              </a:rPr>
              <a:t>Ledger</a:t>
            </a:r>
          </a:p>
          <a:p>
            <a:pPr lvl="1"/>
            <a:r>
              <a:rPr lang="en-US" altLang="zh-CN" dirty="0" smtClean="0"/>
              <a:t>We can imagine that there is a trusted third-party called </a:t>
            </a:r>
            <a:r>
              <a:rPr lang="en-US" altLang="zh-CN" dirty="0" smtClean="0">
                <a:latin typeface="+mj-lt"/>
              </a:rPr>
              <a:t>Ledger</a:t>
            </a:r>
            <a:r>
              <a:rPr lang="en-US" altLang="zh-CN" dirty="0" smtClean="0"/>
              <a:t> to record the distributed transaction information.</a:t>
            </a:r>
            <a:endParaRPr lang="en-US" altLang="zh-CN" dirty="0" smtClean="0"/>
          </a:p>
          <a:p>
            <a:r>
              <a:rPr lang="en-US" altLang="zh-CN" dirty="0" err="1" smtClean="0"/>
              <a:t>Bitcoin</a:t>
            </a:r>
            <a:r>
              <a:rPr lang="en-US" altLang="zh-CN" dirty="0" smtClean="0"/>
              <a:t> </a:t>
            </a:r>
            <a:r>
              <a:rPr lang="en-US" altLang="zh-CN" dirty="0" smtClean="0"/>
              <a:t>Transaction</a:t>
            </a:r>
          </a:p>
          <a:p>
            <a:pPr lvl="1"/>
            <a:r>
              <a:rPr lang="en-US" altLang="zh-CN" dirty="0" smtClean="0"/>
              <a:t>Node address: public key </a:t>
            </a:r>
            <a:r>
              <a:rPr lang="en-US" altLang="zh-CN" i="1" dirty="0" err="1" smtClean="0"/>
              <a:t>pk</a:t>
            </a:r>
            <a:r>
              <a:rPr lang="en-US" altLang="zh-CN" i="1" dirty="0" smtClean="0"/>
              <a:t>, </a:t>
            </a:r>
            <a:r>
              <a:rPr lang="en-US" altLang="zh-CN" dirty="0" smtClean="0"/>
              <a:t>used for verifying the signatures</a:t>
            </a:r>
            <a:r>
              <a:rPr lang="en-US" altLang="zh-CN" i="1" dirty="0" smtClean="0"/>
              <a:t>.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Corresponding private key </a:t>
            </a:r>
            <a:r>
              <a:rPr lang="en-US" altLang="zh-CN" i="1" dirty="0" err="1" smtClean="0"/>
              <a:t>sk</a:t>
            </a:r>
            <a:r>
              <a:rPr lang="en-US" altLang="zh-CN" dirty="0" smtClean="0"/>
              <a:t> is used for signing.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0645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Bitcoin</a:t>
            </a:r>
            <a:r>
              <a:rPr lang="en-US" altLang="zh-CN" dirty="0" smtClean="0"/>
              <a:t> Transaction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zh-CN" dirty="0" err="1" smtClean="0"/>
              <a:t>T</a:t>
            </a:r>
            <a:r>
              <a:rPr lang="en-US" altLang="zh-CN" baseline="-25000" dirty="0" err="1" smtClean="0"/>
              <a:t>x</a:t>
            </a:r>
            <a:r>
              <a:rPr lang="en-US" altLang="zh-CN" dirty="0"/>
              <a:t>=(y, B.pk, v, </a:t>
            </a:r>
            <a:r>
              <a:rPr lang="en-US" altLang="zh-CN" dirty="0" err="1"/>
              <a:t>sig</a:t>
            </a:r>
            <a:r>
              <a:rPr lang="en-US" altLang="zh-CN" baseline="-25000" dirty="0" err="1"/>
              <a:t>A</a:t>
            </a:r>
            <a:r>
              <a:rPr lang="en-US" altLang="zh-CN" dirty="0"/>
              <a:t>(y, B.pk, v</a:t>
            </a:r>
            <a:r>
              <a:rPr lang="en-US" altLang="zh-CN" dirty="0" smtClean="0"/>
              <a:t>))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r>
              <a:rPr lang="en-US" altLang="zh-CN" dirty="0" err="1"/>
              <a:t>T</a:t>
            </a:r>
            <a:r>
              <a:rPr lang="en-US" altLang="zh-CN" baseline="-25000" dirty="0" err="1"/>
              <a:t>x</a:t>
            </a:r>
            <a:r>
              <a:rPr lang="en-US" altLang="zh-CN" dirty="0"/>
              <a:t> is valid only if</a:t>
            </a:r>
          </a:p>
          <a:p>
            <a:pPr lvl="2"/>
            <a:r>
              <a:rPr lang="en-US" altLang="zh-CN" i="1" dirty="0"/>
              <a:t>A</a:t>
            </a:r>
            <a:r>
              <a:rPr lang="en-US" altLang="zh-CN" dirty="0"/>
              <a:t>.pk was the recipient of T</a:t>
            </a:r>
            <a:r>
              <a:rPr lang="en-US" altLang="zh-CN" baseline="-25000" dirty="0"/>
              <a:t>y</a:t>
            </a:r>
          </a:p>
          <a:p>
            <a:pPr lvl="2"/>
            <a:r>
              <a:rPr lang="en-US" altLang="zh-CN" dirty="0"/>
              <a:t>The value of T</a:t>
            </a:r>
            <a:r>
              <a:rPr lang="en-US" altLang="zh-CN" baseline="-25000" dirty="0"/>
              <a:t>y</a:t>
            </a:r>
            <a:r>
              <a:rPr lang="en-US" altLang="zh-CN" dirty="0"/>
              <a:t> was at least </a:t>
            </a:r>
            <a:r>
              <a:rPr lang="en-US" altLang="zh-CN" i="1" dirty="0"/>
              <a:t>v</a:t>
            </a:r>
          </a:p>
          <a:p>
            <a:pPr lvl="2"/>
            <a:r>
              <a:rPr lang="en-US" altLang="zh-CN" dirty="0"/>
              <a:t>The transaction Ty has not been redeemed earlier</a:t>
            </a:r>
          </a:p>
          <a:p>
            <a:pPr lvl="2"/>
            <a:r>
              <a:rPr lang="en-US" altLang="zh-CN" dirty="0"/>
              <a:t>The signature of </a:t>
            </a:r>
            <a:r>
              <a:rPr lang="en-US" altLang="zh-CN" i="1" dirty="0"/>
              <a:t>A</a:t>
            </a:r>
            <a:r>
              <a:rPr lang="en-US" altLang="zh-CN" dirty="0"/>
              <a:t> is correct</a:t>
            </a:r>
          </a:p>
          <a:p>
            <a:pPr lvl="1"/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5" name="圆角矩形标注 4"/>
          <p:cNvSpPr/>
          <p:nvPr/>
        </p:nvSpPr>
        <p:spPr>
          <a:xfrm>
            <a:off x="457200" y="2609850"/>
            <a:ext cx="2057400" cy="533400"/>
          </a:xfrm>
          <a:prstGeom prst="wedgeRoundRectCallout">
            <a:avLst>
              <a:gd name="adj1" fmla="val 16746"/>
              <a:gd name="adj2" fmla="val -8012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600" dirty="0" smtClean="0"/>
              <a:t>input (redeemed) transaction index</a:t>
            </a:r>
            <a:endParaRPr lang="zh-CN" altLang="en-US" sz="1600" dirty="0"/>
          </a:p>
        </p:txBody>
      </p:sp>
      <p:sp>
        <p:nvSpPr>
          <p:cNvPr id="6" name="圆角矩形标注 5"/>
          <p:cNvSpPr/>
          <p:nvPr/>
        </p:nvSpPr>
        <p:spPr>
          <a:xfrm>
            <a:off x="2667000" y="2602074"/>
            <a:ext cx="1528665" cy="274476"/>
          </a:xfrm>
          <a:prstGeom prst="wedgeRoundRectCallout">
            <a:avLst>
              <a:gd name="adj1" fmla="val -14277"/>
              <a:gd name="adj2" fmla="val -10741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600" dirty="0" smtClean="0"/>
              <a:t>signature of A</a:t>
            </a:r>
            <a:endParaRPr lang="zh-CN" altLang="en-US" sz="1600" dirty="0"/>
          </a:p>
        </p:txBody>
      </p:sp>
      <p:sp>
        <p:nvSpPr>
          <p:cNvPr id="7" name="圆角矩形标注 6"/>
          <p:cNvSpPr/>
          <p:nvPr/>
        </p:nvSpPr>
        <p:spPr>
          <a:xfrm>
            <a:off x="5410200" y="2076450"/>
            <a:ext cx="2590800" cy="525624"/>
          </a:xfrm>
          <a:prstGeom prst="wedgeRoundRectCallout">
            <a:avLst>
              <a:gd name="adj1" fmla="val -62978"/>
              <a:gd name="adj2" fmla="val -1699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600" dirty="0" smtClean="0"/>
              <a:t>a transaction from address A.</a:t>
            </a:r>
            <a:r>
              <a:rPr lang="en-US" altLang="zh-CN" sz="1600" i="1" dirty="0" smtClean="0"/>
              <a:t>pk</a:t>
            </a:r>
            <a:r>
              <a:rPr lang="en-US" altLang="zh-CN" sz="1600" dirty="0" smtClean="0"/>
              <a:t> to address B.</a:t>
            </a:r>
            <a:r>
              <a:rPr lang="en-US" altLang="zh-CN" sz="1600" i="1" dirty="0" smtClean="0"/>
              <a:t>pk</a:t>
            </a:r>
            <a:endParaRPr lang="zh-CN" altLang="en-US" sz="1600" i="1" dirty="0"/>
          </a:p>
        </p:txBody>
      </p:sp>
      <p:sp>
        <p:nvSpPr>
          <p:cNvPr id="8" name="圆角矩形标注 7"/>
          <p:cNvSpPr/>
          <p:nvPr/>
        </p:nvSpPr>
        <p:spPr>
          <a:xfrm>
            <a:off x="4385387" y="2739312"/>
            <a:ext cx="2015413" cy="274476"/>
          </a:xfrm>
          <a:prstGeom prst="wedgeRoundRectCallout">
            <a:avLst>
              <a:gd name="adj1" fmla="val -31578"/>
              <a:gd name="adj2" fmla="val -1856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600" dirty="0" smtClean="0"/>
              <a:t>amount transferred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54705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Bitcoin</a:t>
            </a:r>
            <a:r>
              <a:rPr lang="en-US" altLang="zh-CN" dirty="0" smtClean="0"/>
              <a:t> Transaction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More than one transaction can be redeemed in one transaction.</a:t>
            </a:r>
          </a:p>
          <a:p>
            <a:pPr lvl="1"/>
            <a:r>
              <a:rPr lang="en-US" altLang="zh-CN" sz="2000" dirty="0" err="1"/>
              <a:t>T</a:t>
            </a:r>
            <a:r>
              <a:rPr lang="en-US" altLang="zh-CN" sz="2000" baseline="-25000" dirty="0" err="1"/>
              <a:t>x</a:t>
            </a:r>
            <a:r>
              <a:rPr lang="en-US" altLang="zh-CN" sz="2000" dirty="0"/>
              <a:t>=(</a:t>
            </a:r>
            <a:r>
              <a:rPr lang="en-US" altLang="zh-CN" sz="2000" dirty="0" smtClean="0"/>
              <a:t>y</a:t>
            </a:r>
            <a:r>
              <a:rPr lang="en-US" altLang="zh-CN" sz="2000" baseline="-25000" dirty="0" smtClean="0"/>
              <a:t>1</a:t>
            </a:r>
            <a:r>
              <a:rPr lang="en-US" altLang="zh-CN" sz="2000" dirty="0" smtClean="0"/>
              <a:t>, y</a:t>
            </a:r>
            <a:r>
              <a:rPr lang="en-US" altLang="zh-CN" sz="2000" baseline="-25000" dirty="0" smtClean="0"/>
              <a:t>2</a:t>
            </a:r>
            <a:r>
              <a:rPr lang="en-US" altLang="zh-CN" sz="2000" dirty="0" smtClean="0"/>
              <a:t>, …, </a:t>
            </a:r>
            <a:r>
              <a:rPr lang="en-US" altLang="zh-CN" sz="2000" dirty="0" err="1" smtClean="0"/>
              <a:t>y</a:t>
            </a:r>
            <a:r>
              <a:rPr lang="en-US" altLang="zh-CN" sz="2000" baseline="-25000" dirty="0" err="1" smtClean="0"/>
              <a:t>l</a:t>
            </a:r>
            <a:r>
              <a:rPr lang="en-US" altLang="zh-CN" sz="2000" dirty="0" smtClean="0"/>
              <a:t>, </a:t>
            </a:r>
            <a:r>
              <a:rPr lang="en-US" altLang="zh-CN" sz="2000" dirty="0"/>
              <a:t>B.pk, v, </a:t>
            </a:r>
            <a:r>
              <a:rPr lang="en-US" altLang="zh-CN" sz="2000" dirty="0" smtClean="0"/>
              <a:t>sig</a:t>
            </a:r>
            <a:r>
              <a:rPr lang="en-US" altLang="zh-CN" sz="2000" baseline="-25000" dirty="0" smtClean="0"/>
              <a:t>A1</a:t>
            </a:r>
            <a:r>
              <a:rPr lang="en-US" altLang="zh-CN" sz="2000" dirty="0" smtClean="0"/>
              <a:t>(y</a:t>
            </a:r>
            <a:r>
              <a:rPr lang="en-US" altLang="zh-CN" sz="2000" baseline="-25000" dirty="0" smtClean="0"/>
              <a:t>1</a:t>
            </a:r>
            <a:r>
              <a:rPr lang="en-US" altLang="zh-CN" sz="2000" dirty="0" smtClean="0"/>
              <a:t>, </a:t>
            </a:r>
            <a:r>
              <a:rPr lang="en-US" altLang="zh-CN" sz="2000" dirty="0"/>
              <a:t>B.pk, </a:t>
            </a:r>
            <a:r>
              <a:rPr lang="en-US" altLang="zh-CN" sz="2000" dirty="0" smtClean="0"/>
              <a:t>v), …, </a:t>
            </a:r>
            <a:r>
              <a:rPr lang="en-US" altLang="zh-CN" sz="2000" dirty="0" err="1" smtClean="0"/>
              <a:t>sig</a:t>
            </a:r>
            <a:r>
              <a:rPr lang="en-US" altLang="zh-CN" sz="2000" baseline="-25000" dirty="0" err="1" smtClean="0"/>
              <a:t>Al</a:t>
            </a:r>
            <a:r>
              <a:rPr lang="en-US" altLang="zh-CN" sz="2000" dirty="0" smtClean="0"/>
              <a:t>(</a:t>
            </a:r>
            <a:r>
              <a:rPr lang="en-US" altLang="zh-CN" sz="2000" dirty="0" err="1" smtClean="0"/>
              <a:t>y</a:t>
            </a:r>
            <a:r>
              <a:rPr lang="en-US" altLang="zh-CN" sz="2000" baseline="-25000" dirty="0" err="1" smtClean="0"/>
              <a:t>l</a:t>
            </a:r>
            <a:r>
              <a:rPr lang="en-US" altLang="zh-CN" sz="2000" dirty="0" smtClean="0"/>
              <a:t>, </a:t>
            </a:r>
            <a:r>
              <a:rPr lang="en-US" altLang="zh-CN" sz="2000" dirty="0"/>
              <a:t>B.pk, v</a:t>
            </a:r>
            <a:r>
              <a:rPr lang="en-US" altLang="zh-CN" sz="2000" dirty="0" smtClean="0"/>
              <a:t>))</a:t>
            </a:r>
          </a:p>
          <a:p>
            <a:r>
              <a:rPr lang="en-US" altLang="zh-CN" sz="2400" dirty="0" smtClean="0"/>
              <a:t>Add lock-time </a:t>
            </a:r>
            <a:r>
              <a:rPr lang="en-US" altLang="zh-CN" sz="2400" i="1" dirty="0" smtClean="0"/>
              <a:t>t</a:t>
            </a:r>
            <a:r>
              <a:rPr lang="en-US" altLang="zh-CN" sz="2400" dirty="0" smtClean="0"/>
              <a:t> into transaction</a:t>
            </a:r>
          </a:p>
          <a:p>
            <a:pPr lvl="1"/>
            <a:r>
              <a:rPr lang="en-US" altLang="zh-CN" sz="2000" dirty="0" err="1"/>
              <a:t>T</a:t>
            </a:r>
            <a:r>
              <a:rPr lang="en-US" altLang="zh-CN" sz="2000" baseline="-25000" dirty="0" err="1"/>
              <a:t>x</a:t>
            </a:r>
            <a:r>
              <a:rPr lang="en-US" altLang="zh-CN" sz="2000" dirty="0"/>
              <a:t>=(y</a:t>
            </a:r>
            <a:r>
              <a:rPr lang="en-US" altLang="zh-CN" sz="2000" baseline="-25000" dirty="0"/>
              <a:t>1</a:t>
            </a:r>
            <a:r>
              <a:rPr lang="en-US" altLang="zh-CN" sz="2000" dirty="0"/>
              <a:t>, y</a:t>
            </a:r>
            <a:r>
              <a:rPr lang="en-US" altLang="zh-CN" sz="2000" baseline="-25000" dirty="0"/>
              <a:t>2</a:t>
            </a:r>
            <a:r>
              <a:rPr lang="en-US" altLang="zh-CN" sz="2000" dirty="0"/>
              <a:t>, …, </a:t>
            </a:r>
            <a:r>
              <a:rPr lang="en-US" altLang="zh-CN" sz="2000" dirty="0" err="1"/>
              <a:t>y</a:t>
            </a:r>
            <a:r>
              <a:rPr lang="en-US" altLang="zh-CN" sz="2000" baseline="-25000" dirty="0" err="1"/>
              <a:t>l</a:t>
            </a:r>
            <a:r>
              <a:rPr lang="en-US" altLang="zh-CN" sz="2000" dirty="0"/>
              <a:t>, B.pk, </a:t>
            </a:r>
            <a:r>
              <a:rPr lang="en-US" altLang="zh-CN" sz="2000" dirty="0" smtClean="0"/>
              <a:t>v, t, </a:t>
            </a:r>
            <a:r>
              <a:rPr lang="en-US" altLang="zh-CN" sz="2000" dirty="0"/>
              <a:t>sig</a:t>
            </a:r>
            <a:r>
              <a:rPr lang="en-US" altLang="zh-CN" sz="2000" baseline="-25000" dirty="0"/>
              <a:t>A1</a:t>
            </a:r>
            <a:r>
              <a:rPr lang="en-US" altLang="zh-CN" sz="2000" dirty="0"/>
              <a:t>(y</a:t>
            </a:r>
            <a:r>
              <a:rPr lang="en-US" altLang="zh-CN" sz="2000" baseline="-25000" dirty="0"/>
              <a:t>1</a:t>
            </a:r>
            <a:r>
              <a:rPr lang="en-US" altLang="zh-CN" sz="2000" dirty="0"/>
              <a:t>, B.pk, </a:t>
            </a:r>
            <a:r>
              <a:rPr lang="en-US" altLang="zh-CN" sz="2000" dirty="0" smtClean="0"/>
              <a:t>v, t), </a:t>
            </a:r>
            <a:r>
              <a:rPr lang="en-US" altLang="zh-CN" sz="2000" dirty="0"/>
              <a:t>…, </a:t>
            </a:r>
            <a:r>
              <a:rPr lang="en-US" altLang="zh-CN" sz="2000" dirty="0" err="1"/>
              <a:t>sig</a:t>
            </a:r>
            <a:r>
              <a:rPr lang="en-US" altLang="zh-CN" sz="2000" baseline="-25000" dirty="0" err="1"/>
              <a:t>Al</a:t>
            </a:r>
            <a:r>
              <a:rPr lang="en-US" altLang="zh-CN" sz="2000" dirty="0"/>
              <a:t>(</a:t>
            </a:r>
            <a:r>
              <a:rPr lang="en-US" altLang="zh-CN" sz="2000" dirty="0" err="1"/>
              <a:t>y</a:t>
            </a:r>
            <a:r>
              <a:rPr lang="en-US" altLang="zh-CN" sz="2000" baseline="-25000" dirty="0" err="1"/>
              <a:t>l</a:t>
            </a:r>
            <a:r>
              <a:rPr lang="en-US" altLang="zh-CN" sz="2000" dirty="0"/>
              <a:t>, B.pk, </a:t>
            </a:r>
            <a:r>
              <a:rPr lang="en-US" altLang="zh-CN" sz="2000" dirty="0" smtClean="0"/>
              <a:t>v, t))</a:t>
            </a:r>
            <a:endParaRPr lang="en-US" altLang="zh-CN" sz="2000" dirty="0"/>
          </a:p>
          <a:p>
            <a:pPr lvl="1"/>
            <a:r>
              <a:rPr lang="en-US" altLang="zh-CN" sz="2000" dirty="0" err="1" smtClean="0"/>
              <a:t>T</a:t>
            </a:r>
            <a:r>
              <a:rPr lang="en-US" altLang="zh-CN" sz="2000" baseline="-25000" dirty="0" err="1" smtClean="0"/>
              <a:t>x</a:t>
            </a:r>
            <a:r>
              <a:rPr lang="en-US" altLang="zh-CN" sz="2000" dirty="0" smtClean="0"/>
              <a:t> becomes valid only if time </a:t>
            </a:r>
            <a:r>
              <a:rPr lang="en-US" altLang="zh-CN" sz="2000" i="1" dirty="0" smtClean="0"/>
              <a:t>t</a:t>
            </a:r>
            <a:r>
              <a:rPr lang="en-US" altLang="zh-CN" sz="2000" dirty="0" smtClean="0"/>
              <a:t> is reached.</a:t>
            </a:r>
            <a:endParaRPr lang="en-US" altLang="zh-CN" sz="2000" dirty="0"/>
          </a:p>
          <a:p>
            <a:r>
              <a:rPr lang="en-US" altLang="zh-CN" dirty="0" smtClean="0"/>
              <a:t>Transaction can be identified by hash </a:t>
            </a:r>
            <a:r>
              <a:rPr lang="en-US" altLang="zh-CN" i="1" dirty="0" smtClean="0"/>
              <a:t>H(</a:t>
            </a:r>
            <a:r>
              <a:rPr lang="en-US" altLang="zh-CN" i="1" dirty="0" err="1" smtClean="0"/>
              <a:t>T</a:t>
            </a:r>
            <a:r>
              <a:rPr lang="en-US" altLang="zh-CN" i="1" baseline="-25000" dirty="0" err="1" smtClean="0"/>
              <a:t>x</a:t>
            </a:r>
            <a:r>
              <a:rPr lang="en-US" altLang="zh-CN" i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0436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Bitcoin</a:t>
            </a:r>
            <a:r>
              <a:rPr lang="en-US" altLang="zh-CN" dirty="0" smtClean="0"/>
              <a:t> Transaction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O</a:t>
            </a:r>
            <a:r>
              <a:rPr lang="en-US" altLang="zh-CN" dirty="0" smtClean="0"/>
              <a:t>utput-script function</a:t>
            </a:r>
          </a:p>
          <a:p>
            <a:pPr lvl="1"/>
            <a:r>
              <a:rPr lang="en-US" altLang="zh-CN" dirty="0" smtClean="0"/>
              <a:t>The transaction </a:t>
            </a:r>
            <a:r>
              <a:rPr lang="en-US" altLang="zh-CN" dirty="0" err="1" smtClean="0"/>
              <a:t>T</a:t>
            </a:r>
            <a:r>
              <a:rPr lang="en-US" altLang="zh-CN" baseline="-25000" dirty="0" err="1" smtClean="0"/>
              <a:t>x</a:t>
            </a:r>
            <a:r>
              <a:rPr lang="en-US" altLang="zh-CN" dirty="0" smtClean="0"/>
              <a:t> redeeming T</a:t>
            </a:r>
            <a:r>
              <a:rPr lang="en-US" altLang="zh-CN" baseline="-25000" dirty="0" smtClean="0"/>
              <a:t>y</a:t>
            </a:r>
            <a:r>
              <a:rPr lang="en-US" altLang="zh-CN" dirty="0" smtClean="0"/>
              <a:t> is valid if </a:t>
            </a:r>
            <a:r>
              <a:rPr lang="el-GR" altLang="zh-CN" dirty="0" smtClean="0">
                <a:latin typeface="Constantia"/>
              </a:rPr>
              <a:t>π</a:t>
            </a:r>
            <a:r>
              <a:rPr lang="en-US" altLang="zh-CN" baseline="-25000" dirty="0" smtClean="0">
                <a:latin typeface="Constantia"/>
              </a:rPr>
              <a:t>y</a:t>
            </a:r>
            <a:r>
              <a:rPr lang="en-US" altLang="zh-CN" dirty="0" smtClean="0">
                <a:latin typeface="Constantia"/>
              </a:rPr>
              <a:t> evaluates to true on input </a:t>
            </a:r>
            <a:r>
              <a:rPr lang="en-US" altLang="zh-CN" dirty="0" err="1" smtClean="0">
                <a:latin typeface="Constantia"/>
              </a:rPr>
              <a:t>T</a:t>
            </a:r>
            <a:r>
              <a:rPr lang="en-US" altLang="zh-CN" baseline="-25000" dirty="0" err="1" smtClean="0">
                <a:latin typeface="Constantia"/>
              </a:rPr>
              <a:t>x</a:t>
            </a:r>
            <a:r>
              <a:rPr lang="en-US" altLang="zh-CN" baseline="-25000" dirty="0" smtClean="0">
                <a:latin typeface="Constantia"/>
              </a:rPr>
              <a:t>.</a:t>
            </a:r>
          </a:p>
          <a:p>
            <a:r>
              <a:rPr lang="en-US" altLang="zh-CN" dirty="0" smtClean="0"/>
              <a:t>Witness</a:t>
            </a:r>
          </a:p>
          <a:p>
            <a:pPr lvl="1"/>
            <a:r>
              <a:rPr lang="en-US" altLang="zh-CN" dirty="0" smtClean="0"/>
              <a:t>Used to make the script </a:t>
            </a:r>
            <a:r>
              <a:rPr lang="el-GR" altLang="zh-CN" dirty="0"/>
              <a:t>π</a:t>
            </a:r>
            <a:r>
              <a:rPr lang="en-US" altLang="zh-CN" baseline="-25000" dirty="0" smtClean="0"/>
              <a:t>y</a:t>
            </a:r>
            <a:r>
              <a:rPr lang="en-US" altLang="zh-CN" dirty="0" smtClean="0"/>
              <a:t> evaluate to true on </a:t>
            </a:r>
            <a:r>
              <a:rPr lang="en-US" altLang="zh-CN" dirty="0" err="1" smtClean="0"/>
              <a:t>T</a:t>
            </a:r>
            <a:r>
              <a:rPr lang="en-US" altLang="zh-CN" baseline="-25000" dirty="0" err="1" smtClean="0"/>
              <a:t>x</a:t>
            </a:r>
            <a:endParaRPr lang="en-US" altLang="zh-CN" dirty="0" smtClean="0"/>
          </a:p>
          <a:p>
            <a:r>
              <a:rPr lang="en-US" altLang="zh-CN" dirty="0" err="1" smtClean="0"/>
              <a:t>T</a:t>
            </a:r>
            <a:r>
              <a:rPr lang="en-US" altLang="zh-CN" baseline="-25000" dirty="0" err="1" smtClean="0"/>
              <a:t>x</a:t>
            </a:r>
            <a:r>
              <a:rPr lang="en-US" altLang="zh-CN" dirty="0" smtClean="0"/>
              <a:t>=(y</a:t>
            </a:r>
            <a:r>
              <a:rPr lang="en-US" altLang="zh-CN" baseline="-25000" dirty="0" smtClean="0"/>
              <a:t>1</a:t>
            </a:r>
            <a:r>
              <a:rPr lang="en-US" altLang="zh-CN" dirty="0" smtClean="0"/>
              <a:t>, …, </a:t>
            </a:r>
            <a:r>
              <a:rPr lang="en-US" altLang="zh-CN" dirty="0" err="1" smtClean="0"/>
              <a:t>y</a:t>
            </a:r>
            <a:r>
              <a:rPr lang="en-US" altLang="zh-CN" baseline="-25000" dirty="0" err="1" smtClean="0"/>
              <a:t>l</a:t>
            </a:r>
            <a:r>
              <a:rPr lang="en-US" altLang="zh-CN" dirty="0" smtClean="0"/>
              <a:t>, </a:t>
            </a:r>
            <a:r>
              <a:rPr lang="el-GR" altLang="zh-CN" dirty="0" smtClean="0"/>
              <a:t>π</a:t>
            </a:r>
            <a:r>
              <a:rPr lang="en-US" altLang="zh-CN" baseline="-25000" dirty="0"/>
              <a:t>x</a:t>
            </a:r>
            <a:r>
              <a:rPr lang="en-US" altLang="zh-CN" dirty="0" smtClean="0"/>
              <a:t>, v, t, </a:t>
            </a:r>
            <a:r>
              <a:rPr lang="el-GR" altLang="zh-CN" dirty="0" smtClean="0">
                <a:latin typeface="Constantia"/>
              </a:rPr>
              <a:t>σ</a:t>
            </a:r>
            <a:r>
              <a:rPr lang="en-US" altLang="zh-CN" baseline="-25000" dirty="0" smtClean="0">
                <a:latin typeface="Constantia"/>
              </a:rPr>
              <a:t>1</a:t>
            </a:r>
            <a:r>
              <a:rPr lang="en-US" altLang="zh-CN" dirty="0" smtClean="0">
                <a:latin typeface="Constantia"/>
              </a:rPr>
              <a:t>, …, </a:t>
            </a:r>
            <a:r>
              <a:rPr lang="el-GR" altLang="zh-CN" dirty="0" smtClean="0">
                <a:latin typeface="Constantia"/>
              </a:rPr>
              <a:t>σ</a:t>
            </a:r>
            <a:r>
              <a:rPr lang="en-US" altLang="zh-CN" baseline="-25000" dirty="0" smtClean="0">
                <a:latin typeface="Constantia"/>
              </a:rPr>
              <a:t>l</a:t>
            </a:r>
            <a:r>
              <a:rPr lang="en-US" altLang="zh-CN" dirty="0" smtClean="0"/>
              <a:t>)</a:t>
            </a:r>
          </a:p>
          <a:p>
            <a:endParaRPr lang="en-US" altLang="zh-CN" dirty="0" smtClean="0"/>
          </a:p>
          <a:p>
            <a:pPr lvl="1"/>
            <a:r>
              <a:rPr lang="en-US" altLang="zh-CN" sz="2000" dirty="0" smtClean="0"/>
              <a:t>time t is reached</a:t>
            </a:r>
          </a:p>
          <a:p>
            <a:pPr lvl="1"/>
            <a:r>
              <a:rPr lang="en-US" altLang="zh-CN" sz="2000" dirty="0" smtClean="0"/>
              <a:t>every </a:t>
            </a:r>
            <a:r>
              <a:rPr lang="el-GR" altLang="zh-CN" sz="2000" dirty="0" smtClean="0"/>
              <a:t>π</a:t>
            </a:r>
            <a:r>
              <a:rPr lang="en-US" altLang="zh-CN" sz="2000" baseline="-25000" dirty="0" smtClean="0"/>
              <a:t>i</a:t>
            </a:r>
            <a:r>
              <a:rPr lang="en-US" altLang="zh-CN" sz="2000" dirty="0" smtClean="0"/>
              <a:t>([T</a:t>
            </a:r>
            <a:r>
              <a:rPr lang="en-US" altLang="zh-CN" sz="2000" baseline="-25000" dirty="0" smtClean="0"/>
              <a:t>X</a:t>
            </a:r>
            <a:r>
              <a:rPr lang="en-US" altLang="zh-CN" sz="2000" dirty="0" smtClean="0"/>
              <a:t>],</a:t>
            </a:r>
            <a:r>
              <a:rPr lang="el-GR" altLang="zh-CN" sz="2000" dirty="0"/>
              <a:t> </a:t>
            </a:r>
            <a:r>
              <a:rPr lang="el-GR" altLang="zh-CN" sz="2000" dirty="0" smtClean="0"/>
              <a:t>σ</a:t>
            </a:r>
            <a:r>
              <a:rPr lang="en-US" altLang="zh-CN" sz="2000" baseline="-25000" dirty="0" smtClean="0"/>
              <a:t>i</a:t>
            </a:r>
            <a:r>
              <a:rPr lang="en-US" altLang="zh-CN" sz="2000" dirty="0" smtClean="0"/>
              <a:t>) is true, </a:t>
            </a:r>
            <a:r>
              <a:rPr lang="en-US" altLang="zh-CN" sz="2000" i="1" dirty="0" smtClean="0"/>
              <a:t>i</a:t>
            </a:r>
            <a:r>
              <a:rPr lang="en-US" altLang="zh-CN" sz="2000" dirty="0" smtClean="0"/>
              <a:t> in [1,</a:t>
            </a:r>
            <a:r>
              <a:rPr lang="en-US" altLang="zh-CN" sz="2000" i="1" dirty="0" smtClean="0"/>
              <a:t>l</a:t>
            </a:r>
            <a:r>
              <a:rPr lang="en-US" altLang="zh-CN" sz="2000" dirty="0" smtClean="0"/>
              <a:t>]</a:t>
            </a:r>
          </a:p>
          <a:p>
            <a:pPr lvl="1"/>
            <a:r>
              <a:rPr lang="en-US" altLang="zh-CN" sz="2000" dirty="0" smtClean="0"/>
              <a:t>None of the transaction has been redeemed before</a:t>
            </a:r>
          </a:p>
          <a:p>
            <a:pPr lvl="1"/>
            <a:endParaRPr lang="en-US" altLang="zh-CN" dirty="0"/>
          </a:p>
        </p:txBody>
      </p:sp>
      <p:sp>
        <p:nvSpPr>
          <p:cNvPr id="4" name="圆角矩形标注 3"/>
          <p:cNvSpPr/>
          <p:nvPr/>
        </p:nvSpPr>
        <p:spPr>
          <a:xfrm>
            <a:off x="2514600" y="3810000"/>
            <a:ext cx="1371600" cy="274476"/>
          </a:xfrm>
          <a:prstGeom prst="wedgeRoundRectCallout">
            <a:avLst>
              <a:gd name="adj1" fmla="val -35366"/>
              <a:gd name="adj2" fmla="val 11354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1600" dirty="0" smtClean="0"/>
              <a:t>script for </a:t>
            </a:r>
            <a:r>
              <a:rPr lang="en-US" altLang="zh-CN" sz="1600" dirty="0" err="1" smtClean="0"/>
              <a:t>T</a:t>
            </a:r>
            <a:r>
              <a:rPr lang="en-US" altLang="zh-CN" sz="1600" baseline="-25000" dirty="0" err="1" smtClean="0"/>
              <a:t>x</a:t>
            </a:r>
            <a:endParaRPr lang="zh-CN" altLang="en-US" sz="1600" baseline="-25000" dirty="0"/>
          </a:p>
        </p:txBody>
      </p:sp>
      <p:sp>
        <p:nvSpPr>
          <p:cNvPr id="6" name="右大括号 5"/>
          <p:cNvSpPr/>
          <p:nvPr/>
        </p:nvSpPr>
        <p:spPr>
          <a:xfrm rot="5400000">
            <a:off x="2362200" y="3657600"/>
            <a:ext cx="228600" cy="2057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943100" y="4800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body[</a:t>
            </a:r>
            <a:r>
              <a:rPr lang="en-US" altLang="zh-CN" dirty="0" err="1" smtClean="0"/>
              <a:t>T</a:t>
            </a:r>
            <a:r>
              <a:rPr lang="en-US" altLang="zh-CN" baseline="-25000" dirty="0" err="1" smtClean="0"/>
              <a:t>x</a:t>
            </a:r>
            <a:r>
              <a:rPr lang="en-US" altLang="zh-CN" dirty="0" smtClean="0"/>
              <a:t>]</a:t>
            </a:r>
            <a:endParaRPr lang="zh-CN" altLang="en-US" dirty="0"/>
          </a:p>
        </p:txBody>
      </p:sp>
      <p:sp>
        <p:nvSpPr>
          <p:cNvPr id="8" name="右大括号 7"/>
          <p:cNvSpPr/>
          <p:nvPr/>
        </p:nvSpPr>
        <p:spPr>
          <a:xfrm rot="5400000">
            <a:off x="4038600" y="4193719"/>
            <a:ext cx="228600" cy="990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581400" y="4803319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witness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4009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8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348" y="1752600"/>
            <a:ext cx="6456977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http://www.sciweavers.org/upload/Tex2Img_1414959162/rend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142999"/>
            <a:ext cx="319087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椭圆 2"/>
          <p:cNvSpPr/>
          <p:nvPr/>
        </p:nvSpPr>
        <p:spPr>
          <a:xfrm>
            <a:off x="3276600" y="1981199"/>
            <a:ext cx="2286000" cy="45720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标注 3"/>
          <p:cNvSpPr/>
          <p:nvPr/>
        </p:nvSpPr>
        <p:spPr>
          <a:xfrm>
            <a:off x="891851" y="1108494"/>
            <a:ext cx="1752600" cy="561976"/>
          </a:xfrm>
          <a:prstGeom prst="wedgeRoundRectCallout">
            <a:avLst>
              <a:gd name="adj1" fmla="val 92033"/>
              <a:gd name="adj2" fmla="val 1075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Input transactions</a:t>
            </a:r>
            <a:endParaRPr lang="zh-CN" altLang="en-US" i="1" baseline="-25000" dirty="0"/>
          </a:p>
        </p:txBody>
      </p:sp>
    </p:spTree>
    <p:extLst>
      <p:ext uri="{BB962C8B-B14F-4D97-AF65-F5344CB8AC3E}">
        <p14:creationId xmlns:p14="http://schemas.microsoft.com/office/powerpoint/2010/main" val="323927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348" y="1752600"/>
            <a:ext cx="6456977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http://www.sciweavers.org/upload/Tex2Img_1414959162/rend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142999"/>
            <a:ext cx="319087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椭圆 2"/>
          <p:cNvSpPr/>
          <p:nvPr/>
        </p:nvSpPr>
        <p:spPr>
          <a:xfrm>
            <a:off x="3429000" y="2286000"/>
            <a:ext cx="838200" cy="45720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5486400" y="2286000"/>
            <a:ext cx="838200" cy="45720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标注 3"/>
          <p:cNvSpPr/>
          <p:nvPr/>
        </p:nvSpPr>
        <p:spPr>
          <a:xfrm>
            <a:off x="3810000" y="1419224"/>
            <a:ext cx="1752600" cy="561976"/>
          </a:xfrm>
          <a:prstGeom prst="wedgeRoundRectCallout">
            <a:avLst>
              <a:gd name="adj1" fmla="val -33078"/>
              <a:gd name="adj2" fmla="val 992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Transaction’s signature</a:t>
            </a:r>
            <a:endParaRPr lang="zh-CN" altLang="en-US" i="1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870080" y="49530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Any transaction </a:t>
            </a:r>
            <a:r>
              <a:rPr lang="en-US" altLang="zh-CN" dirty="0" err="1" smtClean="0">
                <a:solidFill>
                  <a:srgbClr val="FF0000"/>
                </a:solidFill>
              </a:rPr>
              <a:t>T</a:t>
            </a:r>
            <a:r>
              <a:rPr lang="en-US" altLang="zh-CN" i="1" baseline="-25000" dirty="0" err="1" smtClean="0">
                <a:solidFill>
                  <a:srgbClr val="FF0000"/>
                </a:solidFill>
              </a:rPr>
              <a:t>x</a:t>
            </a:r>
            <a:r>
              <a:rPr lang="en-US" altLang="zh-CN" dirty="0" smtClean="0">
                <a:solidFill>
                  <a:srgbClr val="FF0000"/>
                </a:solidFill>
              </a:rPr>
              <a:t> redeems T</a:t>
            </a:r>
            <a:r>
              <a:rPr lang="en-US" altLang="zh-CN" i="1" baseline="-25000" dirty="0" smtClean="0">
                <a:solidFill>
                  <a:srgbClr val="FF0000"/>
                </a:solidFill>
              </a:rPr>
              <a:t>y1</a:t>
            </a:r>
            <a:r>
              <a:rPr lang="en-US" altLang="zh-CN" dirty="0" smtClean="0">
                <a:solidFill>
                  <a:srgbClr val="FF0000"/>
                </a:solidFill>
              </a:rPr>
              <a:t> should guarantee that </a:t>
            </a:r>
            <a:r>
              <a:rPr lang="el-GR" altLang="zh-CN" dirty="0" smtClean="0">
                <a:solidFill>
                  <a:srgbClr val="FF0000"/>
                </a:solidFill>
                <a:latin typeface="Constantia"/>
              </a:rPr>
              <a:t>π</a:t>
            </a:r>
            <a:r>
              <a:rPr lang="en-US" altLang="zh-CN" i="1" baseline="-25000" dirty="0" smtClean="0">
                <a:solidFill>
                  <a:srgbClr val="FF0000"/>
                </a:solidFill>
                <a:latin typeface="Constantia"/>
              </a:rPr>
              <a:t>y1</a:t>
            </a:r>
            <a:r>
              <a:rPr lang="en-US" altLang="zh-CN" dirty="0" smtClean="0">
                <a:solidFill>
                  <a:srgbClr val="FF0000"/>
                </a:solidFill>
                <a:latin typeface="Constantia"/>
              </a:rPr>
              <a:t>([</a:t>
            </a:r>
            <a:r>
              <a:rPr lang="en-US" altLang="zh-CN" dirty="0" err="1" smtClean="0">
                <a:solidFill>
                  <a:srgbClr val="FF0000"/>
                </a:solidFill>
                <a:latin typeface="Constantia"/>
              </a:rPr>
              <a:t>T</a:t>
            </a:r>
            <a:r>
              <a:rPr lang="en-US" altLang="zh-CN" i="1" baseline="-25000" dirty="0" err="1" smtClean="0">
                <a:solidFill>
                  <a:srgbClr val="FF0000"/>
                </a:solidFill>
                <a:latin typeface="Constantia"/>
              </a:rPr>
              <a:t>x</a:t>
            </a:r>
            <a:r>
              <a:rPr lang="en-US" altLang="zh-CN" dirty="0" smtClean="0">
                <a:solidFill>
                  <a:srgbClr val="FF0000"/>
                </a:solidFill>
                <a:latin typeface="Constantia"/>
              </a:rPr>
              <a:t>], </a:t>
            </a:r>
            <a:r>
              <a:rPr lang="el-GR" altLang="zh-CN" dirty="0" smtClean="0">
                <a:solidFill>
                  <a:srgbClr val="FF0000"/>
                </a:solidFill>
                <a:latin typeface="Constantia"/>
              </a:rPr>
              <a:t>σ</a:t>
            </a:r>
            <a:r>
              <a:rPr lang="en-US" altLang="zh-CN" i="1" baseline="-25000" dirty="0" smtClean="0">
                <a:solidFill>
                  <a:srgbClr val="FF0000"/>
                </a:solidFill>
                <a:latin typeface="Constantia"/>
              </a:rPr>
              <a:t>1</a:t>
            </a:r>
            <a:r>
              <a:rPr lang="en-US" altLang="zh-CN" dirty="0" smtClean="0">
                <a:solidFill>
                  <a:srgbClr val="FF0000"/>
                </a:solidFill>
                <a:latin typeface="Constantia"/>
              </a:rPr>
              <a:t>) is true.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1186348" y="1800807"/>
            <a:ext cx="1023452" cy="637593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195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348" y="1752600"/>
            <a:ext cx="6456977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http://www.sciweavers.org/upload/Tex2Img_1414959162/rend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142999"/>
            <a:ext cx="319087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椭圆 4"/>
          <p:cNvSpPr/>
          <p:nvPr/>
        </p:nvSpPr>
        <p:spPr>
          <a:xfrm>
            <a:off x="2362200" y="2895600"/>
            <a:ext cx="1828800" cy="45720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标注 6"/>
          <p:cNvSpPr/>
          <p:nvPr/>
        </p:nvSpPr>
        <p:spPr>
          <a:xfrm>
            <a:off x="228600" y="3352800"/>
            <a:ext cx="1981200" cy="457200"/>
          </a:xfrm>
          <a:prstGeom prst="wedgeRoundRectCallout">
            <a:avLst>
              <a:gd name="adj1" fmla="val 64881"/>
              <a:gd name="adj2" fmla="val -6679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Verify signature</a:t>
            </a:r>
            <a:endParaRPr lang="zh-CN" altLang="en-US" i="1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1731169" y="4920343"/>
            <a:ext cx="5519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FF0000"/>
                </a:solidFill>
                <a:latin typeface="Constantia"/>
              </a:rPr>
              <a:t>π</a:t>
            </a:r>
            <a:r>
              <a:rPr lang="en-US" altLang="zh-CN" sz="2400" baseline="-25000" dirty="0" smtClean="0">
                <a:solidFill>
                  <a:srgbClr val="FF0000"/>
                </a:solidFill>
                <a:latin typeface="Constantia"/>
              </a:rPr>
              <a:t>x</a:t>
            </a:r>
            <a:r>
              <a:rPr lang="en-US" altLang="zh-CN" sz="2400" dirty="0" smtClean="0">
                <a:solidFill>
                  <a:srgbClr val="FF0000"/>
                </a:solidFill>
                <a:latin typeface="Constantia"/>
              </a:rPr>
              <a:t> is true if </a:t>
            </a:r>
            <a:r>
              <a:rPr lang="el-GR" altLang="zh-CN" sz="2400" dirty="0" smtClean="0">
                <a:solidFill>
                  <a:srgbClr val="FF0000"/>
                </a:solidFill>
                <a:latin typeface="Constantia"/>
              </a:rPr>
              <a:t>σ</a:t>
            </a:r>
            <a:r>
              <a:rPr lang="en-US" altLang="zh-CN" sz="2400" baseline="-25000" dirty="0" smtClean="0">
                <a:solidFill>
                  <a:srgbClr val="FF0000"/>
                </a:solidFill>
                <a:latin typeface="Constantia"/>
              </a:rPr>
              <a:t>1</a:t>
            </a:r>
            <a:r>
              <a:rPr lang="en-US" altLang="zh-CN" sz="2400" dirty="0" smtClean="0">
                <a:solidFill>
                  <a:srgbClr val="FF0000"/>
                </a:solidFill>
                <a:latin typeface="Constantia"/>
              </a:rPr>
              <a:t> and </a:t>
            </a:r>
            <a:r>
              <a:rPr lang="el-GR" altLang="zh-CN" sz="2400" dirty="0" smtClean="0">
                <a:solidFill>
                  <a:srgbClr val="FF0000"/>
                </a:solidFill>
                <a:latin typeface="Constantia"/>
              </a:rPr>
              <a:t>σ</a:t>
            </a:r>
            <a:r>
              <a:rPr lang="en-US" altLang="zh-CN" sz="2400" baseline="-25000" dirty="0" smtClean="0">
                <a:solidFill>
                  <a:srgbClr val="FF0000"/>
                </a:solidFill>
                <a:latin typeface="Constantia"/>
              </a:rPr>
              <a:t>2</a:t>
            </a:r>
            <a:r>
              <a:rPr lang="en-US" altLang="zh-CN" sz="2400" dirty="0" smtClean="0">
                <a:solidFill>
                  <a:srgbClr val="FF0000"/>
                </a:solidFill>
                <a:latin typeface="Constantia"/>
              </a:rPr>
              <a:t> pass the verification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00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MPC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Secure Multiparty Computation Protocol:</a:t>
            </a:r>
          </a:p>
          <a:p>
            <a:pPr lvl="1"/>
            <a:r>
              <a:rPr lang="en-US" altLang="zh-CN" dirty="0" smtClean="0"/>
              <a:t>Group of mutually distrusting parties to compute a joint function </a:t>
            </a:r>
            <a:r>
              <a:rPr lang="en-US" altLang="zh-CN" i="1" dirty="0" smtClean="0"/>
              <a:t>f</a:t>
            </a:r>
            <a:r>
              <a:rPr lang="en-US" altLang="zh-CN" dirty="0" smtClean="0"/>
              <a:t> on their private inputs.</a:t>
            </a:r>
          </a:p>
          <a:p>
            <a:pPr lvl="1"/>
            <a:r>
              <a:rPr lang="en-US" altLang="zh-CN" dirty="0" smtClean="0"/>
              <a:t>During the execution of a protocol, the parties </a:t>
            </a:r>
            <a:r>
              <a:rPr lang="en-US" altLang="zh-CN" dirty="0" smtClean="0">
                <a:solidFill>
                  <a:srgbClr val="FF0000"/>
                </a:solidFill>
              </a:rPr>
              <a:t>cannot</a:t>
            </a:r>
            <a:r>
              <a:rPr lang="en-US" altLang="zh-CN" dirty="0" smtClean="0"/>
              <a:t> learn more information about </a:t>
            </a:r>
            <a:r>
              <a:rPr lang="en-US" altLang="zh-CN" dirty="0" smtClean="0">
                <a:solidFill>
                  <a:srgbClr val="FF0000"/>
                </a:solidFill>
              </a:rPr>
              <a:t>the inputs of the other participants</a:t>
            </a:r>
            <a:r>
              <a:rPr lang="en-US" altLang="zh-CN" dirty="0" smtClean="0"/>
              <a:t> than they would learn if </a:t>
            </a:r>
            <a:r>
              <a:rPr lang="en-US" altLang="zh-CN" i="1" dirty="0" smtClean="0"/>
              <a:t>f</a:t>
            </a:r>
            <a:r>
              <a:rPr lang="en-US" altLang="zh-CN" dirty="0" smtClean="0"/>
              <a:t> was computed by </a:t>
            </a:r>
            <a:r>
              <a:rPr lang="en-US" altLang="zh-CN" dirty="0" err="1" smtClean="0"/>
              <a:t>T</a:t>
            </a:r>
            <a:r>
              <a:rPr lang="en-US" altLang="zh-CN" i="1" baseline="-25000" dirty="0" err="1" smtClean="0"/>
              <a:t>f</a:t>
            </a:r>
            <a:r>
              <a:rPr lang="en-US" altLang="zh-CN" dirty="0" smtClean="0"/>
              <a:t> (third trusted party).</a:t>
            </a:r>
          </a:p>
          <a:p>
            <a:pPr lvl="1"/>
            <a:r>
              <a:rPr lang="en-US" altLang="zh-CN" dirty="0" smtClean="0"/>
              <a:t>Misbehaved parties </a:t>
            </a:r>
            <a:r>
              <a:rPr lang="en-US" altLang="zh-CN" dirty="0" smtClean="0">
                <a:solidFill>
                  <a:srgbClr val="FF0000"/>
                </a:solidFill>
              </a:rPr>
              <a:t>should not </a:t>
            </a:r>
            <a:r>
              <a:rPr lang="en-US" altLang="zh-CN" dirty="0" smtClean="0"/>
              <a:t>be able to influence </a:t>
            </a:r>
            <a:r>
              <a:rPr lang="en-US" altLang="zh-CN" dirty="0" smtClean="0">
                <a:solidFill>
                  <a:srgbClr val="FF0000"/>
                </a:solidFill>
              </a:rPr>
              <a:t>the output of the honest parties</a:t>
            </a:r>
            <a:r>
              <a:rPr lang="en-US" altLang="zh-CN" dirty="0" smtClean="0"/>
              <a:t> more than they could by modifying their own inputs.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8116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Security Model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Secure connections between parties are not guaranteed.</a:t>
            </a:r>
          </a:p>
          <a:p>
            <a:r>
              <a:rPr lang="en-US" altLang="zh-CN" dirty="0" smtClean="0"/>
              <a:t>The only “trusted component” in the system is the </a:t>
            </a:r>
            <a:r>
              <a:rPr lang="en-US" altLang="zh-CN" dirty="0" err="1" smtClean="0"/>
              <a:t>Bitcoin</a:t>
            </a:r>
            <a:r>
              <a:rPr lang="en-US" altLang="zh-CN" dirty="0" smtClean="0"/>
              <a:t> chain, which is contained in </a:t>
            </a:r>
            <a:r>
              <a:rPr lang="en-US" altLang="zh-CN" dirty="0" smtClean="0">
                <a:latin typeface="+mj-lt"/>
              </a:rPr>
              <a:t>Ledger</a:t>
            </a:r>
            <a:r>
              <a:rPr lang="en-US" altLang="zh-CN" dirty="0" smtClean="0"/>
              <a:t>. Each node in </a:t>
            </a:r>
            <a:r>
              <a:rPr lang="en-US" altLang="zh-CN" dirty="0" err="1" smtClean="0"/>
              <a:t>bitcoin</a:t>
            </a:r>
            <a:r>
              <a:rPr lang="en-US" altLang="zh-CN" dirty="0" smtClean="0"/>
              <a:t> network has one copy of </a:t>
            </a:r>
            <a:r>
              <a:rPr lang="en-US" altLang="zh-CN" dirty="0" smtClean="0">
                <a:latin typeface="+mj-lt"/>
              </a:rPr>
              <a:t>Ledger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Transaction Malleability</a:t>
            </a:r>
          </a:p>
          <a:p>
            <a:r>
              <a:rPr lang="en-US" altLang="zh-CN" dirty="0" smtClean="0"/>
              <a:t>Each party access pattern to </a:t>
            </a:r>
            <a:r>
              <a:rPr lang="en-US" altLang="zh-CN" dirty="0" smtClean="0">
                <a:latin typeface="+mj-lt"/>
              </a:rPr>
              <a:t>Ledger</a:t>
            </a:r>
            <a:r>
              <a:rPr lang="en-US" altLang="zh-CN" dirty="0" smtClean="0"/>
              <a:t> can be publicly known.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098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  <a:p>
            <a:r>
              <a:rPr lang="en-US" altLang="zh-CN" dirty="0" err="1" smtClean="0">
                <a:solidFill>
                  <a:schemeClr val="bg1">
                    <a:lumMod val="85000"/>
                  </a:schemeClr>
                </a:solidFill>
              </a:rPr>
              <a:t>Bitcoin</a:t>
            </a:r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</a:rPr>
              <a:t> &amp; Security Model</a:t>
            </a:r>
          </a:p>
          <a:p>
            <a:r>
              <a:rPr lang="en-US" altLang="zh-CN" dirty="0" err="1" smtClean="0">
                <a:solidFill>
                  <a:srgbClr val="FF0000"/>
                </a:solidFill>
              </a:rPr>
              <a:t>Bitcoin</a:t>
            </a:r>
            <a:r>
              <a:rPr lang="en-US" altLang="zh-CN" dirty="0" smtClean="0">
                <a:solidFill>
                  <a:srgbClr val="FF0000"/>
                </a:solidFill>
              </a:rPr>
              <a:t>-based Timed Commitment Scheme</a:t>
            </a:r>
          </a:p>
          <a:p>
            <a:r>
              <a:rPr lang="en-US" altLang="zh-CN" dirty="0" smtClean="0"/>
              <a:t>Lottery Protocol</a:t>
            </a:r>
          </a:p>
          <a:p>
            <a:r>
              <a:rPr lang="en-US" altLang="zh-CN" dirty="0" smtClean="0"/>
              <a:t>Two-party Lottery</a:t>
            </a:r>
          </a:p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827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Commitment Scheme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Two phase</a:t>
            </a:r>
          </a:p>
          <a:p>
            <a:pPr lvl="1"/>
            <a:r>
              <a:rPr lang="en-US" altLang="zh-CN" dirty="0" smtClean="0"/>
              <a:t>commitment phase: </a:t>
            </a:r>
            <a:r>
              <a:rPr lang="en-US" altLang="zh-CN" dirty="0" err="1" smtClean="0">
                <a:latin typeface="+mj-lt"/>
              </a:rPr>
              <a:t>CS.Commit</a:t>
            </a:r>
            <a:r>
              <a:rPr lang="en-US" altLang="zh-CN" dirty="0" smtClean="0">
                <a:latin typeface="+mj-lt"/>
              </a:rPr>
              <a:t>(C, d, t, s)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opening phase: </a:t>
            </a:r>
            <a:r>
              <a:rPr lang="en-US" altLang="zh-CN" dirty="0" err="1" smtClean="0">
                <a:latin typeface="+mj-lt"/>
              </a:rPr>
              <a:t>CS.PayDeposit</a:t>
            </a:r>
            <a:r>
              <a:rPr lang="en-US" altLang="zh-CN" dirty="0" smtClean="0">
                <a:latin typeface="+mj-lt"/>
              </a:rPr>
              <a:t>(C, d, t, s)</a:t>
            </a:r>
          </a:p>
          <a:p>
            <a:pPr lvl="1"/>
            <a:r>
              <a:rPr lang="en-US" altLang="zh-CN" dirty="0" smtClean="0">
                <a:latin typeface="+mj-lt"/>
              </a:rPr>
              <a:t>C: Committer</a:t>
            </a:r>
          </a:p>
          <a:p>
            <a:pPr lvl="1"/>
            <a:r>
              <a:rPr lang="en-US" altLang="zh-CN" dirty="0" smtClean="0">
                <a:latin typeface="+mj-lt"/>
              </a:rPr>
              <a:t>d: value</a:t>
            </a:r>
            <a:r>
              <a:rPr lang="zh-CN" altLang="en-US" dirty="0" smtClean="0">
                <a:latin typeface="+mj-lt"/>
              </a:rPr>
              <a:t> </a:t>
            </a:r>
            <a:r>
              <a:rPr lang="en-US" altLang="zh-CN" dirty="0" smtClean="0">
                <a:latin typeface="+mj-lt"/>
              </a:rPr>
              <a:t>of transaction</a:t>
            </a:r>
          </a:p>
          <a:p>
            <a:pPr lvl="1"/>
            <a:r>
              <a:rPr lang="en-US" altLang="zh-CN" dirty="0" smtClean="0">
                <a:latin typeface="+mj-lt"/>
              </a:rPr>
              <a:t>t: tolerated latency of commit</a:t>
            </a:r>
          </a:p>
          <a:p>
            <a:pPr lvl="1"/>
            <a:r>
              <a:rPr lang="en-US" altLang="zh-CN" dirty="0" smtClean="0">
                <a:latin typeface="+mj-lt"/>
              </a:rPr>
              <a:t>s: the secret</a:t>
            </a:r>
          </a:p>
        </p:txBody>
      </p:sp>
    </p:spTree>
    <p:extLst>
      <p:ext uri="{BB962C8B-B14F-4D97-AF65-F5344CB8AC3E}">
        <p14:creationId xmlns:p14="http://schemas.microsoft.com/office/powerpoint/2010/main" val="365458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770255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7000" y="914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/>
              <a:t>The CS protocol</a:t>
            </a:r>
            <a:endParaRPr lang="zh-CN" altLang="en-US" sz="2400" dirty="0"/>
          </a:p>
        </p:txBody>
      </p:sp>
      <p:sp>
        <p:nvSpPr>
          <p:cNvPr id="4" name="圆角矩形 3"/>
          <p:cNvSpPr/>
          <p:nvPr/>
        </p:nvSpPr>
        <p:spPr>
          <a:xfrm>
            <a:off x="1981200" y="1447800"/>
            <a:ext cx="3581400" cy="1327079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562600" y="1742007"/>
            <a:ext cx="327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    C sends </a:t>
            </a:r>
            <a:r>
              <a:rPr lang="en-US" altLang="zh-CN" sz="1600" i="1" dirty="0" smtClean="0">
                <a:solidFill>
                  <a:srgbClr val="FF0000"/>
                </a:solidFill>
              </a:rPr>
              <a:t>n</a:t>
            </a:r>
            <a:r>
              <a:rPr lang="en-US" altLang="zh-CN" sz="1600" dirty="0" smtClean="0">
                <a:solidFill>
                  <a:srgbClr val="FF0000"/>
                </a:solidFill>
              </a:rPr>
              <a:t> transactions </a:t>
            </a:r>
            <a:r>
              <a:rPr lang="en-US" altLang="zh-CN" sz="1600" i="1" dirty="0" err="1" smtClean="0">
                <a:solidFill>
                  <a:srgbClr val="FF0000"/>
                </a:solidFill>
              </a:rPr>
              <a:t>Commit</a:t>
            </a:r>
            <a:r>
              <a:rPr lang="en-US" altLang="zh-CN" sz="1600" i="1" baseline="-25000" dirty="0" err="1" smtClean="0">
                <a:solidFill>
                  <a:srgbClr val="FF0000"/>
                </a:solidFill>
              </a:rPr>
              <a:t>i</a:t>
            </a:r>
            <a:r>
              <a:rPr lang="en-US" altLang="zh-CN" sz="1600" i="1" baseline="-25000" dirty="0" smtClean="0">
                <a:solidFill>
                  <a:srgbClr val="FF0000"/>
                </a:solidFill>
              </a:rPr>
              <a:t> </a:t>
            </a:r>
            <a:r>
              <a:rPr lang="en-US" altLang="zh-CN" sz="1600" dirty="0" smtClean="0">
                <a:solidFill>
                  <a:srgbClr val="FF0000"/>
                </a:solidFill>
              </a:rPr>
              <a:t> to </a:t>
            </a:r>
            <a:r>
              <a:rPr lang="en-US" altLang="zh-CN" sz="1600" dirty="0" smtClean="0">
                <a:solidFill>
                  <a:srgbClr val="FF0000"/>
                </a:solidFill>
                <a:latin typeface="+mj-lt"/>
              </a:rPr>
              <a:t>Ledger</a:t>
            </a:r>
            <a:r>
              <a:rPr lang="en-US" altLang="zh-CN" sz="16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altLang="zh-CN" sz="1600" dirty="0" smtClean="0">
                <a:solidFill>
                  <a:srgbClr val="FF0000"/>
                </a:solidFill>
              </a:rPr>
              <a:t>    If some of </a:t>
            </a:r>
            <a:r>
              <a:rPr lang="en-US" altLang="zh-CN" sz="1600" i="1" dirty="0" err="1" smtClean="0">
                <a:solidFill>
                  <a:srgbClr val="FF0000"/>
                </a:solidFill>
              </a:rPr>
              <a:t>Commit</a:t>
            </a:r>
            <a:r>
              <a:rPr lang="en-US" altLang="zh-CN" sz="1600" i="1" baseline="-25000" dirty="0" err="1" smtClean="0">
                <a:solidFill>
                  <a:srgbClr val="FF0000"/>
                </a:solidFill>
              </a:rPr>
              <a:t>i</a:t>
            </a:r>
            <a:r>
              <a:rPr lang="en-US" altLang="zh-CN" sz="1600" dirty="0" smtClean="0">
                <a:solidFill>
                  <a:srgbClr val="FF0000"/>
                </a:solidFill>
              </a:rPr>
              <a:t> does not appear on Ledger in </a:t>
            </a:r>
            <a:r>
              <a:rPr lang="en-US" altLang="zh-CN" sz="1600" dirty="0" err="1" smtClean="0">
                <a:solidFill>
                  <a:srgbClr val="FF0000"/>
                </a:solidFill>
              </a:rPr>
              <a:t>max</a:t>
            </a:r>
            <a:r>
              <a:rPr lang="en-US" altLang="zh-CN" sz="1600" i="1" baseline="-25000" dirty="0" err="1" smtClean="0">
                <a:solidFill>
                  <a:srgbClr val="FF0000"/>
                </a:solidFill>
              </a:rPr>
              <a:t>ledger</a:t>
            </a:r>
            <a:r>
              <a:rPr lang="en-US" altLang="zh-CN" sz="1600" dirty="0" smtClean="0">
                <a:solidFill>
                  <a:srgbClr val="FF0000"/>
                </a:solidFill>
              </a:rPr>
              <a:t> or they look incorrect, the parties abort.</a:t>
            </a:r>
          </a:p>
          <a:p>
            <a:pPr algn="ctr"/>
            <a:r>
              <a:rPr lang="en-US" altLang="zh-CN" sz="1600" dirty="0" smtClean="0">
                <a:solidFill>
                  <a:srgbClr val="FF0000"/>
                </a:solidFill>
              </a:rPr>
              <a:t> 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59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770255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7000" y="914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/>
              <a:t>The CS protocol</a:t>
            </a:r>
            <a:endParaRPr lang="zh-CN" altLang="en-US" sz="2400" dirty="0"/>
          </a:p>
        </p:txBody>
      </p:sp>
      <p:sp>
        <p:nvSpPr>
          <p:cNvPr id="4" name="圆角矩形 3"/>
          <p:cNvSpPr/>
          <p:nvPr/>
        </p:nvSpPr>
        <p:spPr>
          <a:xfrm>
            <a:off x="4495800" y="3340171"/>
            <a:ext cx="3657600" cy="1327079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4495800" y="4800600"/>
            <a:ext cx="3816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    C sends </a:t>
            </a:r>
            <a:r>
              <a:rPr lang="en-US" altLang="zh-CN" sz="1600" i="1" dirty="0" err="1" smtClean="0">
                <a:solidFill>
                  <a:srgbClr val="FF0000"/>
                </a:solidFill>
              </a:rPr>
              <a:t>PayDeposit</a:t>
            </a:r>
            <a:r>
              <a:rPr lang="en-US" altLang="zh-CN" sz="1600" i="1" baseline="-25000" dirty="0" err="1" smtClean="0">
                <a:solidFill>
                  <a:srgbClr val="FF0000"/>
                </a:solidFill>
              </a:rPr>
              <a:t>i</a:t>
            </a:r>
            <a:r>
              <a:rPr lang="en-US" altLang="zh-CN" sz="1600" dirty="0" smtClean="0">
                <a:solidFill>
                  <a:srgbClr val="FF0000"/>
                </a:solidFill>
              </a:rPr>
              <a:t> transaction to </a:t>
            </a:r>
            <a:r>
              <a:rPr lang="en-US" altLang="zh-CN" sz="1600" dirty="0" smtClean="0">
                <a:solidFill>
                  <a:srgbClr val="FF0000"/>
                </a:solidFill>
                <a:latin typeface="+mj-lt"/>
              </a:rPr>
              <a:t>P</a:t>
            </a:r>
            <a:r>
              <a:rPr lang="en-US" altLang="zh-CN" sz="1600" baseline="-25000" dirty="0" smtClean="0">
                <a:solidFill>
                  <a:srgbClr val="FF0000"/>
                </a:solidFill>
                <a:latin typeface="+mj-lt"/>
              </a:rPr>
              <a:t>i</a:t>
            </a:r>
            <a:r>
              <a:rPr lang="en-US" altLang="zh-CN" sz="16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altLang="zh-CN" sz="1600" dirty="0">
                <a:solidFill>
                  <a:srgbClr val="FF0000"/>
                </a:solidFill>
              </a:rPr>
              <a:t> </a:t>
            </a:r>
            <a:r>
              <a:rPr lang="en-US" altLang="zh-CN" sz="1600" dirty="0" smtClean="0">
                <a:solidFill>
                  <a:srgbClr val="FF0000"/>
                </a:solidFill>
              </a:rPr>
              <a:t>   If it does not arrive, P</a:t>
            </a:r>
            <a:r>
              <a:rPr lang="en-US" altLang="zh-CN" sz="1600" i="1" baseline="-25000" dirty="0" smtClean="0">
                <a:solidFill>
                  <a:srgbClr val="FF0000"/>
                </a:solidFill>
              </a:rPr>
              <a:t>i</a:t>
            </a:r>
            <a:r>
              <a:rPr lang="en-US" altLang="zh-CN" sz="1600" dirty="0" smtClean="0">
                <a:solidFill>
                  <a:srgbClr val="FF0000"/>
                </a:solidFill>
              </a:rPr>
              <a:t> halt</a:t>
            </a:r>
          </a:p>
        </p:txBody>
      </p:sp>
    </p:spTree>
    <p:extLst>
      <p:ext uri="{BB962C8B-B14F-4D97-AF65-F5344CB8AC3E}">
        <p14:creationId xmlns:p14="http://schemas.microsoft.com/office/powerpoint/2010/main" val="355912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770255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7000" y="914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/>
              <a:t>The CS protocol</a:t>
            </a:r>
            <a:endParaRPr lang="zh-CN" altLang="en-US" sz="2400" dirty="0"/>
          </a:p>
        </p:txBody>
      </p:sp>
      <p:sp>
        <p:nvSpPr>
          <p:cNvPr id="3" name="圆角矩形 2"/>
          <p:cNvSpPr/>
          <p:nvPr/>
        </p:nvSpPr>
        <p:spPr>
          <a:xfrm>
            <a:off x="2667000" y="2057400"/>
            <a:ext cx="2098675" cy="286139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箭头连接符 4"/>
          <p:cNvCxnSpPr/>
          <p:nvPr/>
        </p:nvCxnSpPr>
        <p:spPr>
          <a:xfrm flipH="1">
            <a:off x="2514600" y="2343539"/>
            <a:ext cx="762000" cy="1399591"/>
          </a:xfrm>
          <a:prstGeom prst="straightConnector1">
            <a:avLst/>
          </a:prstGeom>
          <a:ln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圆角矩形 6"/>
          <p:cNvSpPr/>
          <p:nvPr/>
        </p:nvSpPr>
        <p:spPr>
          <a:xfrm>
            <a:off x="1447801" y="3743130"/>
            <a:ext cx="1371600" cy="286139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46793" y="4764889"/>
            <a:ext cx="41188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    C sends to the </a:t>
            </a:r>
            <a:r>
              <a:rPr lang="en-US" altLang="zh-CN" sz="1600" dirty="0" smtClean="0">
                <a:solidFill>
                  <a:srgbClr val="FF0000"/>
                </a:solidFill>
                <a:latin typeface="+mj-lt"/>
              </a:rPr>
              <a:t>Ledger</a:t>
            </a:r>
            <a:r>
              <a:rPr lang="en-US" altLang="zh-CN" sz="1600" dirty="0" smtClean="0">
                <a:solidFill>
                  <a:srgbClr val="FF0000"/>
                </a:solidFill>
              </a:rPr>
              <a:t> </a:t>
            </a:r>
            <a:r>
              <a:rPr lang="en-US" altLang="zh-CN" sz="1600" i="1" dirty="0" smtClean="0">
                <a:solidFill>
                  <a:srgbClr val="FF0000"/>
                </a:solidFill>
              </a:rPr>
              <a:t>n</a:t>
            </a:r>
            <a:r>
              <a:rPr lang="en-US" altLang="zh-CN" sz="1600" dirty="0" smtClean="0">
                <a:solidFill>
                  <a:srgbClr val="FF0000"/>
                </a:solidFill>
              </a:rPr>
              <a:t> transaction </a:t>
            </a:r>
            <a:r>
              <a:rPr lang="en-US" altLang="zh-CN" sz="1600" dirty="0" err="1" smtClean="0">
                <a:solidFill>
                  <a:srgbClr val="FF0000"/>
                </a:solidFill>
              </a:rPr>
              <a:t>Open</a:t>
            </a:r>
            <a:r>
              <a:rPr lang="en-US" altLang="zh-CN" sz="1600" i="1" baseline="-25000" dirty="0" err="1" smtClean="0">
                <a:solidFill>
                  <a:srgbClr val="FF0000"/>
                </a:solidFill>
              </a:rPr>
              <a:t>i</a:t>
            </a:r>
            <a:r>
              <a:rPr lang="en-US" altLang="zh-CN" sz="1600" dirty="0" smtClean="0">
                <a:solidFill>
                  <a:srgbClr val="FF0000"/>
                </a:solidFill>
              </a:rPr>
              <a:t> and reveal the secret </a:t>
            </a:r>
            <a:r>
              <a:rPr lang="en-US" altLang="zh-CN" sz="1600" i="1" dirty="0" smtClean="0">
                <a:solidFill>
                  <a:srgbClr val="FF0000"/>
                </a:solidFill>
              </a:rPr>
              <a:t>s</a:t>
            </a:r>
            <a:r>
              <a:rPr lang="en-US" altLang="zh-CN" sz="1600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altLang="zh-CN" sz="1600" dirty="0">
                <a:solidFill>
                  <a:srgbClr val="FF0000"/>
                </a:solidFill>
              </a:rPr>
              <a:t> </a:t>
            </a:r>
            <a:r>
              <a:rPr lang="en-US" altLang="zh-CN" sz="1600" dirty="0" smtClean="0">
                <a:solidFill>
                  <a:srgbClr val="FF0000"/>
                </a:solidFill>
              </a:rPr>
              <a:t>   The </a:t>
            </a:r>
            <a:r>
              <a:rPr lang="en-US" altLang="zh-CN" sz="1600" dirty="0" err="1" smtClean="0">
                <a:solidFill>
                  <a:srgbClr val="FF0000"/>
                </a:solidFill>
              </a:rPr>
              <a:t>Open</a:t>
            </a:r>
            <a:r>
              <a:rPr lang="en-US" altLang="zh-CN" sz="1600" i="1" baseline="-25000" dirty="0" err="1" smtClean="0">
                <a:solidFill>
                  <a:srgbClr val="FF0000"/>
                </a:solidFill>
              </a:rPr>
              <a:t>i</a:t>
            </a:r>
            <a:r>
              <a:rPr lang="en-US" altLang="zh-CN" sz="1600" dirty="0" smtClean="0">
                <a:solidFill>
                  <a:srgbClr val="FF0000"/>
                </a:solidFill>
              </a:rPr>
              <a:t> transaction’s </a:t>
            </a:r>
            <a:r>
              <a:rPr lang="en-US" altLang="zh-CN" sz="1600" dirty="0" err="1" smtClean="0">
                <a:solidFill>
                  <a:srgbClr val="FF0000"/>
                </a:solidFill>
              </a:rPr>
              <a:t>in_script</a:t>
            </a:r>
            <a:r>
              <a:rPr lang="en-US" altLang="zh-CN" sz="1600" dirty="0" smtClean="0">
                <a:solidFill>
                  <a:srgbClr val="FF0000"/>
                </a:solidFill>
              </a:rPr>
              <a:t> can make the out-script function of </a:t>
            </a:r>
            <a:r>
              <a:rPr lang="en-US" altLang="zh-CN" sz="1600" dirty="0" err="1" smtClean="0">
                <a:solidFill>
                  <a:srgbClr val="FF0000"/>
                </a:solidFill>
              </a:rPr>
              <a:t>Commiti</a:t>
            </a:r>
            <a:r>
              <a:rPr lang="en-US" altLang="zh-CN" sz="1600" dirty="0" smtClean="0">
                <a:solidFill>
                  <a:srgbClr val="FF0000"/>
                </a:solidFill>
              </a:rPr>
              <a:t> to be true.</a:t>
            </a:r>
          </a:p>
        </p:txBody>
      </p:sp>
    </p:spTree>
    <p:extLst>
      <p:ext uri="{BB962C8B-B14F-4D97-AF65-F5344CB8AC3E}">
        <p14:creationId xmlns:p14="http://schemas.microsoft.com/office/powerpoint/2010/main" val="254318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770255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7000" y="914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/>
              <a:t>The CS protocol</a:t>
            </a:r>
            <a:endParaRPr lang="zh-CN" altLang="en-US" sz="2400" dirty="0"/>
          </a:p>
        </p:txBody>
      </p:sp>
      <p:sp>
        <p:nvSpPr>
          <p:cNvPr id="3" name="圆角矩形 2"/>
          <p:cNvSpPr/>
          <p:nvPr/>
        </p:nvSpPr>
        <p:spPr>
          <a:xfrm>
            <a:off x="2679441" y="2230016"/>
            <a:ext cx="2349759" cy="286139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箭头连接符 4"/>
          <p:cNvCxnSpPr/>
          <p:nvPr/>
        </p:nvCxnSpPr>
        <p:spPr>
          <a:xfrm>
            <a:off x="4076700" y="2516155"/>
            <a:ext cx="1790700" cy="1226974"/>
          </a:xfrm>
          <a:prstGeom prst="straightConnector1">
            <a:avLst/>
          </a:prstGeom>
          <a:ln>
            <a:solidFill>
              <a:srgbClr val="0070C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圆角矩形 6"/>
          <p:cNvSpPr/>
          <p:nvPr/>
        </p:nvSpPr>
        <p:spPr>
          <a:xfrm>
            <a:off x="4689474" y="3743129"/>
            <a:ext cx="3006725" cy="286139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343400" y="4764888"/>
            <a:ext cx="41188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    If within time t the </a:t>
            </a:r>
            <a:r>
              <a:rPr lang="en-US" altLang="zh-CN" sz="1600" dirty="0" err="1" smtClean="0">
                <a:solidFill>
                  <a:srgbClr val="FF0000"/>
                </a:solidFill>
              </a:rPr>
              <a:t>Open</a:t>
            </a:r>
            <a:r>
              <a:rPr lang="en-US" altLang="zh-CN" sz="1600" i="1" baseline="-25000" dirty="0" err="1" smtClean="0">
                <a:solidFill>
                  <a:srgbClr val="FF0000"/>
                </a:solidFill>
              </a:rPr>
              <a:t>i</a:t>
            </a:r>
            <a:r>
              <a:rPr lang="en-US" altLang="zh-CN" sz="1600" dirty="0" smtClean="0">
                <a:solidFill>
                  <a:srgbClr val="FF0000"/>
                </a:solidFill>
              </a:rPr>
              <a:t> transaction does not appear on Ledger, P</a:t>
            </a:r>
            <a:r>
              <a:rPr lang="en-US" altLang="zh-CN" sz="1600" i="1" baseline="-25000" dirty="0" smtClean="0">
                <a:solidFill>
                  <a:srgbClr val="FF0000"/>
                </a:solidFill>
              </a:rPr>
              <a:t>i</a:t>
            </a:r>
            <a:r>
              <a:rPr lang="en-US" altLang="zh-CN" sz="1600" dirty="0" smtClean="0">
                <a:solidFill>
                  <a:srgbClr val="FF0000"/>
                </a:solidFill>
              </a:rPr>
              <a:t> signs and sends </a:t>
            </a:r>
            <a:r>
              <a:rPr lang="en-US" altLang="zh-CN" sz="1600" dirty="0" err="1" smtClean="0">
                <a:solidFill>
                  <a:srgbClr val="FF0000"/>
                </a:solidFill>
              </a:rPr>
              <a:t>PayDeposit</a:t>
            </a:r>
            <a:r>
              <a:rPr lang="en-US" altLang="zh-CN" sz="1600" i="1" baseline="-25000" dirty="0" err="1" smtClean="0">
                <a:solidFill>
                  <a:srgbClr val="FF0000"/>
                </a:solidFill>
              </a:rPr>
              <a:t>i</a:t>
            </a:r>
            <a:r>
              <a:rPr lang="en-US" altLang="zh-CN" sz="1600" dirty="0" smtClean="0">
                <a:solidFill>
                  <a:srgbClr val="FF0000"/>
                </a:solidFill>
              </a:rPr>
              <a:t> to the Ledger.</a:t>
            </a:r>
          </a:p>
          <a:p>
            <a:r>
              <a:rPr lang="en-US" altLang="zh-CN" sz="1600" dirty="0">
                <a:solidFill>
                  <a:srgbClr val="FF0000"/>
                </a:solidFill>
              </a:rPr>
              <a:t> </a:t>
            </a:r>
            <a:r>
              <a:rPr lang="en-US" altLang="zh-CN" sz="1600" dirty="0" smtClean="0">
                <a:solidFill>
                  <a:srgbClr val="FF0000"/>
                </a:solidFill>
              </a:rPr>
              <a:t>   The </a:t>
            </a:r>
            <a:r>
              <a:rPr lang="en-US" altLang="zh-CN" sz="1600" dirty="0" err="1" smtClean="0">
                <a:solidFill>
                  <a:srgbClr val="FF0000"/>
                </a:solidFill>
              </a:rPr>
              <a:t>PayDeposit</a:t>
            </a:r>
            <a:r>
              <a:rPr lang="en-US" altLang="zh-CN" sz="1600" i="1" baseline="-25000" dirty="0" err="1" smtClean="0">
                <a:solidFill>
                  <a:srgbClr val="FF0000"/>
                </a:solidFill>
              </a:rPr>
              <a:t>i</a:t>
            </a:r>
            <a:r>
              <a:rPr lang="en-US" altLang="zh-CN" sz="1600" dirty="0" smtClean="0">
                <a:solidFill>
                  <a:srgbClr val="FF0000"/>
                </a:solidFill>
              </a:rPr>
              <a:t> transaction’s </a:t>
            </a:r>
            <a:r>
              <a:rPr lang="en-US" altLang="zh-CN" sz="1600" dirty="0" err="1" smtClean="0">
                <a:solidFill>
                  <a:srgbClr val="FF0000"/>
                </a:solidFill>
              </a:rPr>
              <a:t>in_script</a:t>
            </a:r>
            <a:r>
              <a:rPr lang="en-US" altLang="zh-CN" sz="1600" dirty="0" smtClean="0">
                <a:solidFill>
                  <a:srgbClr val="FF0000"/>
                </a:solidFill>
              </a:rPr>
              <a:t> can make the out-script function of </a:t>
            </a:r>
            <a:r>
              <a:rPr lang="en-US" altLang="zh-CN" sz="1600" dirty="0" err="1" smtClean="0">
                <a:solidFill>
                  <a:srgbClr val="FF0000"/>
                </a:solidFill>
              </a:rPr>
              <a:t>Commit</a:t>
            </a:r>
            <a:r>
              <a:rPr lang="en-US" altLang="zh-CN" sz="1600" i="1" dirty="0" err="1" smtClean="0">
                <a:solidFill>
                  <a:srgbClr val="FF0000"/>
                </a:solidFill>
              </a:rPr>
              <a:t>i</a:t>
            </a:r>
            <a:r>
              <a:rPr lang="en-US" altLang="zh-CN" sz="1600" dirty="0" smtClean="0">
                <a:solidFill>
                  <a:srgbClr val="FF0000"/>
                </a:solidFill>
              </a:rPr>
              <a:t> to be true.</a:t>
            </a:r>
          </a:p>
        </p:txBody>
      </p:sp>
    </p:spTree>
    <p:extLst>
      <p:ext uri="{BB962C8B-B14F-4D97-AF65-F5344CB8AC3E}">
        <p14:creationId xmlns:p14="http://schemas.microsoft.com/office/powerpoint/2010/main" val="197622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770255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7000" y="9144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/>
              <a:t>The CS protocol</a:t>
            </a:r>
            <a:endParaRPr lang="zh-CN" alt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295400" y="49530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F0000"/>
                </a:solidFill>
              </a:rPr>
              <a:t>   If C is honest and sends </a:t>
            </a:r>
            <a:r>
              <a:rPr lang="en-US" altLang="zh-CN" sz="1600" dirty="0" err="1" smtClean="0">
                <a:solidFill>
                  <a:srgbClr val="FF0000"/>
                </a:solidFill>
              </a:rPr>
              <a:t>Openi</a:t>
            </a:r>
            <a:r>
              <a:rPr lang="en-US" altLang="zh-CN" sz="1600" dirty="0" smtClean="0">
                <a:solidFill>
                  <a:srgbClr val="FF0000"/>
                </a:solidFill>
              </a:rPr>
              <a:t> to the Ledger within time t, then all the </a:t>
            </a:r>
            <a:r>
              <a:rPr lang="en-US" altLang="zh-CN" sz="1600" dirty="0" err="1" smtClean="0">
                <a:solidFill>
                  <a:srgbClr val="FF0000"/>
                </a:solidFill>
              </a:rPr>
              <a:t>bitcoins</a:t>
            </a:r>
            <a:r>
              <a:rPr lang="en-US" altLang="zh-CN" sz="1600" dirty="0" smtClean="0">
                <a:solidFill>
                  <a:srgbClr val="FF0000"/>
                </a:solidFill>
              </a:rPr>
              <a:t> belong to C again, or they will belong to recipients.</a:t>
            </a:r>
            <a:endParaRPr lang="en-US" altLang="zh-CN" sz="1600" i="1" dirty="0" smtClean="0">
              <a:solidFill>
                <a:srgbClr val="FF0000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1371600" y="4114800"/>
            <a:ext cx="1174879" cy="286139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5867400" y="3971730"/>
            <a:ext cx="1174879" cy="286139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74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  <a:p>
            <a:r>
              <a:rPr lang="en-US" altLang="zh-CN" dirty="0" err="1" smtClean="0">
                <a:solidFill>
                  <a:schemeClr val="bg1">
                    <a:lumMod val="85000"/>
                  </a:schemeClr>
                </a:solidFill>
              </a:rPr>
              <a:t>Bitcoin</a:t>
            </a:r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</a:rPr>
              <a:t> &amp; Security Model</a:t>
            </a:r>
          </a:p>
          <a:p>
            <a:r>
              <a:rPr lang="en-US" altLang="zh-CN" dirty="0" err="1" smtClean="0">
                <a:solidFill>
                  <a:schemeClr val="bg1">
                    <a:lumMod val="85000"/>
                  </a:schemeClr>
                </a:solidFill>
              </a:rPr>
              <a:t>Bitcoin</a:t>
            </a:r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</a:rPr>
              <a:t>-based Timed Commitment Scheme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Lottery Protocol</a:t>
            </a:r>
          </a:p>
          <a:p>
            <a:r>
              <a:rPr lang="en-US" altLang="zh-CN" dirty="0" smtClean="0"/>
              <a:t>Two-party Lottery</a:t>
            </a:r>
          </a:p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1204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Lottery Protocol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Lottery protocol executed among a group of parties P</a:t>
            </a:r>
            <a:r>
              <a:rPr lang="en-US" altLang="zh-CN" baseline="-25000" dirty="0" smtClean="0"/>
              <a:t>1</a:t>
            </a:r>
            <a:r>
              <a:rPr lang="en-US" altLang="zh-CN" dirty="0" smtClean="0"/>
              <a:t>, …, </a:t>
            </a:r>
            <a:r>
              <a:rPr lang="en-US" altLang="zh-CN" dirty="0" err="1" smtClean="0"/>
              <a:t>P</a:t>
            </a:r>
            <a:r>
              <a:rPr lang="en-US" altLang="zh-CN" baseline="-25000" dirty="0" err="1" smtClean="0"/>
              <a:t>n</a:t>
            </a:r>
            <a:r>
              <a:rPr lang="en-US" altLang="zh-CN" dirty="0" smtClean="0"/>
              <a:t>. </a:t>
            </a:r>
            <a:r>
              <a:rPr lang="zh-CN" altLang="en-US" dirty="0" smtClean="0"/>
              <a:t> </a:t>
            </a:r>
            <a:r>
              <a:rPr lang="en-US" altLang="zh-CN" dirty="0" smtClean="0"/>
              <a:t>All the group member put their money to one place and one parties will got all the money if it wins.</a:t>
            </a:r>
            <a:endParaRPr lang="en-US" altLang="zh-CN" dirty="0"/>
          </a:p>
          <a:p>
            <a:r>
              <a:rPr lang="en-US" altLang="zh-CN" dirty="0" smtClean="0"/>
              <a:t>An application of MPCs on </a:t>
            </a:r>
            <a:r>
              <a:rPr lang="en-US" altLang="zh-CN" dirty="0" err="1" smtClean="0"/>
              <a:t>Bitcoin</a:t>
            </a:r>
            <a:r>
              <a:rPr lang="en-US" altLang="zh-CN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634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11832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Example: Marriage Proposal Problem</a:t>
            </a:r>
            <a:endParaRPr lang="zh-CN" altLang="en-US" sz="2400" dirty="0"/>
          </a:p>
        </p:txBody>
      </p:sp>
      <p:pic>
        <p:nvPicPr>
          <p:cNvPr id="1026" name="Picture 2" descr="http://www.clipartbest.com/cliparts/LTK/drE/LTKdrEdx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02" y="1905000"/>
            <a:ext cx="88234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33528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Alice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53200" y="33528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Bob</a:t>
            </a:r>
            <a:endParaRPr lang="zh-CN" altLang="en-US" dirty="0"/>
          </a:p>
        </p:txBody>
      </p:sp>
      <p:pic>
        <p:nvPicPr>
          <p:cNvPr id="1028" name="Picture 4" descr="http://www.clker.com/cliparts/N/M/x/h/e/x/boy-symbol-2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104" y="1881673"/>
            <a:ext cx="843532" cy="138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28935" y="1981200"/>
            <a:ext cx="882343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a=?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40528" y="1981200"/>
            <a:ext cx="882343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b=?</a:t>
            </a:r>
            <a:endParaRPr lang="zh-CN" altLang="en-US" dirty="0"/>
          </a:p>
        </p:txBody>
      </p:sp>
      <p:sp>
        <p:nvSpPr>
          <p:cNvPr id="7" name="圆角矩形 6"/>
          <p:cNvSpPr/>
          <p:nvPr/>
        </p:nvSpPr>
        <p:spPr>
          <a:xfrm>
            <a:off x="3352022" y="2286000"/>
            <a:ext cx="1905000" cy="8327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Marriage</a:t>
            </a:r>
          </a:p>
          <a:p>
            <a:pPr algn="ctr"/>
            <a:r>
              <a:rPr lang="en-US" altLang="zh-CN" dirty="0" smtClean="0"/>
              <a:t>Proposal</a:t>
            </a:r>
            <a:endParaRPr lang="zh-CN" altLang="en-US" dirty="0"/>
          </a:p>
        </p:txBody>
      </p:sp>
      <p:sp>
        <p:nvSpPr>
          <p:cNvPr id="8" name="右箭头 7"/>
          <p:cNvSpPr/>
          <p:nvPr/>
        </p:nvSpPr>
        <p:spPr>
          <a:xfrm>
            <a:off x="2057400" y="2362200"/>
            <a:ext cx="1143000" cy="2639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右箭头 11"/>
          <p:cNvSpPr/>
          <p:nvPr/>
        </p:nvSpPr>
        <p:spPr>
          <a:xfrm rot="10800000">
            <a:off x="5410200" y="2362201"/>
            <a:ext cx="1143000" cy="2639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右箭头 12"/>
          <p:cNvSpPr/>
          <p:nvPr/>
        </p:nvSpPr>
        <p:spPr>
          <a:xfrm rot="10800000">
            <a:off x="2057400" y="2767303"/>
            <a:ext cx="1143000" cy="2639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右箭头 13"/>
          <p:cNvSpPr/>
          <p:nvPr/>
        </p:nvSpPr>
        <p:spPr>
          <a:xfrm>
            <a:off x="5410200" y="2778578"/>
            <a:ext cx="1143000" cy="2639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2187728" y="3080657"/>
            <a:ext cx="882343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a &amp; b</a:t>
            </a:r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518457" y="3048000"/>
            <a:ext cx="882343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a &amp; b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1154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8" grpId="0" animBg="1"/>
      <p:bldP spid="12" grpId="0" animBg="1"/>
      <p:bldP spid="13" grpId="0" animBg="1"/>
      <p:bldP spid="14" grpId="0" animBg="1"/>
      <p:bldP spid="16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Lottery Protocol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Winner choosing function</a:t>
            </a:r>
          </a:p>
          <a:p>
            <a:pPr lvl="1"/>
            <a:r>
              <a:rPr lang="en-US" altLang="zh-CN" dirty="0" smtClean="0"/>
              <a:t>f(s</a:t>
            </a:r>
            <a:r>
              <a:rPr lang="en-US" altLang="zh-CN" baseline="-25000" dirty="0" smtClean="0"/>
              <a:t>1</a:t>
            </a:r>
            <a:r>
              <a:rPr lang="en-US" altLang="zh-CN" dirty="0" smtClean="0"/>
              <a:t>, …, </a:t>
            </a:r>
            <a:r>
              <a:rPr lang="en-US" altLang="zh-CN" dirty="0" err="1" smtClean="0"/>
              <a:t>s</a:t>
            </a:r>
            <a:r>
              <a:rPr lang="en-US" altLang="zh-CN" baseline="-25000" dirty="0" err="1" smtClean="0"/>
              <a:t>n</a:t>
            </a:r>
            <a:r>
              <a:rPr lang="en-US" altLang="zh-CN" dirty="0" smtClean="0"/>
              <a:t>)</a:t>
            </a:r>
          </a:p>
          <a:p>
            <a:pPr lvl="1"/>
            <a:r>
              <a:rPr lang="en-US" altLang="zh-CN" dirty="0" err="1" smtClean="0"/>
              <a:t>s</a:t>
            </a:r>
            <a:r>
              <a:rPr lang="en-US" altLang="zh-CN" baseline="-25000" dirty="0" err="1" smtClean="0"/>
              <a:t>i</a:t>
            </a:r>
            <a:r>
              <a:rPr lang="en-US" altLang="zh-CN" dirty="0" smtClean="0"/>
              <a:t> is the secret input of P</a:t>
            </a:r>
            <a:r>
              <a:rPr lang="en-US" altLang="zh-CN" baseline="-25000" dirty="0" smtClean="0"/>
              <a:t>i</a:t>
            </a:r>
          </a:p>
          <a:p>
            <a:pPr lvl="1"/>
            <a:r>
              <a:rPr lang="en-US" altLang="zh-CN" dirty="0" smtClean="0"/>
              <a:t>The output of f(s</a:t>
            </a:r>
            <a:r>
              <a:rPr lang="en-US" altLang="zh-CN" baseline="-25000" dirty="0" smtClean="0"/>
              <a:t>1</a:t>
            </a:r>
            <a:r>
              <a:rPr lang="en-US" altLang="zh-CN" dirty="0" smtClean="0"/>
              <a:t>, …, </a:t>
            </a:r>
            <a:r>
              <a:rPr lang="en-US" altLang="zh-CN" dirty="0" err="1" smtClean="0"/>
              <a:t>s</a:t>
            </a:r>
            <a:r>
              <a:rPr lang="en-US" altLang="zh-CN" baseline="-25000" dirty="0" err="1" smtClean="0"/>
              <a:t>n</a:t>
            </a:r>
            <a:r>
              <a:rPr lang="en-US" altLang="zh-CN" dirty="0" smtClean="0"/>
              <a:t>) should be uniformly random when given uniformly random input.</a:t>
            </a:r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9106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Lottery </a:t>
            </a:r>
            <a:r>
              <a:rPr lang="en-US" altLang="zh-CN" dirty="0" smtClean="0"/>
              <a:t>Protocol Transactions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PutMoney</a:t>
            </a:r>
            <a:endParaRPr lang="en-US" altLang="zh-CN" baseline="30000" dirty="0" smtClean="0"/>
          </a:p>
          <a:p>
            <a:pPr lvl="1"/>
            <a:r>
              <a:rPr lang="en-US" altLang="zh-CN" i="1" dirty="0" smtClean="0"/>
              <a:t>A</a:t>
            </a:r>
            <a:r>
              <a:rPr lang="en-US" altLang="zh-CN" dirty="0" smtClean="0"/>
              <a:t> sends 1 </a:t>
            </a:r>
            <a:r>
              <a:rPr lang="en-US" altLang="zh-CN" dirty="0" err="1" smtClean="0"/>
              <a:t>bitcoin</a:t>
            </a:r>
            <a:r>
              <a:rPr lang="en-US" altLang="zh-CN" dirty="0" smtClean="0"/>
              <a:t> transaction to the Ledger 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r>
              <a:rPr lang="en-US" altLang="zh-CN" dirty="0" smtClean="0"/>
              <a:t>Compute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771" y="2895600"/>
            <a:ext cx="399097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915" y="4648200"/>
            <a:ext cx="6072285" cy="193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圆角矩形 3"/>
          <p:cNvSpPr/>
          <p:nvPr/>
        </p:nvSpPr>
        <p:spPr>
          <a:xfrm>
            <a:off x="2667000" y="4876800"/>
            <a:ext cx="1636258" cy="3048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4419600" y="3535621"/>
            <a:ext cx="1636258" cy="3048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箭头连接符 5"/>
          <p:cNvCxnSpPr/>
          <p:nvPr/>
        </p:nvCxnSpPr>
        <p:spPr>
          <a:xfrm flipV="1">
            <a:off x="3810000" y="3840421"/>
            <a:ext cx="990600" cy="10363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80617" y="4147066"/>
            <a:ext cx="373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F0000"/>
                </a:solidFill>
              </a:rPr>
              <a:t>Compute can redeem </a:t>
            </a:r>
            <a:r>
              <a:rPr lang="en-US" altLang="zh-CN" sz="1600" dirty="0" err="1" smtClean="0">
                <a:solidFill>
                  <a:srgbClr val="FF0000"/>
                </a:solidFill>
              </a:rPr>
              <a:t>PutMoney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7000" y="2971800"/>
            <a:ext cx="213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0070C0"/>
                </a:solidFill>
              </a:rPr>
              <a:t>If </a:t>
            </a:r>
            <a:r>
              <a:rPr lang="en-US" altLang="zh-CN" sz="1600" i="1" dirty="0" smtClean="0">
                <a:solidFill>
                  <a:srgbClr val="0070C0"/>
                </a:solidFill>
              </a:rPr>
              <a:t>A</a:t>
            </a:r>
            <a:r>
              <a:rPr lang="en-US" altLang="zh-CN" sz="1600" dirty="0" smtClean="0">
                <a:solidFill>
                  <a:srgbClr val="0070C0"/>
                </a:solidFill>
              </a:rPr>
              <a:t> finds that other parties is cheating, it can redeem </a:t>
            </a:r>
            <a:r>
              <a:rPr lang="en-US" altLang="zh-CN" sz="1600" dirty="0" err="1" smtClean="0">
                <a:solidFill>
                  <a:srgbClr val="0070C0"/>
                </a:solidFill>
              </a:rPr>
              <a:t>PutMoney</a:t>
            </a:r>
            <a:r>
              <a:rPr lang="en-US" altLang="zh-CN" sz="1600" dirty="0" smtClean="0">
                <a:solidFill>
                  <a:srgbClr val="0070C0"/>
                </a:solidFill>
              </a:rPr>
              <a:t> back.</a:t>
            </a:r>
            <a:endParaRPr lang="zh-CN" alt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61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Lottery Protocol Transaction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ClaimMoney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599" y="2514600"/>
            <a:ext cx="469582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267200"/>
            <a:ext cx="6072285" cy="193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圆角矩形 5"/>
          <p:cNvSpPr/>
          <p:nvPr/>
        </p:nvSpPr>
        <p:spPr>
          <a:xfrm>
            <a:off x="3276600" y="2833687"/>
            <a:ext cx="3352800" cy="3048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1752600" y="4932714"/>
            <a:ext cx="3581400" cy="553685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箭头连接符 7"/>
          <p:cNvCxnSpPr/>
          <p:nvPr/>
        </p:nvCxnSpPr>
        <p:spPr>
          <a:xfrm flipH="1">
            <a:off x="3810000" y="3138487"/>
            <a:ext cx="533400" cy="17942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34000" y="3682425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If </a:t>
            </a:r>
            <a:r>
              <a:rPr lang="en-US" altLang="zh-CN" sz="1600" dirty="0" err="1" smtClean="0">
                <a:solidFill>
                  <a:srgbClr val="FF0000"/>
                </a:solidFill>
              </a:rPr>
              <a:t>s</a:t>
            </a:r>
            <a:r>
              <a:rPr lang="en-US" altLang="zh-CN" sz="1600" baseline="-25000" dirty="0" err="1" smtClean="0">
                <a:solidFill>
                  <a:srgbClr val="FF0000"/>
                </a:solidFill>
              </a:rPr>
              <a:t>A</a:t>
            </a:r>
            <a:r>
              <a:rPr lang="en-US" altLang="zh-CN" sz="1600" dirty="0" smtClean="0">
                <a:solidFill>
                  <a:srgbClr val="FF0000"/>
                </a:solidFill>
              </a:rPr>
              <a:t> is the answer then A get the money, or B get the money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07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Lottery Protocol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Is this protocol secure?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CN" dirty="0" smtClean="0"/>
              <a:t>No. One party could refuse to send out its secret </a:t>
            </a:r>
            <a:r>
              <a:rPr lang="en-US" altLang="zh-CN" i="1" dirty="0" smtClean="0"/>
              <a:t>s</a:t>
            </a:r>
            <a:r>
              <a:rPr lang="en-US" altLang="zh-CN" dirty="0" smtClean="0"/>
              <a:t> and terminate the protocol with a result that no one could redeem the Compute transaction.</a:t>
            </a:r>
            <a:endParaRPr lang="zh-CN" altLang="en-US" dirty="0"/>
          </a:p>
        </p:txBody>
      </p:sp>
      <p:pic>
        <p:nvPicPr>
          <p:cNvPr id="5" name="Picture 2" descr="http://johannakarn.files.wordpress.com/2014/03/think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43" y="2895600"/>
            <a:ext cx="3277263" cy="328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257800"/>
            <a:ext cx="4648200" cy="1235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椭圆 6"/>
          <p:cNvSpPr/>
          <p:nvPr/>
        </p:nvSpPr>
        <p:spPr>
          <a:xfrm>
            <a:off x="8305800" y="5638800"/>
            <a:ext cx="533400" cy="23656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214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Secure Lottery Protocol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How to force the adversary to give out the result?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CN" dirty="0" smtClean="0"/>
              <a:t>Upgrade Lottery Protocol with CS protocol we mentioned before.</a:t>
            </a:r>
          </a:p>
          <a:p>
            <a:r>
              <a:rPr lang="en-US" altLang="zh-CN" dirty="0" smtClean="0"/>
              <a:t>Adversary should pay the deposit if he refuse to send out the result.</a:t>
            </a:r>
            <a:endParaRPr lang="zh-CN" altLang="en-US" dirty="0"/>
          </a:p>
        </p:txBody>
      </p:sp>
      <p:pic>
        <p:nvPicPr>
          <p:cNvPr id="5" name="Picture 2" descr="http://johannakarn.files.wordpress.com/2014/03/think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24200"/>
            <a:ext cx="3276600" cy="327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037" y="4774813"/>
            <a:ext cx="4668213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圆角矩形 6"/>
          <p:cNvSpPr/>
          <p:nvPr/>
        </p:nvSpPr>
        <p:spPr>
          <a:xfrm>
            <a:off x="6019800" y="5867400"/>
            <a:ext cx="2819400" cy="888613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871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Secure Lottery Protocol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/>
              <a:t>Initialization Phase:</a:t>
            </a:r>
          </a:p>
          <a:p>
            <a:pPr lvl="1"/>
            <a:r>
              <a:rPr lang="en-US" altLang="zh-CN" dirty="0" smtClean="0"/>
              <a:t>Each player generates key pair, and distributes its public key.</a:t>
            </a:r>
          </a:p>
          <a:p>
            <a:pPr lvl="1"/>
            <a:r>
              <a:rPr lang="en-US" altLang="zh-CN" dirty="0" smtClean="0"/>
              <a:t>Each player generate its secret from</a:t>
            </a:r>
          </a:p>
          <a:p>
            <a:r>
              <a:rPr lang="en-US" altLang="zh-CN" sz="2400" dirty="0" smtClean="0"/>
              <a:t>Deposits Phase:</a:t>
            </a:r>
          </a:p>
          <a:p>
            <a:pPr lvl="1"/>
            <a:r>
              <a:rPr lang="en-US" altLang="zh-CN" dirty="0" smtClean="0"/>
              <a:t>For each player P</a:t>
            </a:r>
            <a:r>
              <a:rPr lang="en-US" altLang="zh-CN" baseline="-25000" dirty="0" smtClean="0"/>
              <a:t>i</a:t>
            </a:r>
            <a:r>
              <a:rPr lang="en-US" altLang="zh-CN" dirty="0" smtClean="0"/>
              <a:t>, commits </a:t>
            </a:r>
            <a:r>
              <a:rPr lang="en-US" altLang="zh-CN" i="1" dirty="0" err="1" smtClean="0"/>
              <a:t>CS.Commit</a:t>
            </a:r>
            <a:r>
              <a:rPr lang="en-US" altLang="zh-CN" dirty="0" smtClean="0"/>
              <a:t>(P</a:t>
            </a:r>
            <a:r>
              <a:rPr lang="en-US" altLang="zh-CN" baseline="-25000" dirty="0" smtClean="0"/>
              <a:t>i</a:t>
            </a:r>
            <a:r>
              <a:rPr lang="en-US" altLang="zh-CN" dirty="0" smtClean="0"/>
              <a:t>, d, t+4max</a:t>
            </a:r>
            <a:r>
              <a:rPr lang="en-US" altLang="zh-CN" baseline="-25000" dirty="0" smtClean="0"/>
              <a:t>Ledger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s</a:t>
            </a:r>
            <a:r>
              <a:rPr lang="en-US" altLang="zh-CN" baseline="-25000" dirty="0" err="1" smtClean="0"/>
              <a:t>i</a:t>
            </a:r>
            <a:r>
              <a:rPr lang="en-US" altLang="zh-CN" dirty="0" smtClean="0"/>
              <a:t>)</a:t>
            </a:r>
          </a:p>
          <a:p>
            <a:pPr lvl="1"/>
            <a:r>
              <a:rPr lang="en-US" altLang="zh-CN" dirty="0" smtClean="0"/>
              <a:t>If any two commitments of different players are equal, then the players abort the protocol.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52800"/>
            <a:ext cx="2972928" cy="278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椭圆 3"/>
          <p:cNvSpPr/>
          <p:nvPr/>
        </p:nvSpPr>
        <p:spPr>
          <a:xfrm>
            <a:off x="1447800" y="4572000"/>
            <a:ext cx="1371600" cy="38100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733800" y="4572000"/>
            <a:ext cx="373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</a:rPr>
              <a:t>C</a:t>
            </a:r>
            <a:r>
              <a:rPr lang="en-US" altLang="zh-CN" sz="1400" dirty="0" smtClean="0">
                <a:solidFill>
                  <a:srgbClr val="FF0000"/>
                </a:solidFill>
              </a:rPr>
              <a:t>ommit, </a:t>
            </a:r>
            <a:r>
              <a:rPr lang="en-US" altLang="zh-CN" sz="1400" dirty="0" err="1" smtClean="0">
                <a:solidFill>
                  <a:srgbClr val="FF0000"/>
                </a:solidFill>
              </a:rPr>
              <a:t>PayDeposit</a:t>
            </a:r>
            <a:r>
              <a:rPr lang="en-US" altLang="zh-CN" sz="1400" dirty="0" smtClean="0">
                <a:solidFill>
                  <a:srgbClr val="FF0000"/>
                </a:solidFill>
              </a:rPr>
              <a:t>, </a:t>
            </a:r>
            <a:r>
              <a:rPr lang="en-US" altLang="zh-CN" sz="1400" dirty="0" err="1" smtClean="0">
                <a:solidFill>
                  <a:srgbClr val="FF0000"/>
                </a:solidFill>
              </a:rPr>
              <a:t>PutMoney</a:t>
            </a:r>
            <a:r>
              <a:rPr lang="en-US" altLang="zh-CN" sz="1400" dirty="0" smtClean="0">
                <a:solidFill>
                  <a:srgbClr val="FF0000"/>
                </a:solidFill>
              </a:rPr>
              <a:t>, Compute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94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Secure Lottery Protocol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CN" dirty="0" smtClean="0"/>
              <a:t>Execution Phase:</a:t>
            </a:r>
          </a:p>
          <a:p>
            <a:pPr lvl="1">
              <a:spcAft>
                <a:spcPts val="600"/>
              </a:spcAft>
            </a:pPr>
            <a:r>
              <a:rPr lang="en-US" altLang="zh-CN" dirty="0" smtClean="0"/>
              <a:t>Each player puts </a:t>
            </a:r>
            <a:r>
              <a:rPr lang="en-US" altLang="zh-CN" i="1" dirty="0" err="1" smtClean="0"/>
              <a:t>PutMoney</a:t>
            </a:r>
            <a:r>
              <a:rPr lang="en-US" altLang="zh-CN" dirty="0" smtClean="0"/>
              <a:t> transaction to </a:t>
            </a:r>
            <a:r>
              <a:rPr lang="en-US" altLang="zh-CN" dirty="0" smtClean="0">
                <a:latin typeface="+mj-lt"/>
              </a:rPr>
              <a:t>Ledger</a:t>
            </a:r>
            <a:r>
              <a:rPr lang="en-US" altLang="zh-CN" dirty="0" smtClean="0"/>
              <a:t>. The player halts if any of those transaction did not appear on </a:t>
            </a:r>
            <a:r>
              <a:rPr lang="en-US" altLang="zh-CN" dirty="0" smtClean="0">
                <a:latin typeface="+mj-lt"/>
              </a:rPr>
              <a:t>Ledger</a:t>
            </a:r>
            <a:r>
              <a:rPr lang="en-US" altLang="zh-CN" dirty="0" smtClean="0"/>
              <a:t> before t+2max</a:t>
            </a:r>
            <a:r>
              <a:rPr lang="en-US" altLang="zh-CN" baseline="-25000" dirty="0" smtClean="0"/>
              <a:t>Ledger.</a:t>
            </a:r>
          </a:p>
          <a:p>
            <a:pPr lvl="1">
              <a:spcAft>
                <a:spcPts val="600"/>
              </a:spcAft>
            </a:pPr>
            <a:r>
              <a:rPr lang="en-US" altLang="zh-CN" dirty="0" smtClean="0"/>
              <a:t>For each i</a:t>
            </a:r>
            <a:r>
              <a:rPr lang="en-US" altLang="zh-CN" dirty="0" smtClean="0">
                <a:latin typeface="Constantia"/>
              </a:rPr>
              <a:t>≥2, P</a:t>
            </a:r>
            <a:r>
              <a:rPr lang="en-US" altLang="zh-CN" baseline="-25000" dirty="0" smtClean="0">
                <a:latin typeface="Constantia"/>
              </a:rPr>
              <a:t>i</a:t>
            </a:r>
            <a:r>
              <a:rPr lang="en-US" altLang="zh-CN" dirty="0" smtClean="0">
                <a:latin typeface="Constantia"/>
              </a:rPr>
              <a:t> computes its signature on transaction </a:t>
            </a:r>
            <a:r>
              <a:rPr lang="en-US" altLang="zh-CN" i="1" dirty="0" smtClean="0">
                <a:latin typeface="Constantia"/>
              </a:rPr>
              <a:t>Compute</a:t>
            </a:r>
            <a:r>
              <a:rPr lang="en-US" altLang="zh-CN" dirty="0" smtClean="0">
                <a:latin typeface="Constantia"/>
              </a:rPr>
              <a:t> and sends it to P</a:t>
            </a:r>
            <a:r>
              <a:rPr lang="en-US" altLang="zh-CN" baseline="-25000" dirty="0" smtClean="0">
                <a:latin typeface="Constantia"/>
              </a:rPr>
              <a:t>1</a:t>
            </a:r>
          </a:p>
          <a:p>
            <a:pPr lvl="1">
              <a:spcAft>
                <a:spcPts val="600"/>
              </a:spcAft>
            </a:pPr>
            <a:r>
              <a:rPr lang="en-US" altLang="zh-CN" dirty="0" smtClean="0">
                <a:latin typeface="Constantia"/>
              </a:rPr>
              <a:t>P</a:t>
            </a:r>
            <a:r>
              <a:rPr lang="en-US" altLang="zh-CN" baseline="-25000" dirty="0" smtClean="0">
                <a:latin typeface="Constantia"/>
              </a:rPr>
              <a:t>1</a:t>
            </a:r>
            <a:r>
              <a:rPr lang="en-US" altLang="zh-CN" dirty="0" smtClean="0">
                <a:latin typeface="Constantia"/>
              </a:rPr>
              <a:t> puts all received signatures into inputs of transaction </a:t>
            </a:r>
            <a:r>
              <a:rPr lang="en-US" altLang="zh-CN" i="1" dirty="0" smtClean="0">
                <a:latin typeface="Constantia"/>
              </a:rPr>
              <a:t>Compute</a:t>
            </a:r>
            <a:r>
              <a:rPr lang="en-US" altLang="zh-CN" dirty="0" smtClean="0">
                <a:latin typeface="Constantia"/>
              </a:rPr>
              <a:t> and put it to the </a:t>
            </a:r>
            <a:r>
              <a:rPr lang="en-US" altLang="zh-CN" dirty="0" smtClean="0">
                <a:latin typeface="+mj-lt"/>
              </a:rPr>
              <a:t>Ledger</a:t>
            </a:r>
            <a:r>
              <a:rPr lang="en-US" altLang="zh-CN" dirty="0" smtClean="0">
                <a:latin typeface="Constantia"/>
              </a:rPr>
              <a:t>. If Compute did not appear in t+3max</a:t>
            </a:r>
            <a:r>
              <a:rPr lang="en-US" altLang="zh-CN" baseline="-25000" dirty="0" smtClean="0">
                <a:latin typeface="Constantia"/>
              </a:rPr>
              <a:t>Ledger</a:t>
            </a:r>
            <a:r>
              <a:rPr lang="en-US" altLang="zh-CN" dirty="0" smtClean="0">
                <a:latin typeface="Constantia"/>
              </a:rPr>
              <a:t>, the players halt.</a:t>
            </a:r>
          </a:p>
          <a:p>
            <a:pPr lvl="1">
              <a:spcAft>
                <a:spcPts val="600"/>
              </a:spcAft>
            </a:pPr>
            <a:r>
              <a:rPr lang="en-US" altLang="zh-CN" dirty="0" smtClean="0">
                <a:latin typeface="Constantia"/>
              </a:rPr>
              <a:t>Each player puts its Open transaction to the </a:t>
            </a:r>
            <a:r>
              <a:rPr lang="en-US" altLang="zh-CN" dirty="0" smtClean="0">
                <a:latin typeface="+mj-lt"/>
              </a:rPr>
              <a:t>Ledger</a:t>
            </a:r>
            <a:r>
              <a:rPr lang="en-US" altLang="zh-CN" dirty="0" smtClean="0">
                <a:latin typeface="Constantia"/>
              </a:rPr>
              <a:t> to reveal its secret. If one player did not reveal its secret in time t+4max</a:t>
            </a:r>
            <a:r>
              <a:rPr lang="en-US" altLang="zh-CN" baseline="-25000" dirty="0" smtClean="0">
                <a:latin typeface="Constantia"/>
              </a:rPr>
              <a:t>Ledger</a:t>
            </a:r>
            <a:r>
              <a:rPr lang="en-US" altLang="zh-CN" dirty="0" smtClean="0">
                <a:latin typeface="Constantia"/>
              </a:rPr>
              <a:t>, other players send the </a:t>
            </a:r>
            <a:r>
              <a:rPr lang="en-US" altLang="zh-CN" i="1" dirty="0" err="1" smtClean="0">
                <a:latin typeface="Constantia"/>
              </a:rPr>
              <a:t>PayDeposit</a:t>
            </a:r>
            <a:r>
              <a:rPr lang="en-US" altLang="zh-CN" dirty="0" smtClean="0">
                <a:latin typeface="Constantia"/>
              </a:rPr>
              <a:t> transaction to the </a:t>
            </a:r>
            <a:r>
              <a:rPr lang="en-US" altLang="zh-CN" dirty="0" smtClean="0">
                <a:latin typeface="+mj-lt"/>
              </a:rPr>
              <a:t>Ledger</a:t>
            </a:r>
            <a:r>
              <a:rPr lang="en-US" altLang="zh-CN" dirty="0" smtClean="0">
                <a:latin typeface="Constantia"/>
              </a:rPr>
              <a:t> to redeem the deposit of that player.</a:t>
            </a:r>
          </a:p>
          <a:p>
            <a:pPr lvl="1">
              <a:spcAft>
                <a:spcPts val="600"/>
              </a:spcAft>
            </a:pPr>
            <a:r>
              <a:rPr lang="en-US" altLang="zh-CN" dirty="0" smtClean="0">
                <a:latin typeface="Constantia"/>
              </a:rPr>
              <a:t>The winner gets the money by sending transaction </a:t>
            </a:r>
            <a:r>
              <a:rPr lang="en-US" altLang="zh-CN" i="1" dirty="0" err="1" smtClean="0">
                <a:latin typeface="Constantia"/>
              </a:rPr>
              <a:t>ClaimMoney</a:t>
            </a:r>
            <a:r>
              <a:rPr lang="en-US" altLang="zh-CN" dirty="0" smtClean="0">
                <a:latin typeface="Constantia"/>
              </a:rPr>
              <a:t> to the </a:t>
            </a:r>
            <a:r>
              <a:rPr lang="en-US" altLang="zh-CN" dirty="0" smtClean="0">
                <a:latin typeface="+mj-lt"/>
              </a:rPr>
              <a:t>Ledger</a:t>
            </a:r>
            <a:r>
              <a:rPr lang="en-US" altLang="zh-CN" dirty="0" smtClean="0">
                <a:latin typeface="Constantia"/>
              </a:rPr>
              <a:t>.</a:t>
            </a:r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2328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86" y="533400"/>
            <a:ext cx="8956288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圆角矩形 2"/>
          <p:cNvSpPr/>
          <p:nvPr/>
        </p:nvSpPr>
        <p:spPr>
          <a:xfrm>
            <a:off x="533400" y="609600"/>
            <a:ext cx="2590800" cy="11430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3352800" y="609600"/>
            <a:ext cx="2590800" cy="11430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6172200" y="577985"/>
            <a:ext cx="2590800" cy="11430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85800" y="5334000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600"/>
              </a:spcAft>
            </a:pPr>
            <a:r>
              <a:rPr lang="en-US" altLang="zh-CN" dirty="0">
                <a:solidFill>
                  <a:srgbClr val="FF0000"/>
                </a:solidFill>
              </a:rPr>
              <a:t>Each player puts </a:t>
            </a:r>
            <a:r>
              <a:rPr lang="en-US" altLang="zh-CN" i="1" dirty="0" err="1">
                <a:solidFill>
                  <a:srgbClr val="FF0000"/>
                </a:solidFill>
              </a:rPr>
              <a:t>PutMoney</a:t>
            </a:r>
            <a:r>
              <a:rPr lang="en-US" altLang="zh-CN" dirty="0">
                <a:solidFill>
                  <a:srgbClr val="FF0000"/>
                </a:solidFill>
              </a:rPr>
              <a:t> transaction to </a:t>
            </a:r>
            <a:r>
              <a:rPr lang="en-US" altLang="zh-CN" dirty="0">
                <a:solidFill>
                  <a:srgbClr val="FF0000"/>
                </a:solidFill>
              </a:rPr>
              <a:t>Ledger</a:t>
            </a:r>
            <a:r>
              <a:rPr lang="en-US" altLang="zh-CN" dirty="0">
                <a:solidFill>
                  <a:srgbClr val="FF0000"/>
                </a:solidFill>
              </a:rPr>
              <a:t>. The player halts if any of those transaction did not appear on </a:t>
            </a:r>
            <a:r>
              <a:rPr lang="en-US" altLang="zh-CN" dirty="0">
                <a:solidFill>
                  <a:srgbClr val="FF0000"/>
                </a:solidFill>
              </a:rPr>
              <a:t>Ledger</a:t>
            </a:r>
            <a:r>
              <a:rPr lang="en-US" altLang="zh-CN" dirty="0">
                <a:solidFill>
                  <a:srgbClr val="FF0000"/>
                </a:solidFill>
              </a:rPr>
              <a:t> before t+2max</a:t>
            </a:r>
            <a:r>
              <a:rPr lang="en-US" altLang="zh-CN" baseline="-25000" dirty="0">
                <a:solidFill>
                  <a:srgbClr val="FF0000"/>
                </a:solidFill>
              </a:rPr>
              <a:t>Ledger.</a:t>
            </a:r>
          </a:p>
        </p:txBody>
      </p:sp>
    </p:spTree>
    <p:extLst>
      <p:ext uri="{BB962C8B-B14F-4D97-AF65-F5344CB8AC3E}">
        <p14:creationId xmlns:p14="http://schemas.microsoft.com/office/powerpoint/2010/main" val="277409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12" y="533400"/>
            <a:ext cx="8956288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圆角矩形 2"/>
          <p:cNvSpPr/>
          <p:nvPr/>
        </p:nvSpPr>
        <p:spPr>
          <a:xfrm>
            <a:off x="533400" y="533400"/>
            <a:ext cx="2590800" cy="11430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3352800" y="609600"/>
            <a:ext cx="2590800" cy="11430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6172200" y="577985"/>
            <a:ext cx="2590800" cy="11430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25001" y="5518666"/>
            <a:ext cx="8727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600"/>
              </a:spcAft>
            </a:pPr>
            <a:r>
              <a:rPr lang="en-US" altLang="zh-CN" dirty="0">
                <a:solidFill>
                  <a:srgbClr val="FF0000"/>
                </a:solidFill>
              </a:rPr>
              <a:t>For each i≥2, P</a:t>
            </a:r>
            <a:r>
              <a:rPr lang="en-US" altLang="zh-CN" baseline="-25000" dirty="0">
                <a:solidFill>
                  <a:srgbClr val="FF0000"/>
                </a:solidFill>
              </a:rPr>
              <a:t>i</a:t>
            </a:r>
            <a:r>
              <a:rPr lang="en-US" altLang="zh-CN" dirty="0">
                <a:solidFill>
                  <a:srgbClr val="FF0000"/>
                </a:solidFill>
              </a:rPr>
              <a:t> computes its signature on transaction Compute and sends it to P</a:t>
            </a:r>
            <a:r>
              <a:rPr lang="en-US" altLang="zh-CN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7" name="下弧形箭头 26"/>
          <p:cNvSpPr/>
          <p:nvPr/>
        </p:nvSpPr>
        <p:spPr>
          <a:xfrm rot="10800000">
            <a:off x="2302213" y="151589"/>
            <a:ext cx="1752600" cy="381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8" name="上弧形箭头 27"/>
          <p:cNvSpPr/>
          <p:nvPr/>
        </p:nvSpPr>
        <p:spPr>
          <a:xfrm rot="10800000">
            <a:off x="1981200" y="1752600"/>
            <a:ext cx="4648200" cy="4572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57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12" y="533400"/>
            <a:ext cx="8956288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圆角矩形 2"/>
          <p:cNvSpPr/>
          <p:nvPr/>
        </p:nvSpPr>
        <p:spPr>
          <a:xfrm>
            <a:off x="2286000" y="2057400"/>
            <a:ext cx="4876800" cy="15240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87712" y="5334000"/>
            <a:ext cx="842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Aft>
                <a:spcPts val="600"/>
              </a:spcAft>
            </a:pPr>
            <a:r>
              <a:rPr lang="en-US" altLang="zh-CN" dirty="0" smtClean="0">
                <a:solidFill>
                  <a:srgbClr val="FF0000"/>
                </a:solidFill>
              </a:rPr>
              <a:t>P</a:t>
            </a:r>
            <a:r>
              <a:rPr lang="en-US" altLang="zh-CN" baseline="-25000" dirty="0" smtClean="0">
                <a:solidFill>
                  <a:srgbClr val="FF0000"/>
                </a:solidFill>
              </a:rPr>
              <a:t>1</a:t>
            </a:r>
            <a:r>
              <a:rPr lang="en-US" altLang="zh-CN" dirty="0" smtClean="0">
                <a:solidFill>
                  <a:srgbClr val="FF0000"/>
                </a:solidFill>
              </a:rPr>
              <a:t> puts all received signatures into inputs of transaction </a:t>
            </a:r>
            <a:r>
              <a:rPr lang="en-US" altLang="zh-CN" i="1" dirty="0" smtClean="0">
                <a:solidFill>
                  <a:srgbClr val="FF0000"/>
                </a:solidFill>
              </a:rPr>
              <a:t>Compute</a:t>
            </a:r>
            <a:r>
              <a:rPr lang="en-US" altLang="zh-CN" dirty="0" smtClean="0">
                <a:solidFill>
                  <a:srgbClr val="FF0000"/>
                </a:solidFill>
              </a:rPr>
              <a:t> and put it to the </a:t>
            </a:r>
            <a:r>
              <a:rPr lang="en-US" altLang="zh-CN" sz="1400" dirty="0" smtClean="0">
                <a:solidFill>
                  <a:srgbClr val="FF0000"/>
                </a:solidFill>
              </a:rPr>
              <a:t>Ledger</a:t>
            </a:r>
            <a:r>
              <a:rPr lang="en-US" altLang="zh-CN" dirty="0" smtClean="0">
                <a:solidFill>
                  <a:srgbClr val="FF0000"/>
                </a:solidFill>
              </a:rPr>
              <a:t>. If Compute did not appear in t+3max</a:t>
            </a:r>
            <a:r>
              <a:rPr lang="en-US" altLang="zh-CN" baseline="-25000" dirty="0" smtClean="0">
                <a:solidFill>
                  <a:srgbClr val="FF0000"/>
                </a:solidFill>
              </a:rPr>
              <a:t>Ledger</a:t>
            </a:r>
            <a:r>
              <a:rPr lang="en-US" altLang="zh-CN" dirty="0" smtClean="0">
                <a:solidFill>
                  <a:srgbClr val="FF0000"/>
                </a:solidFill>
              </a:rPr>
              <a:t>, the players halt.</a:t>
            </a:r>
            <a:endParaRPr lang="en-US" altLang="zh-C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513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11832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Example: Marriage Proposal Problem</a:t>
            </a:r>
            <a:endParaRPr lang="zh-CN" altLang="en-US" sz="2400" dirty="0"/>
          </a:p>
        </p:txBody>
      </p:sp>
      <p:pic>
        <p:nvPicPr>
          <p:cNvPr id="1026" name="Picture 2" descr="http://www.clipartbest.com/cliparts/LTK/drE/LTKdrEdx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02" y="1905000"/>
            <a:ext cx="88234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33528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Alice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53200" y="33528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Bob</a:t>
            </a:r>
            <a:endParaRPr lang="zh-CN" altLang="en-US" dirty="0"/>
          </a:p>
        </p:txBody>
      </p:sp>
      <p:pic>
        <p:nvPicPr>
          <p:cNvPr id="1028" name="Picture 4" descr="http://www.clker.com/cliparts/N/M/x/h/e/x/boy-symbol-2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104" y="1881673"/>
            <a:ext cx="843532" cy="138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28935" y="1981200"/>
            <a:ext cx="882343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a=0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40528" y="1981200"/>
            <a:ext cx="882343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b=1</a:t>
            </a:r>
            <a:endParaRPr lang="zh-CN" altLang="en-US" dirty="0"/>
          </a:p>
        </p:txBody>
      </p:sp>
      <p:sp>
        <p:nvSpPr>
          <p:cNvPr id="7" name="圆角矩形 6"/>
          <p:cNvSpPr/>
          <p:nvPr/>
        </p:nvSpPr>
        <p:spPr>
          <a:xfrm>
            <a:off x="3352022" y="2286000"/>
            <a:ext cx="1905000" cy="8327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Marriage</a:t>
            </a:r>
          </a:p>
          <a:p>
            <a:pPr algn="ctr"/>
            <a:r>
              <a:rPr lang="en-US" altLang="zh-CN" dirty="0" smtClean="0"/>
              <a:t>Proposal</a:t>
            </a:r>
            <a:endParaRPr lang="zh-CN" altLang="en-US" dirty="0"/>
          </a:p>
        </p:txBody>
      </p:sp>
      <p:sp>
        <p:nvSpPr>
          <p:cNvPr id="8" name="右箭头 7"/>
          <p:cNvSpPr/>
          <p:nvPr/>
        </p:nvSpPr>
        <p:spPr>
          <a:xfrm>
            <a:off x="2057400" y="2362200"/>
            <a:ext cx="1143000" cy="2639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右箭头 11"/>
          <p:cNvSpPr/>
          <p:nvPr/>
        </p:nvSpPr>
        <p:spPr>
          <a:xfrm rot="10800000">
            <a:off x="5410200" y="2362201"/>
            <a:ext cx="1143000" cy="2639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右箭头 12"/>
          <p:cNvSpPr/>
          <p:nvPr/>
        </p:nvSpPr>
        <p:spPr>
          <a:xfrm rot="10800000">
            <a:off x="2057400" y="2767303"/>
            <a:ext cx="1143000" cy="2639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右箭头 13"/>
          <p:cNvSpPr/>
          <p:nvPr/>
        </p:nvSpPr>
        <p:spPr>
          <a:xfrm>
            <a:off x="5410200" y="2778578"/>
            <a:ext cx="1143000" cy="2639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2187728" y="3080657"/>
            <a:ext cx="1012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a &amp; b=0</a:t>
            </a:r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518456" y="3048000"/>
            <a:ext cx="1034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a &amp; b=0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15650" y="3809999"/>
            <a:ext cx="2483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 don’t know whether Bob want to marry me.</a:t>
            </a:r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393094" y="3809999"/>
            <a:ext cx="2483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 know Alice don’t want to marry me.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2822" y="4908283"/>
            <a:ext cx="7539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+mj-lt"/>
              </a:rPr>
              <a:t>Bob’s privacy is preserved when Alice is not willing to marry.</a:t>
            </a:r>
            <a:endParaRPr lang="zh-CN" altLang="en-US" sz="2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9476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8" grpId="0" animBg="1"/>
      <p:bldP spid="12" grpId="0" animBg="1"/>
      <p:bldP spid="13" grpId="0" animBg="1"/>
      <p:bldP spid="14" grpId="0" animBg="1"/>
      <p:bldP spid="16" grpId="0"/>
      <p:bldP spid="17" grpId="0"/>
      <p:bldP spid="3" grpId="0"/>
      <p:bldP spid="19" grpId="0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3400"/>
            <a:ext cx="8956288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圆角矩形 2"/>
          <p:cNvSpPr/>
          <p:nvPr/>
        </p:nvSpPr>
        <p:spPr>
          <a:xfrm>
            <a:off x="152400" y="4038600"/>
            <a:ext cx="2907305" cy="12192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87712" y="5334000"/>
            <a:ext cx="842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600"/>
              </a:spcAft>
            </a:pPr>
            <a:r>
              <a:rPr lang="en-US" altLang="zh-CN" dirty="0">
                <a:solidFill>
                  <a:srgbClr val="FF0000"/>
                </a:solidFill>
              </a:rPr>
              <a:t>The winner gets the money by sending transaction </a:t>
            </a:r>
            <a:r>
              <a:rPr lang="en-US" altLang="zh-CN" i="1" dirty="0" err="1">
                <a:solidFill>
                  <a:srgbClr val="FF0000"/>
                </a:solidFill>
              </a:rPr>
              <a:t>ClaimMoney</a:t>
            </a:r>
            <a:r>
              <a:rPr lang="en-US" altLang="zh-CN" dirty="0">
                <a:solidFill>
                  <a:srgbClr val="FF0000"/>
                </a:solidFill>
              </a:rPr>
              <a:t> to the </a:t>
            </a:r>
            <a:r>
              <a:rPr lang="en-US" altLang="zh-CN" sz="1400" dirty="0">
                <a:solidFill>
                  <a:srgbClr val="FF0000"/>
                </a:solidFill>
              </a:rPr>
              <a:t>Ledger</a:t>
            </a:r>
            <a:r>
              <a:rPr lang="en-US" altLang="zh-CN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3200400" y="4038600"/>
            <a:ext cx="2819400" cy="12192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6172200" y="4035357"/>
            <a:ext cx="2907305" cy="12192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3114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8956288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685800" y="5444698"/>
            <a:ext cx="784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600"/>
              </a:spcAft>
            </a:pPr>
            <a:r>
              <a:rPr lang="en-US" altLang="zh-CN" sz="1600" dirty="0">
                <a:solidFill>
                  <a:srgbClr val="FF0000"/>
                </a:solidFill>
              </a:rPr>
              <a:t>Each player puts its Open transaction to the </a:t>
            </a:r>
            <a:r>
              <a:rPr lang="en-US" altLang="zh-CN" sz="1600" dirty="0">
                <a:solidFill>
                  <a:srgbClr val="FF0000"/>
                </a:solidFill>
              </a:rPr>
              <a:t>Ledger</a:t>
            </a:r>
            <a:r>
              <a:rPr lang="en-US" altLang="zh-CN" sz="1600" dirty="0">
                <a:solidFill>
                  <a:srgbClr val="FF0000"/>
                </a:solidFill>
              </a:rPr>
              <a:t> to reveal its secret. If one player did not reveal its secret in time t+4max</a:t>
            </a:r>
            <a:r>
              <a:rPr lang="en-US" altLang="zh-CN" sz="1600" baseline="-25000" dirty="0">
                <a:solidFill>
                  <a:srgbClr val="FF0000"/>
                </a:solidFill>
              </a:rPr>
              <a:t>Ledger</a:t>
            </a:r>
            <a:r>
              <a:rPr lang="en-US" altLang="zh-CN" sz="1600" dirty="0">
                <a:solidFill>
                  <a:srgbClr val="FF0000"/>
                </a:solidFill>
              </a:rPr>
              <a:t>, other players send the </a:t>
            </a:r>
            <a:r>
              <a:rPr lang="en-US" altLang="zh-CN" sz="1600" i="1" dirty="0" err="1">
                <a:solidFill>
                  <a:srgbClr val="FF0000"/>
                </a:solidFill>
              </a:rPr>
              <a:t>PayDeposit</a:t>
            </a:r>
            <a:r>
              <a:rPr lang="en-US" altLang="zh-CN" sz="1600" dirty="0">
                <a:solidFill>
                  <a:srgbClr val="FF0000"/>
                </a:solidFill>
              </a:rPr>
              <a:t> transaction to the </a:t>
            </a:r>
            <a:r>
              <a:rPr lang="en-US" altLang="zh-CN" sz="1600" dirty="0">
                <a:solidFill>
                  <a:srgbClr val="FF0000"/>
                </a:solidFill>
              </a:rPr>
              <a:t>Ledger</a:t>
            </a:r>
            <a:r>
              <a:rPr lang="en-US" altLang="zh-CN" sz="1600" dirty="0">
                <a:solidFill>
                  <a:srgbClr val="FF0000"/>
                </a:solidFill>
              </a:rPr>
              <a:t> to redeem the deposit of that player.</a:t>
            </a:r>
          </a:p>
        </p:txBody>
      </p:sp>
    </p:spTree>
    <p:extLst>
      <p:ext uri="{BB962C8B-B14F-4D97-AF65-F5344CB8AC3E}">
        <p14:creationId xmlns:p14="http://schemas.microsoft.com/office/powerpoint/2010/main" val="2919920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  <a:p>
            <a:r>
              <a:rPr lang="en-US" altLang="zh-CN" dirty="0" err="1" smtClean="0">
                <a:solidFill>
                  <a:schemeClr val="bg1">
                    <a:lumMod val="85000"/>
                  </a:schemeClr>
                </a:solidFill>
              </a:rPr>
              <a:t>Bitcoin</a:t>
            </a:r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</a:rPr>
              <a:t> &amp; Security Model</a:t>
            </a:r>
          </a:p>
          <a:p>
            <a:r>
              <a:rPr lang="en-US" altLang="zh-CN" dirty="0" err="1" smtClean="0">
                <a:solidFill>
                  <a:schemeClr val="bg1">
                    <a:lumMod val="85000"/>
                  </a:schemeClr>
                </a:solidFill>
              </a:rPr>
              <a:t>Bitcoin</a:t>
            </a:r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</a:rPr>
              <a:t>-based Timed Commitment Scheme</a:t>
            </a:r>
          </a:p>
          <a:p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</a:rPr>
              <a:t>Lottery Protocol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Two-party Lottery</a:t>
            </a:r>
          </a:p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4733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Two-party Lottery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Without using deposits</a:t>
            </a:r>
          </a:p>
          <a:p>
            <a:r>
              <a:rPr lang="en-US" altLang="zh-CN" dirty="0" smtClean="0"/>
              <a:t>Only works for two-party situation except we can assume the channel between parties and </a:t>
            </a:r>
            <a:r>
              <a:rPr lang="en-US" altLang="zh-CN" dirty="0" smtClean="0">
                <a:latin typeface="+mj-lt"/>
              </a:rPr>
              <a:t>Ledger</a:t>
            </a:r>
            <a:r>
              <a:rPr lang="en-US" altLang="zh-CN" dirty="0" smtClean="0"/>
              <a:t> is private.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2493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Two-party Lottery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Deal with “Nasty Bob”</a:t>
            </a:r>
          </a:p>
          <a:p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2762250"/>
            <a:ext cx="6981825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圆角矩形 3"/>
          <p:cNvSpPr/>
          <p:nvPr/>
        </p:nvSpPr>
        <p:spPr>
          <a:xfrm>
            <a:off x="5257800" y="3429000"/>
            <a:ext cx="2362200" cy="304800"/>
          </a:xfrm>
          <a:prstGeom prst="round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23913" y="4275748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Force Bob to reveal its secret whenever it wants to redeem </a:t>
            </a:r>
            <a:r>
              <a:rPr lang="en-US" altLang="zh-CN" i="1" dirty="0" err="1" smtClean="0">
                <a:solidFill>
                  <a:srgbClr val="FF0000"/>
                </a:solidFill>
              </a:rPr>
              <a:t>PutMoney</a:t>
            </a:r>
            <a:endParaRPr lang="zh-CN" alt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16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Two-party Lottery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Compute</a:t>
            </a:r>
            <a:r>
              <a:rPr lang="en-US" altLang="zh-CN" baseline="-25000" dirty="0" smtClean="0"/>
              <a:t>2</a:t>
            </a:r>
          </a:p>
          <a:p>
            <a:pPr lvl="1"/>
            <a:r>
              <a:rPr lang="en-US" altLang="zh-CN" dirty="0" smtClean="0"/>
              <a:t>Alice computes her input script                               </a:t>
            </a:r>
            <a:r>
              <a:rPr lang="en-US" altLang="zh-CN" dirty="0" smtClean="0">
                <a:latin typeface="Constantia"/>
              </a:rPr>
              <a:t>and sends it to Bob</a:t>
            </a:r>
          </a:p>
          <a:p>
            <a:pPr lvl="1"/>
            <a:r>
              <a:rPr lang="en-US" altLang="zh-CN" dirty="0" smtClean="0">
                <a:latin typeface="Constantia"/>
              </a:rPr>
              <a:t>Bob add his input script                                       and posts Compute</a:t>
            </a:r>
            <a:r>
              <a:rPr lang="en-US" altLang="zh-CN" baseline="-25000" dirty="0" smtClean="0">
                <a:latin typeface="Constantia"/>
              </a:rPr>
              <a:t>2</a:t>
            </a:r>
            <a:r>
              <a:rPr lang="en-US" altLang="zh-CN" dirty="0" smtClean="0">
                <a:latin typeface="Constantia"/>
              </a:rPr>
              <a:t> on the </a:t>
            </a:r>
            <a:r>
              <a:rPr lang="en-US" altLang="zh-CN" dirty="0" smtClean="0">
                <a:latin typeface="+mj-lt"/>
              </a:rPr>
              <a:t>Ledger</a:t>
            </a:r>
            <a:r>
              <a:rPr lang="en-US" altLang="zh-CN" dirty="0" smtClean="0">
                <a:latin typeface="Constantia"/>
              </a:rPr>
              <a:t>.</a:t>
            </a:r>
            <a:endParaRPr lang="zh-CN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4114800"/>
            <a:ext cx="722947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28194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14600"/>
            <a:ext cx="22193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707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Two-party Lottery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The </a:t>
            </a:r>
            <a:r>
              <a:rPr lang="en-US" altLang="zh-CN" i="1" dirty="0" smtClean="0"/>
              <a:t>ClaimMoney</a:t>
            </a:r>
            <a:r>
              <a:rPr lang="en-US" altLang="zh-CN" i="1" baseline="-25000" dirty="0" smtClean="0"/>
              <a:t>2 </a:t>
            </a:r>
            <a:r>
              <a:rPr lang="en-US" altLang="zh-CN" dirty="0" smtClean="0"/>
              <a:t>remain unchanged</a:t>
            </a:r>
          </a:p>
          <a:p>
            <a:r>
              <a:rPr lang="en-US" altLang="zh-CN" dirty="0" smtClean="0"/>
              <a:t>Sending                             have no risk</a:t>
            </a:r>
          </a:p>
          <a:p>
            <a:pPr lvl="1"/>
            <a:r>
              <a:rPr lang="en-US" altLang="zh-CN" dirty="0" smtClean="0"/>
              <a:t>It is the signature of the entire body which cannot leak any information of </a:t>
            </a:r>
            <a:r>
              <a:rPr lang="en-US" altLang="zh-CN" i="1" dirty="0" err="1" smtClean="0"/>
              <a:t>PutMoney</a:t>
            </a:r>
            <a:r>
              <a:rPr lang="en-US" altLang="zh-CN" i="1" baseline="-25000" dirty="0" err="1" smtClean="0"/>
              <a:t>A</a:t>
            </a:r>
            <a:r>
              <a:rPr lang="en-US" altLang="zh-CN" dirty="0" smtClean="0"/>
              <a:t> transaction.</a:t>
            </a:r>
          </a:p>
          <a:p>
            <a:pPr lvl="1"/>
            <a:r>
              <a:rPr lang="en-US" altLang="zh-CN" dirty="0" smtClean="0"/>
              <a:t>If Bob put it to Compute</a:t>
            </a:r>
            <a:r>
              <a:rPr lang="en-US" altLang="zh-CN" baseline="-25000" dirty="0" smtClean="0"/>
              <a:t>2</a:t>
            </a:r>
            <a:r>
              <a:rPr lang="en-US" altLang="zh-CN" dirty="0" smtClean="0"/>
              <a:t>, it will reveal its secret </a:t>
            </a:r>
            <a:r>
              <a:rPr lang="en-US" altLang="zh-CN" dirty="0" err="1" smtClean="0"/>
              <a:t>s</a:t>
            </a:r>
            <a:r>
              <a:rPr lang="en-US" altLang="zh-CN" baseline="-25000" dirty="0" err="1" smtClean="0"/>
              <a:t>B</a:t>
            </a:r>
            <a:r>
              <a:rPr lang="en-US" altLang="zh-CN" dirty="0" err="1" smtClean="0"/>
              <a:t>.</a:t>
            </a:r>
            <a:endParaRPr lang="en-US" altLang="zh-CN" dirty="0" smtClean="0"/>
          </a:p>
          <a:p>
            <a:r>
              <a:rPr lang="en-US" altLang="zh-CN" dirty="0" smtClean="0"/>
              <a:t>Alice may not reveal her secret when she learns she lose.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590800"/>
            <a:ext cx="221932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056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Two-party Lottery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More secure version</a:t>
            </a:r>
          </a:p>
          <a:p>
            <a:pPr lvl="1"/>
            <a:r>
              <a:rPr lang="en-US" altLang="zh-CN" dirty="0" smtClean="0"/>
              <a:t>If Alice does not show her secret within certain time, Bob could redeem </a:t>
            </a:r>
            <a:r>
              <a:rPr lang="en-US" altLang="zh-CN" i="1" dirty="0" smtClean="0"/>
              <a:t>Compute</a:t>
            </a:r>
            <a:r>
              <a:rPr lang="en-US" altLang="zh-CN" dirty="0" smtClean="0"/>
              <a:t> transaction.</a:t>
            </a:r>
          </a:p>
          <a:p>
            <a:pPr lvl="1"/>
            <a:r>
              <a:rPr lang="en-US" altLang="zh-CN" dirty="0" smtClean="0"/>
              <a:t>Modify </a:t>
            </a:r>
            <a:r>
              <a:rPr lang="en-US" altLang="zh-CN" i="1" dirty="0" smtClean="0"/>
              <a:t>Compute</a:t>
            </a:r>
            <a:r>
              <a:rPr lang="en-US" altLang="zh-CN" dirty="0" smtClean="0"/>
              <a:t> transaction.</a:t>
            </a:r>
          </a:p>
          <a:p>
            <a:pPr lvl="1"/>
            <a:r>
              <a:rPr lang="en-US" altLang="zh-CN" dirty="0" smtClean="0"/>
              <a:t>Introduce new transaction </a:t>
            </a:r>
            <a:r>
              <a:rPr lang="en-US" altLang="zh-CN" i="1" dirty="0" smtClean="0"/>
              <a:t>Fuse</a:t>
            </a:r>
            <a:r>
              <a:rPr lang="en-US" altLang="zh-CN" dirty="0" smtClean="0"/>
              <a:t>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9082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990600"/>
            <a:ext cx="695325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523" y="4176713"/>
            <a:ext cx="468630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对角圆角矩形 1"/>
          <p:cNvSpPr/>
          <p:nvPr/>
        </p:nvSpPr>
        <p:spPr>
          <a:xfrm>
            <a:off x="1295400" y="2895600"/>
            <a:ext cx="3505200" cy="304800"/>
          </a:xfrm>
          <a:prstGeom prst="round2Diag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对角圆角矩形 4"/>
          <p:cNvSpPr/>
          <p:nvPr/>
        </p:nvSpPr>
        <p:spPr>
          <a:xfrm>
            <a:off x="3278154" y="4488024"/>
            <a:ext cx="3351245" cy="304800"/>
          </a:xfrm>
          <a:prstGeom prst="round2Diag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箭头连接符 3"/>
          <p:cNvCxnSpPr/>
          <p:nvPr/>
        </p:nvCxnSpPr>
        <p:spPr>
          <a:xfrm flipH="1" flipV="1">
            <a:off x="4038600" y="3200400"/>
            <a:ext cx="510073" cy="12876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对角圆角矩形 7"/>
          <p:cNvSpPr/>
          <p:nvPr/>
        </p:nvSpPr>
        <p:spPr>
          <a:xfrm>
            <a:off x="2971801" y="5257800"/>
            <a:ext cx="1828800" cy="304800"/>
          </a:xfrm>
          <a:prstGeom prst="round2Diag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351314" y="5997619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After 2max</a:t>
            </a:r>
            <a:r>
              <a:rPr lang="en-US" altLang="zh-CN" baseline="-25000" dirty="0" smtClean="0">
                <a:solidFill>
                  <a:srgbClr val="FF0000"/>
                </a:solidFill>
              </a:rPr>
              <a:t>Ledger </a:t>
            </a:r>
            <a:r>
              <a:rPr lang="en-US" altLang="zh-CN" dirty="0" smtClean="0">
                <a:solidFill>
                  <a:srgbClr val="FF0000"/>
                </a:solidFill>
              </a:rPr>
              <a:t>time, </a:t>
            </a:r>
            <a:r>
              <a:rPr lang="en-US" altLang="zh-CN" i="1" dirty="0" smtClean="0">
                <a:solidFill>
                  <a:srgbClr val="FF0000"/>
                </a:solidFill>
              </a:rPr>
              <a:t>Fuse</a:t>
            </a:r>
            <a:r>
              <a:rPr lang="en-US" altLang="zh-CN" dirty="0" smtClean="0">
                <a:solidFill>
                  <a:srgbClr val="FF0000"/>
                </a:solidFill>
              </a:rPr>
              <a:t> will be redeemed by Bob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81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61018" y="4038600"/>
            <a:ext cx="632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/>
              <a:t>If </a:t>
            </a:r>
            <a:r>
              <a:rPr lang="en-US" altLang="zh-CN" sz="2000" dirty="0" err="1" smtClean="0"/>
              <a:t>h</a:t>
            </a:r>
            <a:r>
              <a:rPr lang="en-US" altLang="zh-CN" sz="2000" baseline="-25000" dirty="0" err="1" smtClean="0"/>
              <a:t>A</a:t>
            </a:r>
            <a:r>
              <a:rPr lang="en-US" altLang="zh-CN" sz="2000" dirty="0" smtClean="0"/>
              <a:t> and </a:t>
            </a:r>
            <a:r>
              <a:rPr lang="en-US" altLang="zh-CN" sz="2000" dirty="0" err="1" smtClean="0"/>
              <a:t>h</a:t>
            </a:r>
            <a:r>
              <a:rPr lang="en-US" altLang="zh-CN" sz="2000" baseline="-25000" dirty="0" err="1" smtClean="0"/>
              <a:t>B</a:t>
            </a:r>
            <a:r>
              <a:rPr lang="en-US" altLang="zh-CN" sz="2000" dirty="0" smtClean="0"/>
              <a:t> are equal, then the protocol abort</a:t>
            </a:r>
            <a:endParaRPr lang="zh-CN" altLang="en-US" sz="2000" dirty="0">
              <a:latin typeface="+mj-lt"/>
            </a:endParaRPr>
          </a:p>
        </p:txBody>
      </p:sp>
      <p:pic>
        <p:nvPicPr>
          <p:cNvPr id="6" name="Picture 2" descr="http://www.clipartbest.com/cliparts/LTK/drE/LTKdrEdx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502" y="1905000"/>
            <a:ext cx="88234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43000" y="33528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Alice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24600" y="3376127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Bob</a:t>
            </a:r>
            <a:endParaRPr lang="zh-CN" altLang="en-US" dirty="0"/>
          </a:p>
        </p:txBody>
      </p:sp>
      <p:pic>
        <p:nvPicPr>
          <p:cNvPr id="9" name="Picture 4" descr="http://www.clker.com/cliparts/N/M/x/h/e/x/boy-symbol-2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504" y="1905000"/>
            <a:ext cx="843532" cy="138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sciweavers.org/upload/Tex2Img_1415047691/rend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914400"/>
            <a:ext cx="1924050" cy="31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sciweavers.org/upload/Tex2Img_1415047711/rend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990600"/>
            <a:ext cx="1924050" cy="31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sciweavers.org/upload/Tex2Img_1415047738/rend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985" y="1371600"/>
            <a:ext cx="33337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sciweavers.org/upload/Tex2Img_1415047751/rende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2" y="1400596"/>
            <a:ext cx="33337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右箭头 9"/>
          <p:cNvSpPr/>
          <p:nvPr/>
        </p:nvSpPr>
        <p:spPr>
          <a:xfrm>
            <a:off x="3200400" y="2286000"/>
            <a:ext cx="2590800" cy="3137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84" name="Picture 12" descr="http://www.sciweavers.org/upload/Tex2Img_1415047815/rende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2" y="1953046"/>
            <a:ext cx="128587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右箭头 16"/>
          <p:cNvSpPr/>
          <p:nvPr/>
        </p:nvSpPr>
        <p:spPr>
          <a:xfrm rot="10800000">
            <a:off x="3200400" y="2599742"/>
            <a:ext cx="2590800" cy="3137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86" name="Picture 14" descr="http://www.sciweavers.org/upload/Tex2Img_1415047838/render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1" y="3037309"/>
            <a:ext cx="128587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1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MPC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Fairness</a:t>
            </a:r>
          </a:p>
          <a:p>
            <a:pPr lvl="1"/>
            <a:r>
              <a:rPr lang="en-US" altLang="zh-CN" dirty="0" smtClean="0"/>
              <a:t>The protocol always </a:t>
            </a:r>
            <a:r>
              <a:rPr lang="en-US" altLang="zh-CN" dirty="0" smtClean="0">
                <a:solidFill>
                  <a:srgbClr val="FF0000"/>
                </a:solidFill>
              </a:rPr>
              <a:t>terminates</a:t>
            </a:r>
            <a:r>
              <a:rPr lang="en-US" altLang="zh-CN" dirty="0" smtClean="0"/>
              <a:t> if the minority of the parties is malicious, and </a:t>
            </a:r>
            <a:r>
              <a:rPr lang="en-US" altLang="zh-CN" dirty="0" smtClean="0">
                <a:solidFill>
                  <a:srgbClr val="FF0000"/>
                </a:solidFill>
              </a:rPr>
              <a:t>the output is known</a:t>
            </a:r>
            <a:r>
              <a:rPr lang="en-US" altLang="zh-CN" dirty="0" smtClean="0"/>
              <a:t> to each </a:t>
            </a:r>
            <a:r>
              <a:rPr lang="en-US" altLang="zh-CN" dirty="0" smtClean="0">
                <a:solidFill>
                  <a:srgbClr val="FF0000"/>
                </a:solidFill>
              </a:rPr>
              <a:t>honest participants</a:t>
            </a:r>
            <a:r>
              <a:rPr lang="en-US" altLang="zh-CN" dirty="0" smtClean="0"/>
              <a:t>.</a:t>
            </a:r>
          </a:p>
          <a:p>
            <a:pPr lvl="1"/>
            <a:endParaRPr lang="en-US" altLang="zh-CN" dirty="0"/>
          </a:p>
          <a:p>
            <a:pPr lvl="1"/>
            <a:r>
              <a:rPr lang="en-US" altLang="zh-CN" dirty="0" smtClean="0"/>
              <a:t>Two-player protocols do not provide complete fairness.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2300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2779" y="5257800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/>
              <a:t>Both of them continue when both of the</a:t>
            </a:r>
            <a:r>
              <a:rPr lang="en-US" altLang="zh-CN" sz="2000" i="1" dirty="0" smtClean="0"/>
              <a:t> </a:t>
            </a:r>
            <a:r>
              <a:rPr lang="en-US" altLang="zh-CN" sz="2000" i="1" dirty="0" err="1" smtClean="0"/>
              <a:t>PutMoney</a:t>
            </a:r>
            <a:r>
              <a:rPr lang="en-US" altLang="zh-CN" sz="2000" i="1" dirty="0" smtClean="0"/>
              <a:t> </a:t>
            </a:r>
            <a:r>
              <a:rPr lang="en-US" altLang="zh-CN" sz="2000" dirty="0" smtClean="0"/>
              <a:t>are on the </a:t>
            </a:r>
            <a:r>
              <a:rPr lang="en-US" altLang="zh-CN" sz="2000" dirty="0" smtClean="0">
                <a:latin typeface="+mj-lt"/>
              </a:rPr>
              <a:t>Ledger</a:t>
            </a:r>
            <a:r>
              <a:rPr lang="en-US" altLang="zh-CN" sz="2000" dirty="0" smtClean="0"/>
              <a:t>.</a:t>
            </a:r>
            <a:endParaRPr lang="zh-CN" altLang="en-US" sz="2000" dirty="0">
              <a:latin typeface="+mj-lt"/>
            </a:endParaRPr>
          </a:p>
        </p:txBody>
      </p:sp>
      <p:pic>
        <p:nvPicPr>
          <p:cNvPr id="6" name="Picture 2" descr="http://www.clipartbest.com/cliparts/LTK/drE/LTKdrEdx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502" y="1905000"/>
            <a:ext cx="88234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43000" y="33528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Alice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24600" y="3376127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Bob</a:t>
            </a:r>
            <a:endParaRPr lang="zh-CN" altLang="en-US" dirty="0"/>
          </a:p>
        </p:txBody>
      </p:sp>
      <p:pic>
        <p:nvPicPr>
          <p:cNvPr id="9" name="Picture 4" descr="http://www.clker.com/cliparts/N/M/x/h/e/x/boy-symbol-2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504" y="1905000"/>
            <a:ext cx="843532" cy="138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sciweavers.org/upload/Tex2Img_1415047691/rend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914400"/>
            <a:ext cx="1924050" cy="31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sciweavers.org/upload/Tex2Img_1415047711/rend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990600"/>
            <a:ext cx="1924050" cy="31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sciweavers.org/upload/Tex2Img_1415047738/rend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985" y="1371600"/>
            <a:ext cx="33337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sciweavers.org/upload/Tex2Img_1415047751/rende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2" y="1400596"/>
            <a:ext cx="33337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右箭头 9"/>
          <p:cNvSpPr/>
          <p:nvPr/>
        </p:nvSpPr>
        <p:spPr>
          <a:xfrm rot="1305774">
            <a:off x="2325991" y="3409754"/>
            <a:ext cx="1468650" cy="3137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右箭头 16"/>
          <p:cNvSpPr/>
          <p:nvPr/>
        </p:nvSpPr>
        <p:spPr>
          <a:xfrm rot="9548529">
            <a:off x="5026859" y="3409756"/>
            <a:ext cx="1537354" cy="3137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3662265" y="3984578"/>
            <a:ext cx="1533534" cy="7398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+mj-lt"/>
              </a:rPr>
              <a:t>Ledger</a:t>
            </a:r>
            <a:endParaRPr lang="zh-CN" altLang="en-US" dirty="0">
              <a:latin typeface="+mj-lt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140429"/>
            <a:ext cx="1604866" cy="1044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985" y="2140429"/>
            <a:ext cx="1776412" cy="107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308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clipartbest.com/cliparts/LTK/drE/LTKdrEdx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502" y="1905000"/>
            <a:ext cx="88234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3000" y="33528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Alice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24600" y="3376127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Bob</a:t>
            </a:r>
            <a:endParaRPr lang="zh-CN" altLang="en-US" dirty="0"/>
          </a:p>
        </p:txBody>
      </p:sp>
      <p:pic>
        <p:nvPicPr>
          <p:cNvPr id="10" name="Picture 4" descr="http://www.clker.com/cliparts/N/M/x/h/e/x/boy-symbol-2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504" y="1905000"/>
            <a:ext cx="843532" cy="138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右箭头 5"/>
          <p:cNvSpPr/>
          <p:nvPr/>
        </p:nvSpPr>
        <p:spPr>
          <a:xfrm>
            <a:off x="3048000" y="2558920"/>
            <a:ext cx="2743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22" name="Picture 2" descr="http://www.sciweavers.org/upload/Tex2Img_1415047534/rend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7" y="2203223"/>
            <a:ext cx="210502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0712"/>
            <a:ext cx="2743200" cy="1376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116" y="380712"/>
            <a:ext cx="2743200" cy="1376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85800" y="4114800"/>
            <a:ext cx="769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/>
              <a:t>Both of them compute the </a:t>
            </a:r>
            <a:r>
              <a:rPr lang="en-US" altLang="zh-CN" sz="2000" i="1" dirty="0" smtClean="0"/>
              <a:t>Compute</a:t>
            </a:r>
            <a:r>
              <a:rPr lang="en-US" altLang="zh-CN" sz="2000" dirty="0" smtClean="0"/>
              <a:t> transaction.</a:t>
            </a:r>
          </a:p>
          <a:p>
            <a:pPr algn="ctr"/>
            <a:r>
              <a:rPr lang="en-US" altLang="zh-CN" sz="2000" dirty="0" smtClean="0"/>
              <a:t>Alice sends the signature to Bob and Bob verify it</a:t>
            </a:r>
            <a:r>
              <a:rPr lang="en-US" altLang="zh-CN" sz="2000" dirty="0" smtClean="0">
                <a:latin typeface="+mj-lt"/>
              </a:rPr>
              <a:t>.</a:t>
            </a:r>
          </a:p>
          <a:p>
            <a:pPr algn="ctr"/>
            <a:r>
              <a:rPr lang="en-US" altLang="zh-CN" sz="2000" dirty="0" smtClean="0"/>
              <a:t>Bob adds its signature and secret to </a:t>
            </a:r>
            <a:r>
              <a:rPr lang="en-US" altLang="zh-CN" sz="2000" i="1" dirty="0" smtClean="0"/>
              <a:t>Compute.</a:t>
            </a:r>
            <a:endParaRPr lang="zh-CN" alt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27324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clipartbest.com/cliparts/LTK/drE/LTKdrEdx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502" y="1905000"/>
            <a:ext cx="88234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3000" y="33528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Alice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24600" y="3376127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Bob</a:t>
            </a:r>
            <a:endParaRPr lang="zh-CN" altLang="en-US" dirty="0"/>
          </a:p>
        </p:txBody>
      </p:sp>
      <p:pic>
        <p:nvPicPr>
          <p:cNvPr id="10" name="Picture 4" descr="http://www.clker.com/cliparts/N/M/x/h/e/x/boy-symbol-2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504" y="1905000"/>
            <a:ext cx="843532" cy="138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右箭头 5"/>
          <p:cNvSpPr/>
          <p:nvPr/>
        </p:nvSpPr>
        <p:spPr>
          <a:xfrm rot="10800000">
            <a:off x="2714806" y="2599743"/>
            <a:ext cx="3304994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723122" y="4800600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/>
              <a:t>Bob verify the signature and halts if it is incorrect.</a:t>
            </a:r>
            <a:endParaRPr lang="zh-CN" altLang="en-US" sz="2000" dirty="0">
              <a:latin typeface="+mj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94" y="185057"/>
            <a:ext cx="1772012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http://www.sciweavers.org/upload/Tex2Img_1415050571/rend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685" y="2243331"/>
            <a:ext cx="287655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右箭头 11"/>
          <p:cNvSpPr/>
          <p:nvPr/>
        </p:nvSpPr>
        <p:spPr>
          <a:xfrm>
            <a:off x="2714806" y="3115649"/>
            <a:ext cx="3304994" cy="3137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174" name="Picture 6" descr="http://www.sciweavers.org/upload/Tex2Img_1415050834/rend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015" y="3503094"/>
            <a:ext cx="15525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51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clipartbest.com/cliparts/LTK/drE/LTKdrEdx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502" y="1905000"/>
            <a:ext cx="88234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3000" y="33528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Alice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24600" y="3376127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Bob</a:t>
            </a:r>
            <a:endParaRPr lang="zh-CN" altLang="en-US" dirty="0"/>
          </a:p>
        </p:txBody>
      </p:sp>
      <p:pic>
        <p:nvPicPr>
          <p:cNvPr id="10" name="Picture 4" descr="http://www.clker.com/cliparts/N/M/x/h/e/x/boy-symbol-2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504" y="1905000"/>
            <a:ext cx="843532" cy="138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07571" y="5344333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If Compute did not appear on the </a:t>
            </a:r>
            <a:r>
              <a:rPr lang="en-US" altLang="zh-CN" dirty="0" smtClean="0">
                <a:latin typeface="+mj-lt"/>
              </a:rPr>
              <a:t>Ledger</a:t>
            </a:r>
            <a:r>
              <a:rPr lang="en-US" altLang="zh-CN" dirty="0" smtClean="0"/>
              <a:t> within </a:t>
            </a:r>
            <a:r>
              <a:rPr lang="en-US" altLang="zh-CN" dirty="0" err="1" smtClean="0"/>
              <a:t>max</a:t>
            </a:r>
            <a:r>
              <a:rPr lang="en-US" altLang="zh-CN" baseline="-25000" dirty="0" err="1" smtClean="0"/>
              <a:t>Ledger</a:t>
            </a:r>
            <a:r>
              <a:rPr lang="en-US" altLang="zh-CN" dirty="0" smtClean="0"/>
              <a:t>, than Alice halts.</a:t>
            </a:r>
            <a:endParaRPr lang="zh-CN" altLang="en-US" dirty="0">
              <a:latin typeface="+mj-lt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3628337" y="4108172"/>
            <a:ext cx="1533534" cy="7398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+mj-lt"/>
              </a:rPr>
              <a:t>Ledger</a:t>
            </a:r>
            <a:endParaRPr lang="zh-CN" altLang="en-US" dirty="0">
              <a:latin typeface="+mj-lt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774" y="2067956"/>
            <a:ext cx="2443834" cy="122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左箭头 1"/>
          <p:cNvSpPr/>
          <p:nvPr/>
        </p:nvSpPr>
        <p:spPr>
          <a:xfrm rot="20076140">
            <a:off x="5121532" y="3458120"/>
            <a:ext cx="1600200" cy="342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850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clipartbest.com/cliparts/LTK/drE/LTKdrEdx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502" y="1905000"/>
            <a:ext cx="88234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3000" y="33528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Alice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24600" y="3376127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Bob</a:t>
            </a:r>
            <a:endParaRPr lang="zh-CN" altLang="en-US" dirty="0"/>
          </a:p>
        </p:txBody>
      </p:sp>
      <p:pic>
        <p:nvPicPr>
          <p:cNvPr id="10" name="Picture 4" descr="http://www.clker.com/cliparts/N/M/x/h/e/x/boy-symbol-2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504" y="1905000"/>
            <a:ext cx="843532" cy="138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07571" y="5344333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If Bob does not receive </a:t>
            </a:r>
            <a:r>
              <a:rPr lang="en-US" altLang="zh-CN" dirty="0" err="1" smtClean="0"/>
              <a:t>s</a:t>
            </a:r>
            <a:r>
              <a:rPr lang="en-US" altLang="zh-CN" baseline="-25000" dirty="0" err="1" smtClean="0"/>
              <a:t>A</a:t>
            </a:r>
            <a:r>
              <a:rPr lang="en-US" altLang="zh-CN" dirty="0" smtClean="0"/>
              <a:t> within 2max</a:t>
            </a:r>
            <a:r>
              <a:rPr lang="en-US" altLang="zh-CN" baseline="-25000" dirty="0" smtClean="0"/>
              <a:t>Ledger</a:t>
            </a:r>
            <a:r>
              <a:rPr lang="en-US" altLang="zh-CN" dirty="0" smtClean="0"/>
              <a:t>, it will send </a:t>
            </a:r>
            <a:r>
              <a:rPr lang="en-US" altLang="zh-CN" i="1" dirty="0" smtClean="0"/>
              <a:t>Fuse</a:t>
            </a:r>
            <a:r>
              <a:rPr lang="en-US" altLang="zh-CN" dirty="0" smtClean="0"/>
              <a:t> to the </a:t>
            </a:r>
            <a:r>
              <a:rPr lang="en-US" altLang="zh-CN" dirty="0" smtClean="0">
                <a:latin typeface="+mj-lt"/>
              </a:rPr>
              <a:t>Ledger</a:t>
            </a:r>
            <a:r>
              <a:rPr lang="en-US" altLang="zh-CN" dirty="0" smtClean="0"/>
              <a:t> to redeem </a:t>
            </a:r>
            <a:r>
              <a:rPr lang="en-US" altLang="zh-CN" i="1" dirty="0" smtClean="0"/>
              <a:t>Compute</a:t>
            </a:r>
            <a:endParaRPr lang="zh-CN" altLang="en-US" i="1" dirty="0">
              <a:latin typeface="+mj-lt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3628337" y="4108172"/>
            <a:ext cx="1533534" cy="7398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+mj-lt"/>
              </a:rPr>
              <a:t>Ledger</a:t>
            </a:r>
            <a:endParaRPr lang="zh-CN" altLang="en-US" dirty="0">
              <a:latin typeface="+mj-lt"/>
            </a:endParaRPr>
          </a:p>
        </p:txBody>
      </p:sp>
      <p:sp>
        <p:nvSpPr>
          <p:cNvPr id="2" name="左箭头 1"/>
          <p:cNvSpPr/>
          <p:nvPr/>
        </p:nvSpPr>
        <p:spPr>
          <a:xfrm rot="10800000">
            <a:off x="3004168" y="2428292"/>
            <a:ext cx="2863232" cy="342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218" name="Picture 2" descr="http://www.sciweavers.org/upload/Tex2Img_1415052324/rend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409" y="2133600"/>
            <a:ext cx="33337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左箭头 2"/>
          <p:cNvSpPr/>
          <p:nvPr/>
        </p:nvSpPr>
        <p:spPr>
          <a:xfrm rot="19675916">
            <a:off x="5181601" y="3425216"/>
            <a:ext cx="1371600" cy="36622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420" y="3697481"/>
            <a:ext cx="1588380" cy="1502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242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clipartbest.com/cliparts/LTK/drE/LTKdrEdx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502" y="1905000"/>
            <a:ext cx="882343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3000" y="33528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Alice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24600" y="3376127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Bob</a:t>
            </a:r>
            <a:endParaRPr lang="zh-CN" altLang="en-US" dirty="0"/>
          </a:p>
        </p:txBody>
      </p:sp>
      <p:pic>
        <p:nvPicPr>
          <p:cNvPr id="10" name="Picture 4" descr="http://www.clker.com/cliparts/N/M/x/h/e/x/boy-symbol-2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504" y="1905000"/>
            <a:ext cx="843532" cy="138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07571" y="5344333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Either Alice or Bob wins the game according to the result of f(</a:t>
            </a:r>
            <a:r>
              <a:rPr lang="en-US" altLang="zh-CN" dirty="0" err="1" smtClean="0"/>
              <a:t>s</a:t>
            </a:r>
            <a:r>
              <a:rPr lang="en-US" altLang="zh-CN" baseline="-25000" dirty="0" err="1" smtClean="0"/>
              <a:t>A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s</a:t>
            </a:r>
            <a:r>
              <a:rPr lang="en-US" altLang="zh-CN" baseline="-25000" dirty="0" err="1" smtClean="0"/>
              <a:t>B</a:t>
            </a:r>
            <a:r>
              <a:rPr lang="en-US" altLang="zh-CN" dirty="0" smtClean="0"/>
              <a:t>)</a:t>
            </a:r>
            <a:r>
              <a:rPr lang="zh-CN" altLang="en-US" i="1" dirty="0"/>
              <a:t> </a:t>
            </a:r>
            <a:r>
              <a:rPr lang="en-US" altLang="zh-CN" dirty="0" smtClean="0"/>
              <a:t>by using </a:t>
            </a:r>
            <a:r>
              <a:rPr lang="en-US" altLang="zh-CN" i="1" dirty="0" err="1" smtClean="0"/>
              <a:t>ClaimMoney</a:t>
            </a:r>
            <a:r>
              <a:rPr lang="en-US" altLang="zh-CN" i="1" dirty="0" smtClean="0"/>
              <a:t> </a:t>
            </a:r>
            <a:r>
              <a:rPr lang="en-US" altLang="zh-CN" dirty="0" smtClean="0"/>
              <a:t>Transaction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3628337" y="4108172"/>
            <a:ext cx="1533534" cy="7398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+mj-lt"/>
              </a:rPr>
              <a:t>Ledger</a:t>
            </a:r>
            <a:endParaRPr lang="zh-CN" altLang="en-US" dirty="0">
              <a:latin typeface="+mj-lt"/>
            </a:endParaRPr>
          </a:p>
        </p:txBody>
      </p:sp>
      <p:sp>
        <p:nvSpPr>
          <p:cNvPr id="2" name="左箭头 1"/>
          <p:cNvSpPr/>
          <p:nvPr/>
        </p:nvSpPr>
        <p:spPr>
          <a:xfrm rot="2403368">
            <a:off x="2392504" y="3470761"/>
            <a:ext cx="1074725" cy="3429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左箭头 2"/>
          <p:cNvSpPr/>
          <p:nvPr/>
        </p:nvSpPr>
        <p:spPr>
          <a:xfrm rot="8862481">
            <a:off x="5181601" y="3425216"/>
            <a:ext cx="1371600" cy="36622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67" y="800100"/>
            <a:ext cx="2545466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800100"/>
            <a:ext cx="2608436" cy="1008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654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  <a:p>
            <a:r>
              <a:rPr lang="en-US" altLang="zh-CN" dirty="0" err="1" smtClean="0">
                <a:solidFill>
                  <a:schemeClr val="bg1">
                    <a:lumMod val="85000"/>
                  </a:schemeClr>
                </a:solidFill>
              </a:rPr>
              <a:t>Bitcoin</a:t>
            </a:r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</a:rPr>
              <a:t> &amp; Security Model</a:t>
            </a:r>
          </a:p>
          <a:p>
            <a:r>
              <a:rPr lang="en-US" altLang="zh-CN" dirty="0" err="1" smtClean="0">
                <a:solidFill>
                  <a:schemeClr val="bg1">
                    <a:lumMod val="85000"/>
                  </a:schemeClr>
                </a:solidFill>
              </a:rPr>
              <a:t>Bitcoin</a:t>
            </a:r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</a:rPr>
              <a:t>-based Timed Commitment Scheme</a:t>
            </a:r>
          </a:p>
          <a:p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</a:rPr>
              <a:t>Lottery Protocol</a:t>
            </a:r>
          </a:p>
          <a:p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</a:rPr>
              <a:t>Two-party Lottery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Conclusion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89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MPC</a:t>
            </a:r>
          </a:p>
          <a:p>
            <a:pPr lvl="1"/>
            <a:r>
              <a:rPr lang="en-US" altLang="zh-CN" dirty="0" smtClean="0"/>
              <a:t>Do not provide fairness</a:t>
            </a:r>
          </a:p>
          <a:p>
            <a:pPr lvl="1"/>
            <a:r>
              <a:rPr lang="en-US" altLang="zh-CN" dirty="0" smtClean="0"/>
              <a:t>Do not guarantee the execution of one action.</a:t>
            </a:r>
          </a:p>
          <a:p>
            <a:r>
              <a:rPr lang="en-US" altLang="zh-CN" dirty="0" smtClean="0"/>
              <a:t>MPC on </a:t>
            </a:r>
            <a:r>
              <a:rPr lang="en-US" altLang="zh-CN" dirty="0" err="1" smtClean="0"/>
              <a:t>Bitcoin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Timed Commitment Scheme (CS)</a:t>
            </a:r>
          </a:p>
          <a:p>
            <a:pPr lvl="1"/>
            <a:r>
              <a:rPr lang="en-US" altLang="zh-CN" dirty="0" smtClean="0"/>
              <a:t>Multiparty Lottery Protocol (with deposit)</a:t>
            </a:r>
          </a:p>
          <a:p>
            <a:pPr lvl="1"/>
            <a:r>
              <a:rPr lang="en-US" altLang="zh-CN" dirty="0" smtClean="0"/>
              <a:t>Two-party Lottery Protocol (without deposit)</a:t>
            </a:r>
          </a:p>
        </p:txBody>
      </p:sp>
    </p:spTree>
    <p:extLst>
      <p:ext uri="{BB962C8B-B14F-4D97-AF65-F5344CB8AC3E}">
        <p14:creationId xmlns:p14="http://schemas.microsoft.com/office/powerpoint/2010/main" val="330346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38619" y="2438400"/>
            <a:ext cx="386676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Thank you!</a:t>
            </a:r>
          </a:p>
          <a:p>
            <a:pPr algn="ctr"/>
            <a:r>
              <a:rPr lang="en-US" altLang="zh-CN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Questions?</a:t>
            </a:r>
            <a:endParaRPr lang="zh-CN" alt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781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Gambling</a:t>
            </a:r>
            <a:endParaRPr lang="zh-CN" altLang="en-US" dirty="0"/>
          </a:p>
        </p:txBody>
      </p:sp>
      <p:pic>
        <p:nvPicPr>
          <p:cNvPr id="2050" name="Picture 2" descr="https://encrypted-tbn2.gstatic.com/images?q=tbn:ANd9GcQLYrYnw6-kMCc3fhhHKdVoesrypj4a5pw5VzCnnqp81RKkrtx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10465"/>
            <a:ext cx="157162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86412" y="5286865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Gambling Website</a:t>
            </a:r>
            <a:endParaRPr lang="zh-CN" altLang="en-US" dirty="0"/>
          </a:p>
        </p:txBody>
      </p:sp>
      <p:pic>
        <p:nvPicPr>
          <p:cNvPr id="2052" name="Picture 4" descr="http://upload.wikimedia.org/wikipedia/commons/thumb/4/4f/Gorilla-thinclient.svg/120px-Gorilla-thinclient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243" y="2133600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upload.wikimedia.org/wikipedia/commons/thumb/4/4f/Gorilla-thinclient.svg/120px-Gorilla-thinclient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243" y="5361695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upload.wikimedia.org/wikipedia/commons/thumb/4/4f/Gorilla-thinclient.svg/120px-Gorilla-thinclient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785802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圆角矩形标注 6"/>
          <p:cNvSpPr/>
          <p:nvPr/>
        </p:nvSpPr>
        <p:spPr>
          <a:xfrm>
            <a:off x="6749143" y="2590800"/>
            <a:ext cx="1447800" cy="614669"/>
          </a:xfrm>
          <a:prstGeom prst="wedgeRoundRectCallout">
            <a:avLst>
              <a:gd name="adj1" fmla="val -49748"/>
              <a:gd name="adj2" fmla="val 11866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Trusted Third Party </a:t>
            </a:r>
            <a:endParaRPr lang="zh-CN" altLang="en-US" dirty="0"/>
          </a:p>
        </p:txBody>
      </p:sp>
      <p:sp>
        <p:nvSpPr>
          <p:cNvPr id="10" name="左右箭头 9"/>
          <p:cNvSpPr/>
          <p:nvPr/>
        </p:nvSpPr>
        <p:spPr>
          <a:xfrm rot="1486057">
            <a:off x="3381593" y="3110141"/>
            <a:ext cx="2209800" cy="228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左右箭头 15"/>
          <p:cNvSpPr/>
          <p:nvPr/>
        </p:nvSpPr>
        <p:spPr>
          <a:xfrm>
            <a:off x="2667000" y="4243003"/>
            <a:ext cx="2667000" cy="228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左右箭头 16"/>
          <p:cNvSpPr/>
          <p:nvPr/>
        </p:nvSpPr>
        <p:spPr>
          <a:xfrm rot="20633547">
            <a:off x="3435052" y="5495729"/>
            <a:ext cx="2209800" cy="228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295400" y="23622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clients</a:t>
            </a:r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" y="4090603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clients</a:t>
            </a:r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342831" y="5742695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clients</a:t>
            </a:r>
            <a:endParaRPr lang="zh-CN" altLang="en-US" dirty="0"/>
          </a:p>
        </p:txBody>
      </p:sp>
      <p:pic>
        <p:nvPicPr>
          <p:cNvPr id="2054" name="Picture 6" descr="http://media-cache-ec0.pinimg.com/236x/a8/5f/5f/a85f5f5157784738f68da315cfb0ab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51111"/>
            <a:ext cx="1577302" cy="154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88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Gambling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Can we use MPC to real life gambling?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No</a:t>
            </a:r>
          </a:p>
          <a:p>
            <a:pPr lvl="1"/>
            <a:r>
              <a:rPr lang="en-US" altLang="zh-CN" dirty="0" smtClean="0"/>
              <a:t>MPCs do not provide fairness when no honest majority among the participants.</a:t>
            </a:r>
          </a:p>
          <a:p>
            <a:pPr lvl="1"/>
            <a:endParaRPr lang="en-US" altLang="zh-CN" dirty="0" smtClean="0"/>
          </a:p>
          <a:p>
            <a:pPr lvl="1"/>
            <a:r>
              <a:rPr lang="en-US" altLang="zh-CN" dirty="0" smtClean="0"/>
              <a:t>MPCs do not provide security beyond the trusted-party emulation.</a:t>
            </a:r>
            <a:endParaRPr lang="zh-CN" altLang="en-US" dirty="0"/>
          </a:p>
        </p:txBody>
      </p:sp>
      <p:pic>
        <p:nvPicPr>
          <p:cNvPr id="4098" name="Picture 2" descr="http://johannakarn.files.wordpress.com/2014/03/think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43" y="2895600"/>
            <a:ext cx="3277263" cy="328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27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Gambling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Two naive approaches to deal with them:</a:t>
            </a:r>
          </a:p>
          <a:p>
            <a:pPr lvl="1"/>
            <a:r>
              <a:rPr lang="en-US" altLang="zh-CN" dirty="0" smtClean="0"/>
              <a:t>Reputation </a:t>
            </a:r>
            <a:r>
              <a:rPr lang="en-US" altLang="zh-CN" dirty="0" smtClean="0"/>
              <a:t>system</a:t>
            </a:r>
          </a:p>
          <a:p>
            <a:pPr lvl="2"/>
            <a:r>
              <a:rPr lang="en-US" altLang="zh-CN" dirty="0" smtClean="0"/>
              <a:t>It will not prevent us from malicious activities.</a:t>
            </a:r>
            <a:endParaRPr lang="en-US" altLang="zh-CN" dirty="0"/>
          </a:p>
          <a:p>
            <a:pPr lvl="2"/>
            <a:endParaRPr lang="en-US" altLang="zh-CN" dirty="0" smtClean="0"/>
          </a:p>
          <a:p>
            <a:pPr lvl="1"/>
            <a:r>
              <a:rPr lang="en-US" altLang="zh-CN" dirty="0" smtClean="0"/>
              <a:t>Incorporate final transaction into the protocol</a:t>
            </a:r>
          </a:p>
          <a:p>
            <a:pPr lvl="2"/>
            <a:r>
              <a:rPr lang="en-US" altLang="zh-CN" dirty="0" smtClean="0"/>
              <a:t>The transaction will be executed automatically.</a:t>
            </a:r>
          </a:p>
          <a:p>
            <a:pPr lvl="2"/>
            <a:r>
              <a:rPr lang="en-US" altLang="zh-CN" dirty="0" smtClean="0"/>
              <a:t>However, there are many banks…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81369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MPCs on </a:t>
            </a:r>
            <a:r>
              <a:rPr lang="en-US" altLang="zh-CN" dirty="0" err="1" smtClean="0"/>
              <a:t>Bitcoin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Adapts MPCs into the </a:t>
            </a:r>
            <a:r>
              <a:rPr lang="en-US" altLang="zh-CN" dirty="0" err="1" smtClean="0"/>
              <a:t>bitcoin</a:t>
            </a:r>
            <a:r>
              <a:rPr lang="en-US" altLang="zh-CN" dirty="0" smtClean="0"/>
              <a:t> system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Distributed nature without a central authority.</a:t>
            </a:r>
          </a:p>
          <a:p>
            <a:pPr lvl="1"/>
            <a:r>
              <a:rPr lang="en-US" altLang="zh-CN" dirty="0" smtClean="0"/>
              <a:t>Infeasible for anyone take control over the system.</a:t>
            </a:r>
          </a:p>
          <a:p>
            <a:pPr lvl="1"/>
            <a:r>
              <a:rPr lang="en-US" altLang="zh-CN" dirty="0" smtClean="0"/>
              <a:t>Money is transferred directly between two parties (no need for another trusted party).</a:t>
            </a:r>
          </a:p>
          <a:p>
            <a:pPr lvl="1"/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79560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畅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1612</TotalTime>
  <Words>2040</Words>
  <Application>Microsoft Office PowerPoint</Application>
  <PresentationFormat>全屏显示(4:3)</PresentationFormat>
  <Paragraphs>301</Paragraphs>
  <Slides>58</Slides>
  <Notes>8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58</vt:i4>
      </vt:variant>
    </vt:vector>
  </HeadingPairs>
  <TitlesOfParts>
    <vt:vector size="59" baseType="lpstr">
      <vt:lpstr>流畅</vt:lpstr>
      <vt:lpstr>Secure Multiparty Computations on Bitcoin</vt:lpstr>
      <vt:lpstr>MPC</vt:lpstr>
      <vt:lpstr>PowerPoint 演示文稿</vt:lpstr>
      <vt:lpstr>PowerPoint 演示文稿</vt:lpstr>
      <vt:lpstr>MPC</vt:lpstr>
      <vt:lpstr>Gambling</vt:lpstr>
      <vt:lpstr>Gambling</vt:lpstr>
      <vt:lpstr>Gambling</vt:lpstr>
      <vt:lpstr>MPCs on Bitcoin</vt:lpstr>
      <vt:lpstr>Outline</vt:lpstr>
      <vt:lpstr>Bitcoin</vt:lpstr>
      <vt:lpstr>Bitcoin</vt:lpstr>
      <vt:lpstr>Bitcoin</vt:lpstr>
      <vt:lpstr>Bitcoin Transaction</vt:lpstr>
      <vt:lpstr>Bitcoin Transaction</vt:lpstr>
      <vt:lpstr>Bitcoin Transaction</vt:lpstr>
      <vt:lpstr>PowerPoint 演示文稿</vt:lpstr>
      <vt:lpstr>PowerPoint 演示文稿</vt:lpstr>
      <vt:lpstr>PowerPoint 演示文稿</vt:lpstr>
      <vt:lpstr>Security Model</vt:lpstr>
      <vt:lpstr>Outline</vt:lpstr>
      <vt:lpstr>Commitment Scheme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Outline</vt:lpstr>
      <vt:lpstr>Lottery Protocol</vt:lpstr>
      <vt:lpstr>Lottery Protocol</vt:lpstr>
      <vt:lpstr>Lottery Protocol Transactions</vt:lpstr>
      <vt:lpstr>Lottery Protocol Transaction</vt:lpstr>
      <vt:lpstr>Lottery Protocol</vt:lpstr>
      <vt:lpstr>Secure Lottery Protocol</vt:lpstr>
      <vt:lpstr>Secure Lottery Protocol</vt:lpstr>
      <vt:lpstr>Secure Lottery Protocol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Outline</vt:lpstr>
      <vt:lpstr>Two-party Lottery </vt:lpstr>
      <vt:lpstr>Two-party Lottery </vt:lpstr>
      <vt:lpstr>Two-party Lottery </vt:lpstr>
      <vt:lpstr>Two-party Lottery </vt:lpstr>
      <vt:lpstr>Two-party Lottery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Outline</vt:lpstr>
      <vt:lpstr>Conclusion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Cheng Li</dc:creator>
  <cp:lastModifiedBy>Cheng Li</cp:lastModifiedBy>
  <cp:revision>93</cp:revision>
  <dcterms:created xsi:type="dcterms:W3CDTF">2014-11-01T18:41:39Z</dcterms:created>
  <dcterms:modified xsi:type="dcterms:W3CDTF">2014-11-05T04:24:25Z</dcterms:modified>
</cp:coreProperties>
</file>