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7"/>
  </p:notesMasterIdLst>
  <p:handoutMasterIdLst>
    <p:handoutMasterId r:id="rId38"/>
  </p:handoutMasterIdLst>
  <p:sldIdLst>
    <p:sldId id="302" r:id="rId2"/>
    <p:sldId id="306" r:id="rId3"/>
    <p:sldId id="338" r:id="rId4"/>
    <p:sldId id="339" r:id="rId5"/>
    <p:sldId id="341" r:id="rId6"/>
    <p:sldId id="309" r:id="rId7"/>
    <p:sldId id="310" r:id="rId8"/>
    <p:sldId id="311" r:id="rId9"/>
    <p:sldId id="327" r:id="rId10"/>
    <p:sldId id="328" r:id="rId11"/>
    <p:sldId id="312" r:id="rId12"/>
    <p:sldId id="313" r:id="rId13"/>
    <p:sldId id="314" r:id="rId14"/>
    <p:sldId id="315" r:id="rId15"/>
    <p:sldId id="343" r:id="rId16"/>
    <p:sldId id="316" r:id="rId17"/>
    <p:sldId id="329" r:id="rId18"/>
    <p:sldId id="330" r:id="rId19"/>
    <p:sldId id="331" r:id="rId20"/>
    <p:sldId id="334" r:id="rId21"/>
    <p:sldId id="317" r:id="rId22"/>
    <p:sldId id="318" r:id="rId23"/>
    <p:sldId id="332" r:id="rId24"/>
    <p:sldId id="333" r:id="rId25"/>
    <p:sldId id="335" r:id="rId26"/>
    <p:sldId id="336" r:id="rId27"/>
    <p:sldId id="342" r:id="rId28"/>
    <p:sldId id="344" r:id="rId29"/>
    <p:sldId id="345" r:id="rId30"/>
    <p:sldId id="347" r:id="rId31"/>
    <p:sldId id="346" r:id="rId32"/>
    <p:sldId id="348" r:id="rId33"/>
    <p:sldId id="349" r:id="rId34"/>
    <p:sldId id="323" r:id="rId35"/>
    <p:sldId id="326" r:id="rId36"/>
  </p:sldIdLst>
  <p:sldSz cx="9144000" cy="6858000" type="screen4x3"/>
  <p:notesSz cx="7035800" cy="9194800"/>
  <p:defaultTextStyle>
    <a:defPPr>
      <a:defRPr lang="en-US"/>
    </a:defPPr>
    <a:lvl1pPr algn="l" rtl="0" eaLnBrk="0" fontAlgn="base" hangingPunct="0">
      <a:lnSpc>
        <a:spcPct val="80000"/>
      </a:lnSpc>
      <a:spcBef>
        <a:spcPct val="0"/>
      </a:spcBef>
      <a:spcAft>
        <a:spcPct val="0"/>
      </a:spcAft>
      <a:defRPr sz="3200" b="1" kern="1200">
        <a:solidFill>
          <a:schemeClr val="tx1"/>
        </a:solidFill>
        <a:latin typeface="Arial" charset="0"/>
        <a:ea typeface="+mn-ea"/>
        <a:cs typeface="+mn-cs"/>
      </a:defRPr>
    </a:lvl1pPr>
    <a:lvl2pPr marL="457200" algn="l" rtl="0" eaLnBrk="0" fontAlgn="base" hangingPunct="0">
      <a:lnSpc>
        <a:spcPct val="80000"/>
      </a:lnSpc>
      <a:spcBef>
        <a:spcPct val="0"/>
      </a:spcBef>
      <a:spcAft>
        <a:spcPct val="0"/>
      </a:spcAft>
      <a:defRPr sz="3200" b="1" kern="1200">
        <a:solidFill>
          <a:schemeClr val="tx1"/>
        </a:solidFill>
        <a:latin typeface="Arial" charset="0"/>
        <a:ea typeface="+mn-ea"/>
        <a:cs typeface="+mn-cs"/>
      </a:defRPr>
    </a:lvl2pPr>
    <a:lvl3pPr marL="914400" algn="l" rtl="0" eaLnBrk="0" fontAlgn="base" hangingPunct="0">
      <a:lnSpc>
        <a:spcPct val="80000"/>
      </a:lnSpc>
      <a:spcBef>
        <a:spcPct val="0"/>
      </a:spcBef>
      <a:spcAft>
        <a:spcPct val="0"/>
      </a:spcAft>
      <a:defRPr sz="3200" b="1" kern="1200">
        <a:solidFill>
          <a:schemeClr val="tx1"/>
        </a:solidFill>
        <a:latin typeface="Arial" charset="0"/>
        <a:ea typeface="+mn-ea"/>
        <a:cs typeface="+mn-cs"/>
      </a:defRPr>
    </a:lvl3pPr>
    <a:lvl4pPr marL="1371600" algn="l" rtl="0" eaLnBrk="0" fontAlgn="base" hangingPunct="0">
      <a:lnSpc>
        <a:spcPct val="80000"/>
      </a:lnSpc>
      <a:spcBef>
        <a:spcPct val="0"/>
      </a:spcBef>
      <a:spcAft>
        <a:spcPct val="0"/>
      </a:spcAft>
      <a:defRPr sz="3200" b="1" kern="1200">
        <a:solidFill>
          <a:schemeClr val="tx1"/>
        </a:solidFill>
        <a:latin typeface="Arial" charset="0"/>
        <a:ea typeface="+mn-ea"/>
        <a:cs typeface="+mn-cs"/>
      </a:defRPr>
    </a:lvl4pPr>
    <a:lvl5pPr marL="1828800" algn="l" rtl="0" eaLnBrk="0" fontAlgn="base" hangingPunct="0">
      <a:lnSpc>
        <a:spcPct val="80000"/>
      </a:lnSpc>
      <a:spcBef>
        <a:spcPct val="0"/>
      </a:spcBef>
      <a:spcAft>
        <a:spcPct val="0"/>
      </a:spcAft>
      <a:defRPr sz="3200" b="1" kern="1200">
        <a:solidFill>
          <a:schemeClr val="tx1"/>
        </a:solidFill>
        <a:latin typeface="Arial" charset="0"/>
        <a:ea typeface="+mn-ea"/>
        <a:cs typeface="+mn-cs"/>
      </a:defRPr>
    </a:lvl5pPr>
    <a:lvl6pPr marL="2286000" algn="l" defTabSz="914400" rtl="0" eaLnBrk="1" latinLnBrk="0" hangingPunct="1">
      <a:defRPr sz="3200" b="1" kern="1200">
        <a:solidFill>
          <a:schemeClr val="tx1"/>
        </a:solidFill>
        <a:latin typeface="Arial" charset="0"/>
        <a:ea typeface="+mn-ea"/>
        <a:cs typeface="+mn-cs"/>
      </a:defRPr>
    </a:lvl6pPr>
    <a:lvl7pPr marL="2743200" algn="l" defTabSz="914400" rtl="0" eaLnBrk="1" latinLnBrk="0" hangingPunct="1">
      <a:defRPr sz="3200" b="1" kern="1200">
        <a:solidFill>
          <a:schemeClr val="tx1"/>
        </a:solidFill>
        <a:latin typeface="Arial" charset="0"/>
        <a:ea typeface="+mn-ea"/>
        <a:cs typeface="+mn-cs"/>
      </a:defRPr>
    </a:lvl7pPr>
    <a:lvl8pPr marL="3200400" algn="l" defTabSz="914400" rtl="0" eaLnBrk="1" latinLnBrk="0" hangingPunct="1">
      <a:defRPr sz="3200" b="1" kern="1200">
        <a:solidFill>
          <a:schemeClr val="tx1"/>
        </a:solidFill>
        <a:latin typeface="Arial" charset="0"/>
        <a:ea typeface="+mn-ea"/>
        <a:cs typeface="+mn-cs"/>
      </a:defRPr>
    </a:lvl8pPr>
    <a:lvl9pPr marL="3657600" algn="l" defTabSz="914400" rtl="0" eaLnBrk="1" latinLnBrk="0" hangingPunct="1">
      <a:defRPr sz="32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666699"/>
    <a:srgbClr val="0099CC"/>
    <a:srgbClr val="66CC00"/>
    <a:srgbClr val="CCCC33"/>
    <a:srgbClr val="666633"/>
    <a:srgbClr val="990033"/>
    <a:srgbClr val="999966"/>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9" autoAdjust="0"/>
    <p:restoredTop sz="95212" autoAdjust="0"/>
  </p:normalViewPr>
  <p:slideViewPr>
    <p:cSldViewPr snapToGrid="0">
      <p:cViewPr varScale="1">
        <p:scale>
          <a:sx n="102" d="100"/>
          <a:sy n="102" d="100"/>
        </p:scale>
        <p:origin x="-898" y="-77"/>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C98454-E754-4D0F-9B1D-5FA3240770E1}"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n-US"/>
        </a:p>
      </dgm:t>
    </dgm:pt>
    <dgm:pt modelId="{50D981BB-3A74-4544-A2CE-7330146E4419}">
      <dgm:prSet phldrT="[Text]"/>
      <dgm:spPr/>
      <dgm:t>
        <a:bodyPr/>
        <a:lstStyle/>
        <a:p>
          <a:r>
            <a:rPr lang="en-US" dirty="0" smtClean="0"/>
            <a:t>To compare Exemplar and </a:t>
          </a:r>
          <a:r>
            <a:rPr lang="en-US" dirty="0" err="1" smtClean="0"/>
            <a:t>Sourceforge</a:t>
          </a:r>
          <a:r>
            <a:rPr lang="en-US" dirty="0" smtClean="0"/>
            <a:t> rankings</a:t>
          </a:r>
          <a:endParaRPr lang="en-US" dirty="0"/>
        </a:p>
      </dgm:t>
    </dgm:pt>
    <dgm:pt modelId="{83DDE337-F2EB-4006-9CF0-4D19B89614DB}" type="parTrans" cxnId="{5FD3AD01-0BB7-4520-8054-20867F531CA6}">
      <dgm:prSet/>
      <dgm:spPr/>
      <dgm:t>
        <a:bodyPr/>
        <a:lstStyle/>
        <a:p>
          <a:endParaRPr lang="en-US"/>
        </a:p>
      </dgm:t>
    </dgm:pt>
    <dgm:pt modelId="{827F4E0C-EB3C-4CD4-B989-9CBE2D43A050}" type="sibTrans" cxnId="{5FD3AD01-0BB7-4520-8054-20867F531CA6}">
      <dgm:prSet/>
      <dgm:spPr/>
      <dgm:t>
        <a:bodyPr/>
        <a:lstStyle/>
        <a:p>
          <a:endParaRPr lang="en-US"/>
        </a:p>
      </dgm:t>
    </dgm:pt>
    <dgm:pt modelId="{08237882-D5F9-4185-955E-EE9B6E7D4430}">
      <dgm:prSet phldrT="[Text]"/>
      <dgm:spPr/>
      <dgm:t>
        <a:bodyPr/>
        <a:lstStyle/>
        <a:p>
          <a:r>
            <a:rPr lang="en-US" dirty="0" smtClean="0"/>
            <a:t>We need </a:t>
          </a:r>
          <a:r>
            <a:rPr lang="en-US" b="1" i="1" dirty="0" smtClean="0"/>
            <a:t>your</a:t>
          </a:r>
          <a:r>
            <a:rPr lang="en-US" dirty="0" smtClean="0"/>
            <a:t> input, there is no way to do it automatically</a:t>
          </a:r>
          <a:endParaRPr lang="en-US" dirty="0"/>
        </a:p>
      </dgm:t>
    </dgm:pt>
    <dgm:pt modelId="{65C49C61-EDD9-471D-A680-6225D5A12656}" type="parTrans" cxnId="{0B0B2D1B-6388-4387-8F8E-88118F53C800}">
      <dgm:prSet/>
      <dgm:spPr/>
      <dgm:t>
        <a:bodyPr/>
        <a:lstStyle/>
        <a:p>
          <a:endParaRPr lang="en-US"/>
        </a:p>
      </dgm:t>
    </dgm:pt>
    <dgm:pt modelId="{3A5044BE-A202-47F4-9F0F-147D23A6FC26}" type="sibTrans" cxnId="{0B0B2D1B-6388-4387-8F8E-88118F53C800}">
      <dgm:prSet/>
      <dgm:spPr/>
      <dgm:t>
        <a:bodyPr/>
        <a:lstStyle/>
        <a:p>
          <a:endParaRPr lang="en-US"/>
        </a:p>
      </dgm:t>
    </dgm:pt>
    <dgm:pt modelId="{2D8AE056-00D3-4C50-8CC3-3A6C3F4CB9AD}">
      <dgm:prSet phldrT="[Text]"/>
      <dgm:spPr/>
      <dgm:t>
        <a:bodyPr/>
        <a:lstStyle/>
        <a:p>
          <a:r>
            <a:rPr lang="en-US" dirty="0" smtClean="0"/>
            <a:t>To receive your feedback, comments, and suggestions</a:t>
          </a:r>
          <a:endParaRPr lang="en-US" dirty="0"/>
        </a:p>
      </dgm:t>
    </dgm:pt>
    <dgm:pt modelId="{B8860295-A39E-4C78-9339-1F4910659A0E}" type="parTrans" cxnId="{95F4D7D7-A499-4596-9BA9-F70065D4C68C}">
      <dgm:prSet/>
      <dgm:spPr/>
      <dgm:t>
        <a:bodyPr/>
        <a:lstStyle/>
        <a:p>
          <a:endParaRPr lang="en-US"/>
        </a:p>
      </dgm:t>
    </dgm:pt>
    <dgm:pt modelId="{4C4508AD-8E67-4640-BD1A-467114F9E6BE}" type="sibTrans" cxnId="{95F4D7D7-A499-4596-9BA9-F70065D4C68C}">
      <dgm:prSet/>
      <dgm:spPr/>
      <dgm:t>
        <a:bodyPr/>
        <a:lstStyle/>
        <a:p>
          <a:endParaRPr lang="en-US"/>
        </a:p>
      </dgm:t>
    </dgm:pt>
    <dgm:pt modelId="{05F7B50C-C055-4390-ADCC-D0B51308B203}">
      <dgm:prSet phldrT="[Text]"/>
      <dgm:spPr/>
      <dgm:t>
        <a:bodyPr/>
        <a:lstStyle/>
        <a:p>
          <a:r>
            <a:rPr lang="en-US" dirty="0" smtClean="0"/>
            <a:t>We value your opinion and insight</a:t>
          </a:r>
          <a:endParaRPr lang="en-US" dirty="0"/>
        </a:p>
      </dgm:t>
    </dgm:pt>
    <dgm:pt modelId="{AD71A111-B19F-4C23-9A2D-4715DB79969C}" type="parTrans" cxnId="{A9A4B9B3-3B16-480D-9326-68D891609923}">
      <dgm:prSet/>
      <dgm:spPr/>
      <dgm:t>
        <a:bodyPr/>
        <a:lstStyle/>
        <a:p>
          <a:endParaRPr lang="en-US"/>
        </a:p>
      </dgm:t>
    </dgm:pt>
    <dgm:pt modelId="{1C829A6B-B7C2-4000-8F24-775C76D379C2}" type="sibTrans" cxnId="{A9A4B9B3-3B16-480D-9326-68D891609923}">
      <dgm:prSet/>
      <dgm:spPr/>
      <dgm:t>
        <a:bodyPr/>
        <a:lstStyle/>
        <a:p>
          <a:endParaRPr lang="en-US"/>
        </a:p>
      </dgm:t>
    </dgm:pt>
    <dgm:pt modelId="{75041BCE-DD64-486B-9337-AA9A4EB28815}" type="pres">
      <dgm:prSet presAssocID="{4CC98454-E754-4D0F-9B1D-5FA3240770E1}" presName="linear" presStyleCnt="0">
        <dgm:presLayoutVars>
          <dgm:animLvl val="lvl"/>
          <dgm:resizeHandles val="exact"/>
        </dgm:presLayoutVars>
      </dgm:prSet>
      <dgm:spPr/>
    </dgm:pt>
    <dgm:pt modelId="{2FC22C04-D632-48D4-9784-39761902CEE0}" type="pres">
      <dgm:prSet presAssocID="{50D981BB-3A74-4544-A2CE-7330146E4419}" presName="parentText" presStyleLbl="node1" presStyleIdx="0" presStyleCnt="2">
        <dgm:presLayoutVars>
          <dgm:chMax val="0"/>
          <dgm:bulletEnabled val="1"/>
        </dgm:presLayoutVars>
      </dgm:prSet>
      <dgm:spPr/>
      <dgm:t>
        <a:bodyPr/>
        <a:lstStyle/>
        <a:p>
          <a:endParaRPr lang="en-US"/>
        </a:p>
      </dgm:t>
    </dgm:pt>
    <dgm:pt modelId="{076B87EF-2921-4631-829B-659E604EBDF9}" type="pres">
      <dgm:prSet presAssocID="{50D981BB-3A74-4544-A2CE-7330146E4419}" presName="childText" presStyleLbl="revTx" presStyleIdx="0" presStyleCnt="2">
        <dgm:presLayoutVars>
          <dgm:bulletEnabled val="1"/>
        </dgm:presLayoutVars>
      </dgm:prSet>
      <dgm:spPr/>
    </dgm:pt>
    <dgm:pt modelId="{DC314C9F-8F8E-426E-B9B3-4F54666C7909}" type="pres">
      <dgm:prSet presAssocID="{2D8AE056-00D3-4C50-8CC3-3A6C3F4CB9AD}" presName="parentText" presStyleLbl="node1" presStyleIdx="1" presStyleCnt="2">
        <dgm:presLayoutVars>
          <dgm:chMax val="0"/>
          <dgm:bulletEnabled val="1"/>
        </dgm:presLayoutVars>
      </dgm:prSet>
      <dgm:spPr/>
      <dgm:t>
        <a:bodyPr/>
        <a:lstStyle/>
        <a:p>
          <a:endParaRPr lang="en-US"/>
        </a:p>
      </dgm:t>
    </dgm:pt>
    <dgm:pt modelId="{4AE08B78-8DDF-41E8-94E4-F09B7BBDD0C8}" type="pres">
      <dgm:prSet presAssocID="{2D8AE056-00D3-4C50-8CC3-3A6C3F4CB9AD}" presName="childText" presStyleLbl="revTx" presStyleIdx="1" presStyleCnt="2">
        <dgm:presLayoutVars>
          <dgm:bulletEnabled val="1"/>
        </dgm:presLayoutVars>
      </dgm:prSet>
      <dgm:spPr/>
      <dgm:t>
        <a:bodyPr/>
        <a:lstStyle/>
        <a:p>
          <a:endParaRPr lang="en-US"/>
        </a:p>
      </dgm:t>
    </dgm:pt>
  </dgm:ptLst>
  <dgm:cxnLst>
    <dgm:cxn modelId="{FF31C303-A834-4E8A-8BD5-F836DBD29DB2}" type="presOf" srcId="{2D8AE056-00D3-4C50-8CC3-3A6C3F4CB9AD}" destId="{DC314C9F-8F8E-426E-B9B3-4F54666C7909}" srcOrd="0" destOrd="0" presId="urn:microsoft.com/office/officeart/2005/8/layout/vList2"/>
    <dgm:cxn modelId="{1644A579-39BD-4790-8507-E6F6E54CDAEC}" type="presOf" srcId="{4CC98454-E754-4D0F-9B1D-5FA3240770E1}" destId="{75041BCE-DD64-486B-9337-AA9A4EB28815}" srcOrd="0" destOrd="0" presId="urn:microsoft.com/office/officeart/2005/8/layout/vList2"/>
    <dgm:cxn modelId="{0B0B2D1B-6388-4387-8F8E-88118F53C800}" srcId="{50D981BB-3A74-4544-A2CE-7330146E4419}" destId="{08237882-D5F9-4185-955E-EE9B6E7D4430}" srcOrd="0" destOrd="0" parTransId="{65C49C61-EDD9-471D-A680-6225D5A12656}" sibTransId="{3A5044BE-A202-47F4-9F0F-147D23A6FC26}"/>
    <dgm:cxn modelId="{A9A4B9B3-3B16-480D-9326-68D891609923}" srcId="{2D8AE056-00D3-4C50-8CC3-3A6C3F4CB9AD}" destId="{05F7B50C-C055-4390-ADCC-D0B51308B203}" srcOrd="0" destOrd="0" parTransId="{AD71A111-B19F-4C23-9A2D-4715DB79969C}" sibTransId="{1C829A6B-B7C2-4000-8F24-775C76D379C2}"/>
    <dgm:cxn modelId="{4F65BD6D-8A8C-4D37-B961-A0BD52E890D2}" type="presOf" srcId="{50D981BB-3A74-4544-A2CE-7330146E4419}" destId="{2FC22C04-D632-48D4-9784-39761902CEE0}" srcOrd="0" destOrd="0" presId="urn:microsoft.com/office/officeart/2005/8/layout/vList2"/>
    <dgm:cxn modelId="{5FD3AD01-0BB7-4520-8054-20867F531CA6}" srcId="{4CC98454-E754-4D0F-9B1D-5FA3240770E1}" destId="{50D981BB-3A74-4544-A2CE-7330146E4419}" srcOrd="0" destOrd="0" parTransId="{83DDE337-F2EB-4006-9CF0-4D19B89614DB}" sibTransId="{827F4E0C-EB3C-4CD4-B989-9CBE2D43A050}"/>
    <dgm:cxn modelId="{A62B9B12-FD4D-44A2-9C60-E33DC4D980BB}" type="presOf" srcId="{05F7B50C-C055-4390-ADCC-D0B51308B203}" destId="{4AE08B78-8DDF-41E8-94E4-F09B7BBDD0C8}" srcOrd="0" destOrd="0" presId="urn:microsoft.com/office/officeart/2005/8/layout/vList2"/>
    <dgm:cxn modelId="{95F4D7D7-A499-4596-9BA9-F70065D4C68C}" srcId="{4CC98454-E754-4D0F-9B1D-5FA3240770E1}" destId="{2D8AE056-00D3-4C50-8CC3-3A6C3F4CB9AD}" srcOrd="1" destOrd="0" parTransId="{B8860295-A39E-4C78-9339-1F4910659A0E}" sibTransId="{4C4508AD-8E67-4640-BD1A-467114F9E6BE}"/>
    <dgm:cxn modelId="{0ACED105-C31D-4E8B-84A2-0DBEA5ECC153}" type="presOf" srcId="{08237882-D5F9-4185-955E-EE9B6E7D4430}" destId="{076B87EF-2921-4631-829B-659E604EBDF9}" srcOrd="0" destOrd="0" presId="urn:microsoft.com/office/officeart/2005/8/layout/vList2"/>
    <dgm:cxn modelId="{63FB9A23-5864-4021-A2B9-E7A87F02F0DE}" type="presParOf" srcId="{75041BCE-DD64-486B-9337-AA9A4EB28815}" destId="{2FC22C04-D632-48D4-9784-39761902CEE0}" srcOrd="0" destOrd="0" presId="urn:microsoft.com/office/officeart/2005/8/layout/vList2"/>
    <dgm:cxn modelId="{16EF20E6-7FE0-4A7C-8F32-B9134F89D1CE}" type="presParOf" srcId="{75041BCE-DD64-486B-9337-AA9A4EB28815}" destId="{076B87EF-2921-4631-829B-659E604EBDF9}" srcOrd="1" destOrd="0" presId="urn:microsoft.com/office/officeart/2005/8/layout/vList2"/>
    <dgm:cxn modelId="{0E64D6B5-5D0D-42D3-8FD1-B12E2FB84230}" type="presParOf" srcId="{75041BCE-DD64-486B-9337-AA9A4EB28815}" destId="{DC314C9F-8F8E-426E-B9B3-4F54666C7909}" srcOrd="2" destOrd="0" presId="urn:microsoft.com/office/officeart/2005/8/layout/vList2"/>
    <dgm:cxn modelId="{DEB88471-95FF-4DC8-8AC9-3B35DD851BA6}" type="presParOf" srcId="{75041BCE-DD64-486B-9337-AA9A4EB28815}" destId="{4AE08B78-8DDF-41E8-94E4-F09B7BBDD0C8}" srcOrd="3"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5AE76391-C936-4312-9574-5F36B3634FA5}" type="doc">
      <dgm:prSet loTypeId="urn:microsoft.com/office/officeart/2005/8/layout/vList2" loCatId="list" qsTypeId="urn:microsoft.com/office/officeart/2005/8/quickstyle/3d2" qsCatId="3D" csTypeId="urn:microsoft.com/office/officeart/2005/8/colors/accent2_2" csCatId="accent2" phldr="1"/>
      <dgm:spPr/>
      <dgm:t>
        <a:bodyPr/>
        <a:lstStyle/>
        <a:p>
          <a:endParaRPr lang="en-US"/>
        </a:p>
      </dgm:t>
    </dgm:pt>
    <dgm:pt modelId="{2625711D-6A16-46BD-B74A-FA516C0DAF51}">
      <dgm:prSet phldrT="[Text]"/>
      <dgm:spPr/>
      <dgm:t>
        <a:bodyPr/>
        <a:lstStyle/>
        <a:p>
          <a:r>
            <a:rPr lang="en-US" dirty="0" smtClean="0"/>
            <a:t>You will be given tasks</a:t>
          </a:r>
          <a:endParaRPr lang="en-US" dirty="0"/>
        </a:p>
      </dgm:t>
    </dgm:pt>
    <dgm:pt modelId="{0116DF6C-E27E-4E05-93F2-2BE8735786FE}" type="parTrans" cxnId="{527B52E0-D7F1-4F29-AFE4-B771A4BC870F}">
      <dgm:prSet/>
      <dgm:spPr/>
      <dgm:t>
        <a:bodyPr/>
        <a:lstStyle/>
        <a:p>
          <a:endParaRPr lang="en-US"/>
        </a:p>
      </dgm:t>
    </dgm:pt>
    <dgm:pt modelId="{9C0FBD7F-621A-4A80-A81F-DD4EC156447A}" type="sibTrans" cxnId="{527B52E0-D7F1-4F29-AFE4-B771A4BC870F}">
      <dgm:prSet/>
      <dgm:spPr/>
      <dgm:t>
        <a:bodyPr/>
        <a:lstStyle/>
        <a:p>
          <a:endParaRPr lang="en-US"/>
        </a:p>
      </dgm:t>
    </dgm:pt>
    <dgm:pt modelId="{3DF08DE3-89BA-4121-AA65-0B683F3FF7C7}">
      <dgm:prSet phldrT="[Text]"/>
      <dgm:spPr/>
      <dgm:t>
        <a:bodyPr/>
        <a:lstStyle/>
        <a:p>
          <a:r>
            <a:rPr lang="en-US" dirty="0" smtClean="0"/>
            <a:t>A short description of an application or some feature</a:t>
          </a:r>
          <a:endParaRPr lang="en-US" dirty="0"/>
        </a:p>
      </dgm:t>
    </dgm:pt>
    <dgm:pt modelId="{A54D6C7D-B956-47BF-9A08-B6D62AAC818F}" type="parTrans" cxnId="{FECE087E-D4DB-4D0B-87F8-D61A922BE432}">
      <dgm:prSet/>
      <dgm:spPr/>
      <dgm:t>
        <a:bodyPr/>
        <a:lstStyle/>
        <a:p>
          <a:endParaRPr lang="en-US"/>
        </a:p>
      </dgm:t>
    </dgm:pt>
    <dgm:pt modelId="{5FBAD573-B8AE-4E0B-9D2E-DF08F61B6090}" type="sibTrans" cxnId="{FECE087E-D4DB-4D0B-87F8-D61A922BE432}">
      <dgm:prSet/>
      <dgm:spPr/>
      <dgm:t>
        <a:bodyPr/>
        <a:lstStyle/>
        <a:p>
          <a:endParaRPr lang="en-US"/>
        </a:p>
      </dgm:t>
    </dgm:pt>
    <dgm:pt modelId="{781725EE-8FDD-4F11-8536-E92637041C6A}">
      <dgm:prSet phldrT="[Text]"/>
      <dgm:spPr/>
      <dgm:t>
        <a:bodyPr/>
        <a:lstStyle/>
        <a:p>
          <a:r>
            <a:rPr lang="en-US" dirty="0" smtClean="0"/>
            <a:t>You should choose keywords that describe this task best</a:t>
          </a:r>
          <a:endParaRPr lang="en-US" dirty="0"/>
        </a:p>
      </dgm:t>
    </dgm:pt>
    <dgm:pt modelId="{310EDAD9-4C58-4635-9727-39412CE8C676}" type="parTrans" cxnId="{9BA8C8E7-8036-4D68-BBDF-A56F6DFDEFB0}">
      <dgm:prSet/>
      <dgm:spPr/>
      <dgm:t>
        <a:bodyPr/>
        <a:lstStyle/>
        <a:p>
          <a:endParaRPr lang="en-US"/>
        </a:p>
      </dgm:t>
    </dgm:pt>
    <dgm:pt modelId="{630A9911-6944-43B5-AE77-DA3FFA95BD9E}" type="sibTrans" cxnId="{9BA8C8E7-8036-4D68-BBDF-A56F6DFDEFB0}">
      <dgm:prSet/>
      <dgm:spPr/>
      <dgm:t>
        <a:bodyPr/>
        <a:lstStyle/>
        <a:p>
          <a:endParaRPr lang="en-US"/>
        </a:p>
      </dgm:t>
    </dgm:pt>
    <dgm:pt modelId="{DA6DED86-D775-4695-9694-6EB7A1C03D3C}">
      <dgm:prSet phldrT="[Text]"/>
      <dgm:spPr/>
      <dgm:t>
        <a:bodyPr/>
        <a:lstStyle/>
        <a:p>
          <a:r>
            <a:rPr lang="en-US" dirty="0" smtClean="0"/>
            <a:t>Selecting keywords is your choice</a:t>
          </a:r>
          <a:endParaRPr lang="en-US" dirty="0"/>
        </a:p>
      </dgm:t>
    </dgm:pt>
    <dgm:pt modelId="{B7B54D32-244D-4034-8335-76953D597CF6}" type="parTrans" cxnId="{BE29E0FB-1036-47A6-B0C5-3AB3C1C51FB8}">
      <dgm:prSet/>
      <dgm:spPr/>
      <dgm:t>
        <a:bodyPr/>
        <a:lstStyle/>
        <a:p>
          <a:endParaRPr lang="en-US"/>
        </a:p>
      </dgm:t>
    </dgm:pt>
    <dgm:pt modelId="{DC4FDE6B-3319-492E-B567-9C660C4CA0C1}" type="sibTrans" cxnId="{BE29E0FB-1036-47A6-B0C5-3AB3C1C51FB8}">
      <dgm:prSet/>
      <dgm:spPr/>
      <dgm:t>
        <a:bodyPr/>
        <a:lstStyle/>
        <a:p>
          <a:endParaRPr lang="en-US"/>
        </a:p>
      </dgm:t>
    </dgm:pt>
    <dgm:pt modelId="{6A7A38C0-3EB6-4123-84A8-64FF3CFD60BB}">
      <dgm:prSet phldrT="[Text]"/>
      <dgm:spPr/>
      <dgm:t>
        <a:bodyPr/>
        <a:lstStyle/>
        <a:p>
          <a:r>
            <a:rPr lang="en-US" dirty="0" smtClean="0"/>
            <a:t>Using search engine you should find and evaluate applications and rank them using your </a:t>
          </a:r>
          <a:r>
            <a:rPr lang="en-US" dirty="0" err="1" smtClean="0"/>
            <a:t>judgement</a:t>
          </a:r>
          <a:endParaRPr lang="en-US" dirty="0"/>
        </a:p>
      </dgm:t>
    </dgm:pt>
    <dgm:pt modelId="{E5CAF32A-4C13-4B77-8797-63E312AA211A}" type="parTrans" cxnId="{56A6F95B-57BE-45B7-8B97-0646787954D9}">
      <dgm:prSet/>
      <dgm:spPr/>
    </dgm:pt>
    <dgm:pt modelId="{4FE76897-8036-411B-BC09-77CD0A3D87F5}" type="sibTrans" cxnId="{56A6F95B-57BE-45B7-8B97-0646787954D9}">
      <dgm:prSet/>
      <dgm:spPr/>
    </dgm:pt>
    <dgm:pt modelId="{7979DE29-E492-4973-A768-CDD49A323999}">
      <dgm:prSet phldrT="[Text]"/>
      <dgm:spPr/>
      <dgm:t>
        <a:bodyPr/>
        <a:lstStyle/>
        <a:p>
          <a:r>
            <a:rPr lang="en-US" dirty="0" smtClean="0"/>
            <a:t>Your evaluation should be based on the confidence that you obtain from the source code of retrieved applications</a:t>
          </a:r>
          <a:endParaRPr lang="en-US" dirty="0"/>
        </a:p>
      </dgm:t>
    </dgm:pt>
    <dgm:pt modelId="{302C4719-6F9C-4F53-B658-0CF48208A080}" type="parTrans" cxnId="{71C2CA5A-7E8A-4DC7-BC1E-042B9B852EBE}">
      <dgm:prSet/>
      <dgm:spPr/>
    </dgm:pt>
    <dgm:pt modelId="{877F3C04-CC04-46E4-95EB-F81E246C02FF}" type="sibTrans" cxnId="{71C2CA5A-7E8A-4DC7-BC1E-042B9B852EBE}">
      <dgm:prSet/>
      <dgm:spPr/>
    </dgm:pt>
    <dgm:pt modelId="{B9FF723C-1869-4A03-BBB8-4786E65D2695}" type="pres">
      <dgm:prSet presAssocID="{5AE76391-C936-4312-9574-5F36B3634FA5}" presName="linear" presStyleCnt="0">
        <dgm:presLayoutVars>
          <dgm:animLvl val="lvl"/>
          <dgm:resizeHandles val="exact"/>
        </dgm:presLayoutVars>
      </dgm:prSet>
      <dgm:spPr/>
    </dgm:pt>
    <dgm:pt modelId="{B4DCFDA7-2F36-4C61-B60D-8F5C76CC81B7}" type="pres">
      <dgm:prSet presAssocID="{2625711D-6A16-46BD-B74A-FA516C0DAF51}" presName="parentText" presStyleLbl="node1" presStyleIdx="0" presStyleCnt="3">
        <dgm:presLayoutVars>
          <dgm:chMax val="0"/>
          <dgm:bulletEnabled val="1"/>
        </dgm:presLayoutVars>
      </dgm:prSet>
      <dgm:spPr/>
    </dgm:pt>
    <dgm:pt modelId="{91DCE0DE-02B9-42EC-AB93-30FBA7C061BE}" type="pres">
      <dgm:prSet presAssocID="{2625711D-6A16-46BD-B74A-FA516C0DAF51}" presName="childText" presStyleLbl="revTx" presStyleIdx="0" presStyleCnt="3">
        <dgm:presLayoutVars>
          <dgm:bulletEnabled val="1"/>
        </dgm:presLayoutVars>
      </dgm:prSet>
      <dgm:spPr/>
    </dgm:pt>
    <dgm:pt modelId="{085D849A-1814-4805-B527-8843FA14DE9A}" type="pres">
      <dgm:prSet presAssocID="{781725EE-8FDD-4F11-8536-E92637041C6A}" presName="parentText" presStyleLbl="node1" presStyleIdx="1" presStyleCnt="3">
        <dgm:presLayoutVars>
          <dgm:chMax val="0"/>
          <dgm:bulletEnabled val="1"/>
        </dgm:presLayoutVars>
      </dgm:prSet>
      <dgm:spPr/>
      <dgm:t>
        <a:bodyPr/>
        <a:lstStyle/>
        <a:p>
          <a:endParaRPr lang="en-US"/>
        </a:p>
      </dgm:t>
    </dgm:pt>
    <dgm:pt modelId="{88662621-75BA-46DE-BB48-A25E7F31620C}" type="pres">
      <dgm:prSet presAssocID="{781725EE-8FDD-4F11-8536-E92637041C6A}" presName="childText" presStyleLbl="revTx" presStyleIdx="1" presStyleCnt="3">
        <dgm:presLayoutVars>
          <dgm:bulletEnabled val="1"/>
        </dgm:presLayoutVars>
      </dgm:prSet>
      <dgm:spPr/>
      <dgm:t>
        <a:bodyPr/>
        <a:lstStyle/>
        <a:p>
          <a:endParaRPr lang="en-US"/>
        </a:p>
      </dgm:t>
    </dgm:pt>
    <dgm:pt modelId="{5C52A6C4-78A9-4A74-AFEF-49D128BB1233}" type="pres">
      <dgm:prSet presAssocID="{6A7A38C0-3EB6-4123-84A8-64FF3CFD60BB}" presName="parentText" presStyleLbl="node1" presStyleIdx="2" presStyleCnt="3">
        <dgm:presLayoutVars>
          <dgm:chMax val="0"/>
          <dgm:bulletEnabled val="1"/>
        </dgm:presLayoutVars>
      </dgm:prSet>
      <dgm:spPr/>
      <dgm:t>
        <a:bodyPr/>
        <a:lstStyle/>
        <a:p>
          <a:endParaRPr lang="en-US"/>
        </a:p>
      </dgm:t>
    </dgm:pt>
    <dgm:pt modelId="{6C2733F0-E279-4937-A95B-08B437EAFD46}" type="pres">
      <dgm:prSet presAssocID="{6A7A38C0-3EB6-4123-84A8-64FF3CFD60BB}" presName="childText" presStyleLbl="revTx" presStyleIdx="2" presStyleCnt="3">
        <dgm:presLayoutVars>
          <dgm:bulletEnabled val="1"/>
        </dgm:presLayoutVars>
      </dgm:prSet>
      <dgm:spPr/>
      <dgm:t>
        <a:bodyPr/>
        <a:lstStyle/>
        <a:p>
          <a:endParaRPr lang="en-US"/>
        </a:p>
      </dgm:t>
    </dgm:pt>
  </dgm:ptLst>
  <dgm:cxnLst>
    <dgm:cxn modelId="{FB2F54BA-4A2C-4618-8A49-5499F0694956}" type="presOf" srcId="{781725EE-8FDD-4F11-8536-E92637041C6A}" destId="{085D849A-1814-4805-B527-8843FA14DE9A}" srcOrd="0" destOrd="0" presId="urn:microsoft.com/office/officeart/2005/8/layout/vList2"/>
    <dgm:cxn modelId="{BE29E0FB-1036-47A6-B0C5-3AB3C1C51FB8}" srcId="{781725EE-8FDD-4F11-8536-E92637041C6A}" destId="{DA6DED86-D775-4695-9694-6EB7A1C03D3C}" srcOrd="0" destOrd="0" parTransId="{B7B54D32-244D-4034-8335-76953D597CF6}" sibTransId="{DC4FDE6B-3319-492E-B567-9C660C4CA0C1}"/>
    <dgm:cxn modelId="{FECE087E-D4DB-4D0B-87F8-D61A922BE432}" srcId="{2625711D-6A16-46BD-B74A-FA516C0DAF51}" destId="{3DF08DE3-89BA-4121-AA65-0B683F3FF7C7}" srcOrd="0" destOrd="0" parTransId="{A54D6C7D-B956-47BF-9A08-B6D62AAC818F}" sibTransId="{5FBAD573-B8AE-4E0B-9D2E-DF08F61B6090}"/>
    <dgm:cxn modelId="{56A6F95B-57BE-45B7-8B97-0646787954D9}" srcId="{5AE76391-C936-4312-9574-5F36B3634FA5}" destId="{6A7A38C0-3EB6-4123-84A8-64FF3CFD60BB}" srcOrd="2" destOrd="0" parTransId="{E5CAF32A-4C13-4B77-8797-63E312AA211A}" sibTransId="{4FE76897-8036-411B-BC09-77CD0A3D87F5}"/>
    <dgm:cxn modelId="{6173A73F-44E5-4C08-B39D-1BC674E58796}" type="presOf" srcId="{DA6DED86-D775-4695-9694-6EB7A1C03D3C}" destId="{88662621-75BA-46DE-BB48-A25E7F31620C}" srcOrd="0" destOrd="0" presId="urn:microsoft.com/office/officeart/2005/8/layout/vList2"/>
    <dgm:cxn modelId="{58D9D0FE-7EC7-4F7F-98E1-F952D064430A}" type="presOf" srcId="{6A7A38C0-3EB6-4123-84A8-64FF3CFD60BB}" destId="{5C52A6C4-78A9-4A74-AFEF-49D128BB1233}" srcOrd="0" destOrd="0" presId="urn:microsoft.com/office/officeart/2005/8/layout/vList2"/>
    <dgm:cxn modelId="{8562AF7B-140F-4CD9-806C-01046CDC7015}" type="presOf" srcId="{5AE76391-C936-4312-9574-5F36B3634FA5}" destId="{B9FF723C-1869-4A03-BBB8-4786E65D2695}" srcOrd="0" destOrd="0" presId="urn:microsoft.com/office/officeart/2005/8/layout/vList2"/>
    <dgm:cxn modelId="{B725EDAC-63B4-415C-9BFA-DD816242EB76}" type="presOf" srcId="{3DF08DE3-89BA-4121-AA65-0B683F3FF7C7}" destId="{91DCE0DE-02B9-42EC-AB93-30FBA7C061BE}" srcOrd="0" destOrd="0" presId="urn:microsoft.com/office/officeart/2005/8/layout/vList2"/>
    <dgm:cxn modelId="{9BA8C8E7-8036-4D68-BBDF-A56F6DFDEFB0}" srcId="{5AE76391-C936-4312-9574-5F36B3634FA5}" destId="{781725EE-8FDD-4F11-8536-E92637041C6A}" srcOrd="1" destOrd="0" parTransId="{310EDAD9-4C58-4635-9727-39412CE8C676}" sibTransId="{630A9911-6944-43B5-AE77-DA3FFA95BD9E}"/>
    <dgm:cxn modelId="{3F763751-C165-41F6-B7B2-57B76B5644DE}" type="presOf" srcId="{7979DE29-E492-4973-A768-CDD49A323999}" destId="{6C2733F0-E279-4937-A95B-08B437EAFD46}" srcOrd="0" destOrd="0" presId="urn:microsoft.com/office/officeart/2005/8/layout/vList2"/>
    <dgm:cxn modelId="{71C2CA5A-7E8A-4DC7-BC1E-042B9B852EBE}" srcId="{6A7A38C0-3EB6-4123-84A8-64FF3CFD60BB}" destId="{7979DE29-E492-4973-A768-CDD49A323999}" srcOrd="0" destOrd="0" parTransId="{302C4719-6F9C-4F53-B658-0CF48208A080}" sibTransId="{877F3C04-CC04-46E4-95EB-F81E246C02FF}"/>
    <dgm:cxn modelId="{E7F5CA7D-65D1-4A2D-8FAC-A4FC14426078}" type="presOf" srcId="{2625711D-6A16-46BD-B74A-FA516C0DAF51}" destId="{B4DCFDA7-2F36-4C61-B60D-8F5C76CC81B7}" srcOrd="0" destOrd="0" presId="urn:microsoft.com/office/officeart/2005/8/layout/vList2"/>
    <dgm:cxn modelId="{527B52E0-D7F1-4F29-AFE4-B771A4BC870F}" srcId="{5AE76391-C936-4312-9574-5F36B3634FA5}" destId="{2625711D-6A16-46BD-B74A-FA516C0DAF51}" srcOrd="0" destOrd="0" parTransId="{0116DF6C-E27E-4E05-93F2-2BE8735786FE}" sibTransId="{9C0FBD7F-621A-4A80-A81F-DD4EC156447A}"/>
    <dgm:cxn modelId="{6A404067-B4EF-4731-953F-44E9504C502C}" type="presParOf" srcId="{B9FF723C-1869-4A03-BBB8-4786E65D2695}" destId="{B4DCFDA7-2F36-4C61-B60D-8F5C76CC81B7}" srcOrd="0" destOrd="0" presId="urn:microsoft.com/office/officeart/2005/8/layout/vList2"/>
    <dgm:cxn modelId="{EEDB8C22-E672-40B7-B574-3F12213CA19D}" type="presParOf" srcId="{B9FF723C-1869-4A03-BBB8-4786E65D2695}" destId="{91DCE0DE-02B9-42EC-AB93-30FBA7C061BE}" srcOrd="1" destOrd="0" presId="urn:microsoft.com/office/officeart/2005/8/layout/vList2"/>
    <dgm:cxn modelId="{C35CA55D-A831-4DF8-A9EC-DCAE709131EC}" type="presParOf" srcId="{B9FF723C-1869-4A03-BBB8-4786E65D2695}" destId="{085D849A-1814-4805-B527-8843FA14DE9A}" srcOrd="2" destOrd="0" presId="urn:microsoft.com/office/officeart/2005/8/layout/vList2"/>
    <dgm:cxn modelId="{8AA4E5EF-320D-4CD2-B402-A11BDDF8C647}" type="presParOf" srcId="{B9FF723C-1869-4A03-BBB8-4786E65D2695}" destId="{88662621-75BA-46DE-BB48-A25E7F31620C}" srcOrd="3" destOrd="0" presId="urn:microsoft.com/office/officeart/2005/8/layout/vList2"/>
    <dgm:cxn modelId="{07E8B677-2755-42C8-AF12-6D9FADB52A6B}" type="presParOf" srcId="{B9FF723C-1869-4A03-BBB8-4786E65D2695}" destId="{5C52A6C4-78A9-4A74-AFEF-49D128BB1233}" srcOrd="4" destOrd="0" presId="urn:microsoft.com/office/officeart/2005/8/layout/vList2"/>
    <dgm:cxn modelId="{2768C20A-F3CA-407B-84D0-BEF0C6F6999B}" type="presParOf" srcId="{B9FF723C-1869-4A03-BBB8-4786E65D2695}" destId="{6C2733F0-E279-4937-A95B-08B437EAFD46}" srcOrd="5"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1228725" y="695325"/>
            <a:ext cx="4579938" cy="3435350"/>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938213" y="4367213"/>
            <a:ext cx="5159375" cy="4138612"/>
          </a:xfrm>
          <a:prstGeom prst="rect">
            <a:avLst/>
          </a:prstGeom>
          <a:noFill/>
          <a:ln w="12700">
            <a:noFill/>
            <a:miter lim="800000"/>
            <a:headEnd/>
            <a:tailEnd/>
          </a:ln>
          <a:effectLst/>
        </p:spPr>
        <p:txBody>
          <a:bodyPr vert="horz" wrap="square" lIns="91588" tIns="44991" rIns="91588" bIns="449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ChangeArrowheads="1" noTextEdit="1"/>
          </p:cNvSpPr>
          <p:nvPr>
            <p:ph type="sldImg"/>
          </p:nvPr>
        </p:nvSpPr>
        <p:spPr>
          <a:xfrm>
            <a:off x="1219200" y="688975"/>
            <a:ext cx="4597400" cy="3448050"/>
          </a:xfrm>
          <a:ln/>
        </p:spPr>
      </p:sp>
      <p:sp>
        <p:nvSpPr>
          <p:cNvPr id="204803"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ChangeArrowheads="1" noTextEdit="1"/>
          </p:cNvSpPr>
          <p:nvPr>
            <p:ph type="sldImg"/>
          </p:nvPr>
        </p:nvSpPr>
        <p:spPr>
          <a:xfrm>
            <a:off x="1219200" y="688975"/>
            <a:ext cx="4597400" cy="3448050"/>
          </a:xfrm>
          <a:ln/>
        </p:spPr>
      </p:sp>
      <p:sp>
        <p:nvSpPr>
          <p:cNvPr id="171011"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noTextEdit="1"/>
          </p:cNvSpPr>
          <p:nvPr>
            <p:ph type="sldImg"/>
          </p:nvPr>
        </p:nvSpPr>
        <p:spPr>
          <a:xfrm>
            <a:off x="1219200" y="688975"/>
            <a:ext cx="4597400" cy="3448050"/>
          </a:xfrm>
          <a:ln/>
        </p:spPr>
      </p:sp>
      <p:sp>
        <p:nvSpPr>
          <p:cNvPr id="173059"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ChangeArrowheads="1" noTextEdit="1"/>
          </p:cNvSpPr>
          <p:nvPr>
            <p:ph type="sldImg"/>
          </p:nvPr>
        </p:nvSpPr>
        <p:spPr>
          <a:xfrm>
            <a:off x="1219200" y="688975"/>
            <a:ext cx="4597400" cy="3448050"/>
          </a:xfrm>
          <a:ln/>
        </p:spPr>
      </p:sp>
      <p:sp>
        <p:nvSpPr>
          <p:cNvPr id="175107"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noTextEdit="1"/>
          </p:cNvSpPr>
          <p:nvPr>
            <p:ph type="sldImg"/>
          </p:nvPr>
        </p:nvSpPr>
        <p:spPr>
          <a:xfrm>
            <a:off x="1219200" y="688975"/>
            <a:ext cx="4597400" cy="3448050"/>
          </a:xfrm>
          <a:ln/>
        </p:spPr>
      </p:sp>
      <p:sp>
        <p:nvSpPr>
          <p:cNvPr id="177155"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ChangeArrowheads="1" noTextEdit="1"/>
          </p:cNvSpPr>
          <p:nvPr>
            <p:ph type="sldImg"/>
          </p:nvPr>
        </p:nvSpPr>
        <p:spPr>
          <a:xfrm>
            <a:off x="1219200" y="688975"/>
            <a:ext cx="4597400" cy="3448050"/>
          </a:xfrm>
          <a:ln/>
        </p:spPr>
      </p:sp>
      <p:sp>
        <p:nvSpPr>
          <p:cNvPr id="179203"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ChangeArrowheads="1" noTextEdit="1"/>
          </p:cNvSpPr>
          <p:nvPr>
            <p:ph type="sldImg"/>
          </p:nvPr>
        </p:nvSpPr>
        <p:spPr>
          <a:xfrm>
            <a:off x="1219200" y="688975"/>
            <a:ext cx="4597400" cy="3448050"/>
          </a:xfrm>
          <a:ln/>
        </p:spPr>
      </p:sp>
      <p:sp>
        <p:nvSpPr>
          <p:cNvPr id="206851"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ChangeArrowheads="1" noTextEdit="1"/>
          </p:cNvSpPr>
          <p:nvPr>
            <p:ph type="sldImg"/>
          </p:nvPr>
        </p:nvSpPr>
        <p:spPr>
          <a:xfrm>
            <a:off x="1219200" y="688975"/>
            <a:ext cx="4597400" cy="3448050"/>
          </a:xfrm>
          <a:ln/>
        </p:spPr>
      </p:sp>
      <p:sp>
        <p:nvSpPr>
          <p:cNvPr id="208899"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ChangeArrowheads="1" noTextEdit="1"/>
          </p:cNvSpPr>
          <p:nvPr>
            <p:ph type="sldImg"/>
          </p:nvPr>
        </p:nvSpPr>
        <p:spPr>
          <a:xfrm>
            <a:off x="1219200" y="688975"/>
            <a:ext cx="4597400" cy="3448050"/>
          </a:xfrm>
          <a:ln/>
        </p:spPr>
      </p:sp>
      <p:sp>
        <p:nvSpPr>
          <p:cNvPr id="210947"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noTextEdit="1"/>
          </p:cNvSpPr>
          <p:nvPr>
            <p:ph type="sldImg"/>
          </p:nvPr>
        </p:nvSpPr>
        <p:spPr>
          <a:xfrm>
            <a:off x="1219200" y="688975"/>
            <a:ext cx="4597400" cy="3448050"/>
          </a:xfrm>
          <a:ln/>
        </p:spPr>
      </p:sp>
      <p:sp>
        <p:nvSpPr>
          <p:cNvPr id="158723" name="Rectangle 3"/>
          <p:cNvSpPr>
            <a:spLocks noGrp="1" noChangeArrowheads="1"/>
          </p:cNvSpPr>
          <p:nvPr>
            <p:ph type="body" idx="1"/>
          </p:nvPr>
        </p:nvSpPr>
        <p:spPr>
          <a:xfrm>
            <a:off x="703263" y="4367213"/>
            <a:ext cx="5629275" cy="4138612"/>
          </a:xfrm>
        </p:spPr>
        <p:txBody>
          <a:bodyPr/>
          <a:lstStyle/>
          <a:p>
            <a:r>
              <a:rPr lang="en-US"/>
              <a:t>What does closely mean?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ChangeArrowheads="1" noTextEdit="1"/>
          </p:cNvSpPr>
          <p:nvPr>
            <p:ph type="sldImg"/>
          </p:nvPr>
        </p:nvSpPr>
        <p:spPr>
          <a:xfrm>
            <a:off x="1219200" y="688975"/>
            <a:ext cx="4597400" cy="3448050"/>
          </a:xfrm>
          <a:ln/>
        </p:spPr>
      </p:sp>
      <p:sp>
        <p:nvSpPr>
          <p:cNvPr id="181251"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ChangeArrowheads="1" noTextEdit="1"/>
          </p:cNvSpPr>
          <p:nvPr>
            <p:ph type="sldImg"/>
          </p:nvPr>
        </p:nvSpPr>
        <p:spPr>
          <a:xfrm>
            <a:off x="1219200" y="688975"/>
            <a:ext cx="4597400" cy="3448050"/>
          </a:xfrm>
          <a:ln/>
        </p:spPr>
      </p:sp>
      <p:sp>
        <p:nvSpPr>
          <p:cNvPr id="183299"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ChangeArrowheads="1" noTextEdit="1"/>
          </p:cNvSpPr>
          <p:nvPr>
            <p:ph type="sldImg"/>
          </p:nvPr>
        </p:nvSpPr>
        <p:spPr>
          <a:ln/>
        </p:spPr>
      </p:sp>
      <p:sp>
        <p:nvSpPr>
          <p:cNvPr id="221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noTextEdit="1"/>
          </p:cNvSpPr>
          <p:nvPr>
            <p:ph type="sldImg"/>
          </p:nvPr>
        </p:nvSpPr>
        <p:spPr>
          <a:ln/>
        </p:spPr>
      </p:sp>
      <p:sp>
        <p:nvSpPr>
          <p:cNvPr id="223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noTextEdit="1"/>
          </p:cNvSpPr>
          <p:nvPr>
            <p:ph type="sldImg"/>
          </p:nvPr>
        </p:nvSpPr>
        <p:spPr>
          <a:xfrm>
            <a:off x="1219200" y="688975"/>
            <a:ext cx="4597400" cy="3448050"/>
          </a:xfrm>
          <a:ln/>
        </p:spPr>
      </p:sp>
      <p:sp>
        <p:nvSpPr>
          <p:cNvPr id="236547"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ChangeArrowheads="1" noTextEdit="1"/>
          </p:cNvSpPr>
          <p:nvPr>
            <p:ph type="sldImg"/>
          </p:nvPr>
        </p:nvSpPr>
        <p:spPr>
          <a:xfrm>
            <a:off x="1219200" y="688975"/>
            <a:ext cx="4597400" cy="3448050"/>
          </a:xfrm>
          <a:ln/>
        </p:spPr>
      </p:sp>
      <p:sp>
        <p:nvSpPr>
          <p:cNvPr id="228355"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a:xfrm>
            <a:off x="3985325" y="8733464"/>
            <a:ext cx="3048847" cy="459740"/>
          </a:xfrm>
          <a:prstGeom prst="rect">
            <a:avLst/>
          </a:prstGeom>
        </p:spPr>
        <p:txBody>
          <a:bodyPr lIns="92738" tIns="46369" rIns="92738" bIns="46369"/>
          <a:lstStyle/>
          <a:p>
            <a:fld id="{6F5D2AFB-6B71-4C7A-A742-F955BDC3534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ChangeArrowheads="1" noTextEdit="1"/>
          </p:cNvSpPr>
          <p:nvPr>
            <p:ph type="sldImg"/>
          </p:nvPr>
        </p:nvSpPr>
        <p:spPr>
          <a:xfrm>
            <a:off x="1219200" y="688975"/>
            <a:ext cx="4597400" cy="3448050"/>
          </a:xfrm>
          <a:ln/>
        </p:spPr>
      </p:sp>
      <p:sp>
        <p:nvSpPr>
          <p:cNvPr id="193539"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ChangeArrowheads="1" noTextEdit="1"/>
          </p:cNvSpPr>
          <p:nvPr>
            <p:ph type="sldImg"/>
          </p:nvPr>
        </p:nvSpPr>
        <p:spPr>
          <a:xfrm>
            <a:off x="1219200" y="688975"/>
            <a:ext cx="4597400" cy="3448050"/>
          </a:xfrm>
          <a:ln/>
        </p:spPr>
      </p:sp>
      <p:sp>
        <p:nvSpPr>
          <p:cNvPr id="230403"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ChangeArrowheads="1" noTextEdit="1"/>
          </p:cNvSpPr>
          <p:nvPr>
            <p:ph type="sldImg"/>
          </p:nvPr>
        </p:nvSpPr>
        <p:spPr>
          <a:ln/>
        </p:spPr>
      </p:sp>
      <p:sp>
        <p:nvSpPr>
          <p:cNvPr id="234499" name="Rectangle 3"/>
          <p:cNvSpPr>
            <a:spLocks noGrp="1" noChangeArrowheads="1"/>
          </p:cNvSpPr>
          <p:nvPr>
            <p:ph type="body" idx="1"/>
          </p:nvPr>
        </p:nvSpPr>
        <p:spPr/>
        <p:txBody>
          <a:bodyPr/>
          <a:lstStyle/>
          <a:p>
            <a:r>
              <a:rPr lang="en-US"/>
              <a:t>Code highlighting example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noTextEdit="1"/>
          </p:cNvSpPr>
          <p:nvPr>
            <p:ph type="sldImg"/>
          </p:nvPr>
        </p:nvSpPr>
        <p:spPr>
          <a:xfrm>
            <a:off x="1219200" y="688975"/>
            <a:ext cx="4597400" cy="3448050"/>
          </a:xfrm>
          <a:ln/>
        </p:spPr>
      </p:sp>
      <p:sp>
        <p:nvSpPr>
          <p:cNvPr id="164867"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noTextEdit="1"/>
          </p:cNvSpPr>
          <p:nvPr>
            <p:ph type="sldImg"/>
          </p:nvPr>
        </p:nvSpPr>
        <p:spPr>
          <a:xfrm>
            <a:off x="1219200" y="688975"/>
            <a:ext cx="4597400" cy="3448050"/>
          </a:xfrm>
          <a:ln/>
        </p:spPr>
      </p:sp>
      <p:sp>
        <p:nvSpPr>
          <p:cNvPr id="166915"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ChangeArrowheads="1" noTextEdit="1"/>
          </p:cNvSpPr>
          <p:nvPr>
            <p:ph type="sldImg"/>
          </p:nvPr>
        </p:nvSpPr>
        <p:spPr>
          <a:xfrm>
            <a:off x="1219200" y="688975"/>
            <a:ext cx="4597400" cy="3448050"/>
          </a:xfrm>
          <a:ln/>
        </p:spPr>
      </p:sp>
      <p:sp>
        <p:nvSpPr>
          <p:cNvPr id="168963"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ChangeArrowheads="1" noTextEdit="1"/>
          </p:cNvSpPr>
          <p:nvPr>
            <p:ph type="sldImg"/>
          </p:nvPr>
        </p:nvSpPr>
        <p:spPr>
          <a:xfrm>
            <a:off x="1219200" y="688975"/>
            <a:ext cx="4597400" cy="3448050"/>
          </a:xfrm>
          <a:ln/>
        </p:spPr>
      </p:sp>
      <p:sp>
        <p:nvSpPr>
          <p:cNvPr id="202755" name="Rectangle 3"/>
          <p:cNvSpPr>
            <a:spLocks noGrp="1" noChangeArrowheads="1"/>
          </p:cNvSpPr>
          <p:nvPr>
            <p:ph type="body" idx="1"/>
          </p:nvPr>
        </p:nvSpPr>
        <p:spPr>
          <a:xfrm>
            <a:off x="703263" y="4367213"/>
            <a:ext cx="5629275" cy="4138612"/>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353" name="Picture 113" descr="IMG_0208"/>
          <p:cNvPicPr>
            <a:picLocks noChangeAspect="1" noChangeArrowheads="1"/>
          </p:cNvPicPr>
          <p:nvPr/>
        </p:nvPicPr>
        <p:blipFill>
          <a:blip r:embed="rId2"/>
          <a:srcRect l="11453" t="16708"/>
          <a:stretch>
            <a:fillRect/>
          </a:stretch>
        </p:blipFill>
        <p:spPr bwMode="auto">
          <a:xfrm>
            <a:off x="0" y="0"/>
            <a:ext cx="9144000" cy="4779963"/>
          </a:xfrm>
          <a:prstGeom prst="rect">
            <a:avLst/>
          </a:prstGeom>
          <a:noFill/>
        </p:spPr>
      </p:pic>
      <p:sp>
        <p:nvSpPr>
          <p:cNvPr id="10335" name="Rectangle 95"/>
          <p:cNvSpPr>
            <a:spLocks noChangeArrowheads="1"/>
          </p:cNvSpPr>
          <p:nvPr/>
        </p:nvSpPr>
        <p:spPr bwMode="auto">
          <a:xfrm>
            <a:off x="0" y="3433763"/>
            <a:ext cx="9144000" cy="3424237"/>
          </a:xfrm>
          <a:prstGeom prst="rect">
            <a:avLst/>
          </a:prstGeom>
          <a:solidFill>
            <a:schemeClr val="accent1"/>
          </a:solidFill>
          <a:ln w="9525">
            <a:noFill/>
            <a:miter lim="800000"/>
            <a:headEnd/>
            <a:tailEnd/>
          </a:ln>
          <a:effectLst/>
        </p:spPr>
        <p:txBody>
          <a:bodyPr wrap="none" anchor="ctr"/>
          <a:lstStyle/>
          <a:p>
            <a:endParaRPr lang="en-US"/>
          </a:p>
        </p:txBody>
      </p:sp>
      <p:sp>
        <p:nvSpPr>
          <p:cNvPr id="10300" name="Rectangle 60"/>
          <p:cNvSpPr>
            <a:spLocks noGrp="1" noChangeArrowheads="1"/>
          </p:cNvSpPr>
          <p:nvPr>
            <p:ph type="ctrTitle" sz="quarter"/>
          </p:nvPr>
        </p:nvSpPr>
        <p:spPr>
          <a:xfrm>
            <a:off x="2425700" y="4867275"/>
            <a:ext cx="6216650" cy="1143000"/>
          </a:xfrm>
          <a:ln w="9525"/>
        </p:spPr>
        <p:txBody>
          <a:bodyPr lIns="91440" tIns="45720" rIns="91440" bIns="45720" anchor="t"/>
          <a:lstStyle>
            <a:lvl1pPr>
              <a:defRPr/>
            </a:lvl1pPr>
          </a:lstStyle>
          <a:p>
            <a:r>
              <a:rPr lang="en-US"/>
              <a:t>Click to edit Master title style</a:t>
            </a:r>
          </a:p>
        </p:txBody>
      </p:sp>
      <p:sp>
        <p:nvSpPr>
          <p:cNvPr id="10301" name="Rectangle 61"/>
          <p:cNvSpPr>
            <a:spLocks noGrp="1" noChangeArrowheads="1"/>
          </p:cNvSpPr>
          <p:nvPr>
            <p:ph type="subTitle" sz="quarter" idx="1"/>
          </p:nvPr>
        </p:nvSpPr>
        <p:spPr>
          <a:xfrm>
            <a:off x="2441575" y="5911850"/>
            <a:ext cx="6216650" cy="674688"/>
          </a:xfrm>
          <a:ln w="9525"/>
        </p:spPr>
        <p:txBody>
          <a:bodyPr lIns="91440" tIns="45720" rIns="91440" bIns="45720"/>
          <a:lstStyle>
            <a:lvl1pPr marL="0" indent="0">
              <a:buFontTx/>
              <a:buNone/>
              <a:defRPr sz="2400">
                <a:solidFill>
                  <a:schemeClr val="bg1"/>
                </a:solidFill>
              </a:defRPr>
            </a:lvl1pPr>
          </a:lstStyle>
          <a:p>
            <a:r>
              <a:rPr lang="en-US"/>
              <a:t>Click to edit Master subtitle style</a:t>
            </a:r>
          </a:p>
        </p:txBody>
      </p:sp>
      <p:pic>
        <p:nvPicPr>
          <p:cNvPr id="10354" name="Picture 114"/>
          <p:cNvPicPr>
            <a:picLocks noChangeAspect="1" noChangeArrowheads="1"/>
          </p:cNvPicPr>
          <p:nvPr/>
        </p:nvPicPr>
        <p:blipFill>
          <a:blip r:embed="rId3"/>
          <a:srcRect/>
          <a:stretch>
            <a:fillRect/>
          </a:stretch>
        </p:blipFill>
        <p:spPr bwMode="auto">
          <a:xfrm>
            <a:off x="425450" y="2116138"/>
            <a:ext cx="3748088" cy="1911350"/>
          </a:xfrm>
          <a:prstGeom prst="rect">
            <a:avLst/>
          </a:prstGeom>
          <a:noFill/>
        </p:spPr>
      </p:pic>
      <p:sp>
        <p:nvSpPr>
          <p:cNvPr id="10350" name="Rectangle 110"/>
          <p:cNvSpPr>
            <a:spLocks noGrp="1" noChangeArrowheads="1"/>
          </p:cNvSpPr>
          <p:nvPr>
            <p:ph type="ftr" sz="quarter" idx="3"/>
          </p:nvPr>
        </p:nvSpPr>
        <p:spPr>
          <a:xfrm>
            <a:off x="161925" y="6324600"/>
            <a:ext cx="8832850" cy="457200"/>
          </a:xfrm>
        </p:spPr>
        <p:txBody>
          <a:bodyPr/>
          <a:lstStyle>
            <a:lvl1pPr>
              <a:defRPr>
                <a:solidFill>
                  <a:schemeClr val="bg1"/>
                </a:solidFill>
              </a:defRPr>
            </a:lvl1pPr>
          </a:lstStyle>
          <a:p>
            <a:r>
              <a:rPr lang="en-US"/>
              <a:t>Copyright © 2007 Accenture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AC61727-634C-4713-8B91-D6E436049BA4}"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242888"/>
            <a:ext cx="2147888" cy="5764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242888"/>
            <a:ext cx="6296025" cy="5764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37A4016-CE42-4419-B124-A7C54DA1E7F4}"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 y="242888"/>
            <a:ext cx="6643688" cy="1050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592263"/>
            <a:ext cx="4165600" cy="4414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592263"/>
            <a:ext cx="4167188" cy="4414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7269163" y="6526213"/>
            <a:ext cx="1693862" cy="269875"/>
          </a:xfrm>
        </p:spPr>
        <p:txBody>
          <a:bodyPr/>
          <a:lstStyle>
            <a:lvl1pPr>
              <a:defRPr/>
            </a:lvl1pPr>
          </a:lstStyle>
          <a:p>
            <a:fld id="{24D4FF04-FF55-4EF9-9AF9-AE8FA43E98EE}" type="slidenum">
              <a:rPr lang="en-US"/>
              <a:pPr/>
              <a:t>‹#›</a:t>
            </a:fld>
            <a:endParaRPr lang="en-US"/>
          </a:p>
        </p:txBody>
      </p:sp>
      <p:sp>
        <p:nvSpPr>
          <p:cNvPr id="6" name="Footer Placeholder 5"/>
          <p:cNvSpPr>
            <a:spLocks noGrp="1"/>
          </p:cNvSpPr>
          <p:nvPr>
            <p:ph type="ftr" sz="quarter" idx="11"/>
          </p:nvPr>
        </p:nvSpPr>
        <p:spPr>
          <a:xfrm>
            <a:off x="161925" y="6324600"/>
            <a:ext cx="7099300" cy="457200"/>
          </a:xfrm>
        </p:spPr>
        <p:txBody>
          <a:bodyPr/>
          <a:lstStyle>
            <a:lvl1pPr>
              <a:defRPr/>
            </a:lvl1pPr>
          </a:lstStyle>
          <a:p>
            <a:r>
              <a:rPr lang="en-US"/>
              <a:t>Copyright © 2007 Accenture All Rights Reserved.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3F1FF0D-6476-4FD7-B4A4-3C7BECADE8AF}"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1AB765A5-6B10-4B84-AF06-45FB6C21752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92263"/>
            <a:ext cx="4165600" cy="4414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592263"/>
            <a:ext cx="4167188" cy="44148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8B4DF46-1A62-4C45-A06F-AED0F9520A48}"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8645023-A097-498E-8493-21750F65EC90}"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572C7DD0-5E36-4B0B-853D-55DCDCFF207D}"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D772E29-EBFB-410E-8EC6-694D9344283A}"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989CDE0-E00A-4A0F-89F8-BC46ECAB4DC9}"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BEA9B404-AB06-4520-9987-7FCFC94DB7E2}"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Copyright © 2007 Accenture All Rights Reserved.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4" name="AC Banner"/>
          <p:cNvSpPr>
            <a:spLocks noChangeArrowheads="1"/>
          </p:cNvSpPr>
          <p:nvPr/>
        </p:nvSpPr>
        <p:spPr bwMode="auto">
          <a:xfrm>
            <a:off x="0" y="0"/>
            <a:ext cx="9144000" cy="1371600"/>
          </a:xfrm>
          <a:prstGeom prst="rect">
            <a:avLst/>
          </a:prstGeom>
          <a:solidFill>
            <a:schemeClr val="accent1"/>
          </a:solidFill>
          <a:ln w="12700">
            <a:noFill/>
            <a:miter lim="800000"/>
            <a:headEnd/>
            <a:tailEnd/>
          </a:ln>
          <a:effectLst/>
        </p:spPr>
        <p:txBody>
          <a:bodyPr wrap="none" anchor="ctr"/>
          <a:lstStyle/>
          <a:p>
            <a:endParaRPr lang="en-US"/>
          </a:p>
        </p:txBody>
      </p:sp>
      <p:sp>
        <p:nvSpPr>
          <p:cNvPr id="1053" name="Rectangle 29"/>
          <p:cNvSpPr>
            <a:spLocks noGrp="1" noChangeArrowheads="1"/>
          </p:cNvSpPr>
          <p:nvPr>
            <p:ph type="body" idx="1"/>
          </p:nvPr>
        </p:nvSpPr>
        <p:spPr bwMode="auto">
          <a:xfrm>
            <a:off x="301625" y="1592263"/>
            <a:ext cx="8485188" cy="4414837"/>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84" name="Rectangle 60"/>
          <p:cNvSpPr>
            <a:spLocks noGrp="1" noChangeArrowheads="1"/>
          </p:cNvSpPr>
          <p:nvPr>
            <p:ph type="sldNum" sz="quarter" idx="4"/>
          </p:nvPr>
        </p:nvSpPr>
        <p:spPr bwMode="auto">
          <a:xfrm>
            <a:off x="7269163" y="6526213"/>
            <a:ext cx="1693862" cy="269875"/>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lvl1pPr algn="r">
              <a:defRPr sz="1000" b="0"/>
            </a:lvl1pPr>
          </a:lstStyle>
          <a:p>
            <a:fld id="{A127A5CC-7FEA-467B-81AB-3ADBC9367342}" type="slidenum">
              <a:rPr lang="en-US"/>
              <a:pPr/>
              <a:t>‹#›</a:t>
            </a:fld>
            <a:endParaRPr lang="en-US"/>
          </a:p>
        </p:txBody>
      </p:sp>
      <p:sp>
        <p:nvSpPr>
          <p:cNvPr id="1089" name="Rectangle 65"/>
          <p:cNvSpPr>
            <a:spLocks noGrp="1" noChangeArrowheads="1"/>
          </p:cNvSpPr>
          <p:nvPr>
            <p:ph type="title"/>
          </p:nvPr>
        </p:nvSpPr>
        <p:spPr bwMode="auto">
          <a:xfrm>
            <a:off x="190500" y="242888"/>
            <a:ext cx="6643688" cy="1050925"/>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03" name="Rectangle 79"/>
          <p:cNvSpPr>
            <a:spLocks noGrp="1" noChangeArrowheads="1"/>
          </p:cNvSpPr>
          <p:nvPr>
            <p:ph type="ftr" sz="quarter" idx="3"/>
          </p:nvPr>
        </p:nvSpPr>
        <p:spPr bwMode="auto">
          <a:xfrm>
            <a:off x="161925" y="6324600"/>
            <a:ext cx="70993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000" b="0"/>
            </a:lvl1pPr>
          </a:lstStyle>
          <a:p>
            <a:r>
              <a:rPr lang="en-US"/>
              <a:t>Copyright © 2007 Accenture All Rights Reserved.</a:t>
            </a:r>
          </a:p>
        </p:txBody>
      </p:sp>
      <p:pic>
        <p:nvPicPr>
          <p:cNvPr id="1104" name="Picture 80" descr="IMG_0208"/>
          <p:cNvPicPr>
            <a:picLocks noChangeAspect="1" noChangeArrowheads="1"/>
          </p:cNvPicPr>
          <p:nvPr/>
        </p:nvPicPr>
        <p:blipFill>
          <a:blip r:embed="rId14" cstate="print"/>
          <a:srcRect l="24899" t="19757" r="18294" b="13570"/>
          <a:stretch>
            <a:fillRect/>
          </a:stretch>
        </p:blipFill>
        <p:spPr bwMode="auto">
          <a:xfrm>
            <a:off x="7042150" y="0"/>
            <a:ext cx="2101850" cy="13700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charset="0"/>
        </a:defRPr>
      </a:lvl2pPr>
      <a:lvl3pPr algn="l" rtl="0" eaLnBrk="0" fontAlgn="base" hangingPunct="0">
        <a:spcBef>
          <a:spcPct val="0"/>
        </a:spcBef>
        <a:spcAft>
          <a:spcPct val="0"/>
        </a:spcAft>
        <a:defRPr sz="2800" b="1">
          <a:solidFill>
            <a:schemeClr val="bg1"/>
          </a:solidFill>
          <a:latin typeface="Arial" charset="0"/>
        </a:defRPr>
      </a:lvl3pPr>
      <a:lvl4pPr algn="l" rtl="0" eaLnBrk="0" fontAlgn="base" hangingPunct="0">
        <a:spcBef>
          <a:spcPct val="0"/>
        </a:spcBef>
        <a:spcAft>
          <a:spcPct val="0"/>
        </a:spcAft>
        <a:defRPr sz="2800" b="1">
          <a:solidFill>
            <a:schemeClr val="bg1"/>
          </a:solidFill>
          <a:latin typeface="Arial" charset="0"/>
        </a:defRPr>
      </a:lvl4pPr>
      <a:lvl5pPr algn="l" rtl="0" eaLnBrk="0" fontAlgn="base" hangingPunct="0">
        <a:spcBef>
          <a:spcPct val="0"/>
        </a:spcBef>
        <a:spcAft>
          <a:spcPct val="0"/>
        </a:spcAft>
        <a:defRPr sz="2800" b="1">
          <a:solidFill>
            <a:schemeClr val="bg1"/>
          </a:solidFill>
          <a:latin typeface="Arial" charset="0"/>
        </a:defRPr>
      </a:lvl5pPr>
      <a:lvl6pPr marL="457200" algn="l" rtl="0" eaLnBrk="0" fontAlgn="base" hangingPunct="0">
        <a:spcBef>
          <a:spcPct val="0"/>
        </a:spcBef>
        <a:spcAft>
          <a:spcPct val="0"/>
        </a:spcAft>
        <a:defRPr sz="2800" b="1">
          <a:solidFill>
            <a:schemeClr val="bg1"/>
          </a:solidFill>
          <a:latin typeface="Arial" charset="0"/>
        </a:defRPr>
      </a:lvl6pPr>
      <a:lvl7pPr marL="914400" algn="l" rtl="0" eaLnBrk="0" fontAlgn="base" hangingPunct="0">
        <a:spcBef>
          <a:spcPct val="0"/>
        </a:spcBef>
        <a:spcAft>
          <a:spcPct val="0"/>
        </a:spcAft>
        <a:defRPr sz="2800" b="1">
          <a:solidFill>
            <a:schemeClr val="bg1"/>
          </a:solidFill>
          <a:latin typeface="Arial" charset="0"/>
        </a:defRPr>
      </a:lvl7pPr>
      <a:lvl8pPr marL="1371600" algn="l" rtl="0" eaLnBrk="0" fontAlgn="base" hangingPunct="0">
        <a:spcBef>
          <a:spcPct val="0"/>
        </a:spcBef>
        <a:spcAft>
          <a:spcPct val="0"/>
        </a:spcAft>
        <a:defRPr sz="2800" b="1">
          <a:solidFill>
            <a:schemeClr val="bg1"/>
          </a:solidFill>
          <a:latin typeface="Arial" charset="0"/>
        </a:defRPr>
      </a:lvl8pPr>
      <a:lvl9pPr marL="1828800" algn="l" rtl="0" eaLnBrk="0" fontAlgn="base" hangingPunct="0">
        <a:spcBef>
          <a:spcPct val="0"/>
        </a:spcBef>
        <a:spcAft>
          <a:spcPct val="0"/>
        </a:spcAft>
        <a:defRPr sz="2800" b="1">
          <a:solidFill>
            <a:schemeClr val="bg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defRPr>
      </a:lvl2pPr>
      <a:lvl3pPr marL="1143000" indent="-228600" algn="l" rtl="0" eaLnBrk="0" fontAlgn="base" hangingPunct="0">
        <a:spcBef>
          <a:spcPct val="20000"/>
        </a:spcBef>
        <a:spcAft>
          <a:spcPct val="0"/>
        </a:spcAft>
        <a:buClr>
          <a:schemeClr val="tx1"/>
        </a:buClr>
        <a:buChar char="•"/>
        <a:defRPr sz="22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27.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oleObject" Target="../embeddings/oleObject1.bin"/><Relationship Id="rId9"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0"/>
          <p:cNvSpPr>
            <a:spLocks noGrp="1" noChangeArrowheads="1"/>
          </p:cNvSpPr>
          <p:nvPr>
            <p:ph type="ftr" sz="quarter" idx="3"/>
          </p:nvPr>
        </p:nvSpPr>
        <p:spPr/>
        <p:txBody>
          <a:bodyPr/>
          <a:lstStyle/>
          <a:p>
            <a:r>
              <a:rPr lang="en-US" dirty="0"/>
              <a:t>Copyright © </a:t>
            </a:r>
            <a:r>
              <a:rPr lang="en-US" dirty="0" smtClean="0"/>
              <a:t>2009 </a:t>
            </a:r>
            <a:r>
              <a:rPr lang="en-US" dirty="0"/>
              <a:t>Accenture All Rights Reserved. Accenture, its logo, and Accenture High Performance Delivered are trademarks of Accenture.</a:t>
            </a:r>
          </a:p>
        </p:txBody>
      </p:sp>
      <p:sp>
        <p:nvSpPr>
          <p:cNvPr id="149506" name="Rectangle 2"/>
          <p:cNvSpPr>
            <a:spLocks noGrp="1" noChangeArrowheads="1"/>
          </p:cNvSpPr>
          <p:nvPr>
            <p:ph type="ctrTitle"/>
          </p:nvPr>
        </p:nvSpPr>
        <p:spPr>
          <a:xfrm>
            <a:off x="1535113" y="4724400"/>
            <a:ext cx="7107237" cy="1143000"/>
          </a:xfrm>
        </p:spPr>
        <p:txBody>
          <a:bodyPr/>
          <a:lstStyle/>
          <a:p>
            <a:r>
              <a:rPr lang="en-US"/>
              <a:t>Exemplar: Finding Relevant Applications</a:t>
            </a:r>
          </a:p>
        </p:txBody>
      </p:sp>
      <p:sp>
        <p:nvSpPr>
          <p:cNvPr id="149507" name="Rectangle 3"/>
          <p:cNvSpPr>
            <a:spLocks noGrp="1" noChangeArrowheads="1"/>
          </p:cNvSpPr>
          <p:nvPr>
            <p:ph type="subTitle" idx="1"/>
          </p:nvPr>
        </p:nvSpPr>
        <p:spPr>
          <a:xfrm>
            <a:off x="2095500" y="5745163"/>
            <a:ext cx="5954713" cy="674687"/>
          </a:xfrm>
        </p:spPr>
        <p:txBody>
          <a:bodyPr/>
          <a:lstStyle/>
          <a:p>
            <a:r>
              <a:rPr lang="en-US" sz="1800" b="1" dirty="0"/>
              <a:t>Mark Grechanik, </a:t>
            </a:r>
            <a:r>
              <a:rPr lang="en-US" sz="1800" b="1" dirty="0" smtClean="0"/>
              <a:t>Chen Fu, Qing Xie, Chad Cumby, Collin McMillan, and Denys Poshyvanyk</a:t>
            </a:r>
            <a:endParaRPr lang="en-US" sz="1800" b="1" dirty="0"/>
          </a:p>
          <a:p>
            <a:endParaRPr lang="en-US" sz="1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0"/>
          </p:nvPr>
        </p:nvSpPr>
        <p:spPr/>
        <p:txBody>
          <a:bodyPr/>
          <a:lstStyle/>
          <a:p>
            <a:fld id="{4038C58A-FE30-40C3-A809-34886F4E0B75}" type="slidenum">
              <a:rPr lang="en-US"/>
              <a:pPr/>
              <a:t>10</a:t>
            </a:fld>
            <a:endParaRPr lang="en-US"/>
          </a:p>
        </p:txBody>
      </p:sp>
      <p:sp>
        <p:nvSpPr>
          <p:cNvPr id="203778" name="Rectangle 2"/>
          <p:cNvSpPr>
            <a:spLocks noGrp="1" noChangeArrowheads="1"/>
          </p:cNvSpPr>
          <p:nvPr>
            <p:ph type="title"/>
          </p:nvPr>
        </p:nvSpPr>
        <p:spPr/>
        <p:txBody>
          <a:bodyPr/>
          <a:lstStyle/>
          <a:p>
            <a:r>
              <a:rPr lang="en-US"/>
              <a:t>What Search Engines Do</a:t>
            </a:r>
          </a:p>
        </p:txBody>
      </p:sp>
      <p:sp>
        <p:nvSpPr>
          <p:cNvPr id="203779" name="AutoShape 3"/>
          <p:cNvSpPr>
            <a:spLocks noChangeArrowheads="1"/>
          </p:cNvSpPr>
          <p:nvPr/>
        </p:nvSpPr>
        <p:spPr bwMode="auto">
          <a:xfrm>
            <a:off x="4524375" y="2166938"/>
            <a:ext cx="1800225" cy="1109662"/>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2000" b="0"/>
              <a:t>descriptions</a:t>
            </a:r>
            <a:br>
              <a:rPr lang="en-US" sz="2000" b="0"/>
            </a:br>
            <a:r>
              <a:rPr lang="en-US" sz="2000" b="0"/>
              <a:t>of apps</a:t>
            </a:r>
          </a:p>
        </p:txBody>
      </p:sp>
      <p:sp>
        <p:nvSpPr>
          <p:cNvPr id="203780" name="WordArt 4" descr="White marble"/>
          <p:cNvSpPr>
            <a:spLocks noChangeArrowheads="1" noChangeShapeType="1" noTextEdit="1"/>
          </p:cNvSpPr>
          <p:nvPr/>
        </p:nvSpPr>
        <p:spPr bwMode="auto">
          <a:xfrm>
            <a:off x="838200" y="2438400"/>
            <a:ext cx="2362200" cy="609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203781" name="AutoShape 5"/>
          <p:cNvSpPr>
            <a:spLocks noChangeArrowheads="1"/>
          </p:cNvSpPr>
          <p:nvPr/>
        </p:nvSpPr>
        <p:spPr bwMode="auto">
          <a:xfrm>
            <a:off x="3429000" y="2438400"/>
            <a:ext cx="990600" cy="593725"/>
          </a:xfrm>
          <a:prstGeom prst="rightArrow">
            <a:avLst>
              <a:gd name="adj1" fmla="val 50000"/>
              <a:gd name="adj2" fmla="val 41711"/>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a:solidFill>
                  <a:schemeClr val="bg1"/>
                </a:solidFill>
              </a:rPr>
              <a:t>match</a:t>
            </a:r>
          </a:p>
        </p:txBody>
      </p:sp>
      <p:sp>
        <p:nvSpPr>
          <p:cNvPr id="203784" name="AutoShape 8"/>
          <p:cNvSpPr>
            <a:spLocks noChangeArrowheads="1"/>
          </p:cNvSpPr>
          <p:nvPr/>
        </p:nvSpPr>
        <p:spPr bwMode="auto">
          <a:xfrm>
            <a:off x="7239000" y="2438400"/>
            <a:ext cx="762000" cy="609600"/>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203785" name="AutoShape 9"/>
          <p:cNvSpPr>
            <a:spLocks noChangeArrowheads="1"/>
          </p:cNvSpPr>
          <p:nvPr/>
        </p:nvSpPr>
        <p:spPr bwMode="auto">
          <a:xfrm>
            <a:off x="7239000" y="3352800"/>
            <a:ext cx="762000" cy="609600"/>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203786" name="AutoShape 10"/>
          <p:cNvSpPr>
            <a:spLocks noChangeArrowheads="1"/>
          </p:cNvSpPr>
          <p:nvPr/>
        </p:nvSpPr>
        <p:spPr bwMode="auto">
          <a:xfrm rot="2700000">
            <a:off x="6267450" y="3105150"/>
            <a:ext cx="990600" cy="304800"/>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3787" name="AutoShape 11"/>
          <p:cNvSpPr>
            <a:spLocks noChangeArrowheads="1"/>
          </p:cNvSpPr>
          <p:nvPr/>
        </p:nvSpPr>
        <p:spPr bwMode="auto">
          <a:xfrm>
            <a:off x="6477000" y="2590800"/>
            <a:ext cx="762000" cy="304800"/>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3788" name="WordArt 12"/>
          <p:cNvSpPr>
            <a:spLocks noChangeArrowheads="1" noChangeShapeType="1" noTextEdit="1"/>
          </p:cNvSpPr>
          <p:nvPr/>
        </p:nvSpPr>
        <p:spPr bwMode="auto">
          <a:xfrm>
            <a:off x="457200" y="4267200"/>
            <a:ext cx="8077200" cy="12954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type="none" w="sm" len="sm"/>
                  <a:tailEnd type="none" w="sm" len="sm"/>
                </a:ln>
                <a:solidFill>
                  <a:schemeClr val="accent1"/>
                </a:solidFill>
                <a:effectLst>
                  <a:outerShdw dist="125724" dir="18900000" algn="ctr" rotWithShape="0">
                    <a:srgbClr val="000099"/>
                  </a:outerShdw>
                </a:effectLst>
                <a:latin typeface="Impact"/>
              </a:rPr>
              <a:t>The Vocabulary Problem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A797C534-4E3B-48EA-B3EE-7F6288388A96}" type="slidenum">
              <a:rPr lang="en-US"/>
              <a:pPr/>
              <a:t>11</a:t>
            </a:fld>
            <a:endParaRPr lang="en-US"/>
          </a:p>
        </p:txBody>
      </p:sp>
      <p:pic>
        <p:nvPicPr>
          <p:cNvPr id="169986" name="Picture 2" descr="penmen"/>
          <p:cNvPicPr>
            <a:picLocks noChangeAspect="1" noChangeArrowheads="1"/>
          </p:cNvPicPr>
          <p:nvPr/>
        </p:nvPicPr>
        <p:blipFill>
          <a:blip r:embed="rId3"/>
          <a:srcRect/>
          <a:stretch>
            <a:fillRect/>
          </a:stretch>
        </p:blipFill>
        <p:spPr bwMode="auto">
          <a:xfrm>
            <a:off x="1295400" y="1652588"/>
            <a:ext cx="3125788" cy="4648200"/>
          </a:xfrm>
          <a:prstGeom prst="rect">
            <a:avLst/>
          </a:prstGeom>
          <a:noFill/>
        </p:spPr>
      </p:pic>
      <p:pic>
        <p:nvPicPr>
          <p:cNvPr id="169987" name="Picture 3"/>
          <p:cNvPicPr>
            <a:picLocks noChangeAspect="1" noChangeArrowheads="1"/>
          </p:cNvPicPr>
          <p:nvPr/>
        </p:nvPicPr>
        <p:blipFill>
          <a:blip r:embed="rId4"/>
          <a:srcRect/>
          <a:stretch>
            <a:fillRect/>
          </a:stretch>
        </p:blipFill>
        <p:spPr bwMode="auto">
          <a:xfrm>
            <a:off x="5248275" y="1871663"/>
            <a:ext cx="2524125" cy="4124325"/>
          </a:xfrm>
          <a:prstGeom prst="rect">
            <a:avLst/>
          </a:prstGeom>
          <a:noFill/>
          <a:ln w="12700">
            <a:noFill/>
            <a:miter lim="800000"/>
            <a:headEnd type="none" w="sm" len="sm"/>
            <a:tailEnd type="none" w="sm" len="sm"/>
          </a:ln>
          <a:effectLst/>
        </p:spPr>
      </p:pic>
      <p:sp>
        <p:nvSpPr>
          <p:cNvPr id="169988" name="WordArt 4"/>
          <p:cNvSpPr>
            <a:spLocks noChangeArrowheads="1" noChangeShapeType="1" noTextEdit="1"/>
          </p:cNvSpPr>
          <p:nvPr/>
        </p:nvSpPr>
        <p:spPr bwMode="auto">
          <a:xfrm>
            <a:off x="1143000" y="5091113"/>
            <a:ext cx="3505200" cy="1285875"/>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type="none" w="sm" len="sm"/>
                  <a:tailEnd type="none" w="sm" len="sm"/>
                </a:ln>
                <a:solidFill>
                  <a:schemeClr val="accent1"/>
                </a:solidFill>
                <a:effectLst>
                  <a:outerShdw dist="53882" dir="2700000" algn="ctr" rotWithShape="0">
                    <a:srgbClr val="9999FF">
                      <a:alpha val="80000"/>
                    </a:srgbClr>
                  </a:outerShdw>
                </a:effectLst>
                <a:latin typeface="Impact"/>
              </a:rPr>
              <a:t>EASY!!!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0"/>
                                          </p:stCondLst>
                                        </p:cTn>
                                        <p:tgtEl>
                                          <p:spTgt spid="1699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831FD486-825C-4B56-A20B-2DA3A8CE7CB8}" type="slidenum">
              <a:rPr lang="en-US"/>
              <a:pPr/>
              <a:t>12</a:t>
            </a:fld>
            <a:endParaRPr lang="en-US"/>
          </a:p>
        </p:txBody>
      </p:sp>
      <p:pic>
        <p:nvPicPr>
          <p:cNvPr id="172034" name="Picture 2" descr="penmen"/>
          <p:cNvPicPr>
            <a:picLocks noChangeAspect="1" noChangeArrowheads="1"/>
          </p:cNvPicPr>
          <p:nvPr/>
        </p:nvPicPr>
        <p:blipFill>
          <a:blip r:embed="rId3"/>
          <a:srcRect/>
          <a:stretch>
            <a:fillRect/>
          </a:stretch>
        </p:blipFill>
        <p:spPr bwMode="auto">
          <a:xfrm>
            <a:off x="1295400" y="1636713"/>
            <a:ext cx="3125788" cy="4648200"/>
          </a:xfrm>
          <a:prstGeom prst="rect">
            <a:avLst/>
          </a:prstGeom>
          <a:noFill/>
        </p:spPr>
      </p:pic>
      <p:pic>
        <p:nvPicPr>
          <p:cNvPr id="172035" name="Picture 3"/>
          <p:cNvPicPr>
            <a:picLocks noChangeAspect="1" noChangeArrowheads="1"/>
          </p:cNvPicPr>
          <p:nvPr/>
        </p:nvPicPr>
        <p:blipFill>
          <a:blip r:embed="rId4"/>
          <a:srcRect/>
          <a:stretch>
            <a:fillRect/>
          </a:stretch>
        </p:blipFill>
        <p:spPr bwMode="auto">
          <a:xfrm>
            <a:off x="5248275" y="1855788"/>
            <a:ext cx="2524125" cy="4124325"/>
          </a:xfrm>
          <a:prstGeom prst="rect">
            <a:avLst/>
          </a:prstGeom>
          <a:noFill/>
          <a:ln w="12700">
            <a:noFill/>
            <a:miter lim="800000"/>
            <a:headEnd type="none" w="sm" len="sm"/>
            <a:tailEnd type="none" w="sm" len="sm"/>
          </a:ln>
          <a:effectLst/>
        </p:spPr>
      </p:pic>
      <p:sp>
        <p:nvSpPr>
          <p:cNvPr id="172036" name="WordArt 4"/>
          <p:cNvSpPr>
            <a:spLocks noChangeArrowheads="1" noChangeShapeType="1" noTextEdit="1"/>
          </p:cNvSpPr>
          <p:nvPr/>
        </p:nvSpPr>
        <p:spPr bwMode="auto">
          <a:xfrm>
            <a:off x="1143000" y="5075238"/>
            <a:ext cx="3962400" cy="1285875"/>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type="none" w="sm" len="sm"/>
                  <a:tailEnd type="none" w="sm" len="sm"/>
                </a:ln>
                <a:solidFill>
                  <a:schemeClr val="hlink"/>
                </a:solidFill>
                <a:effectLst>
                  <a:outerShdw dist="53882" dir="2700000" algn="ctr" rotWithShape="0">
                    <a:srgbClr val="9999FF">
                      <a:alpha val="80000"/>
                    </a:srgbClr>
                  </a:outerShdw>
                </a:effectLst>
                <a:latin typeface="Impact"/>
              </a:rPr>
              <a:t>DIFFICULT!!!</a:t>
            </a:r>
          </a:p>
        </p:txBody>
      </p:sp>
      <p:sp>
        <p:nvSpPr>
          <p:cNvPr id="172037" name="AutoShape 5"/>
          <p:cNvSpPr>
            <a:spLocks noChangeArrowheads="1"/>
          </p:cNvSpPr>
          <p:nvPr/>
        </p:nvSpPr>
        <p:spPr bwMode="auto">
          <a:xfrm>
            <a:off x="279400" y="325438"/>
            <a:ext cx="5943600" cy="2514600"/>
          </a:xfrm>
          <a:prstGeom prst="cloudCallout">
            <a:avLst>
              <a:gd name="adj1" fmla="val 47144"/>
              <a:gd name="adj2" fmla="val 45394"/>
            </a:avLst>
          </a:prstGeom>
          <a:solidFill>
            <a:schemeClr val="bg1"/>
          </a:solidFill>
          <a:ln w="12700">
            <a:solidFill>
              <a:schemeClr val="tx1"/>
            </a:solidFill>
            <a:round/>
            <a:headEnd type="none" w="sm" len="sm"/>
            <a:tailEnd type="none" w="sm" len="sm"/>
          </a:ln>
          <a:effectLst/>
        </p:spPr>
        <p:txBody>
          <a:bodyPr/>
          <a:lstStyle/>
          <a:p>
            <a:pPr algn="ctr" eaLnBrk="1" hangingPunct="1">
              <a:lnSpc>
                <a:spcPct val="100000"/>
              </a:lnSpc>
            </a:pPr>
            <a:r>
              <a:rPr lang="en-US" sz="2800">
                <a:effectLst>
                  <a:outerShdw blurRad="38100" dist="38100" dir="2700000" algn="tl">
                    <a:srgbClr val="C0C0C0"/>
                  </a:outerShdw>
                </a:effectLst>
              </a:rPr>
              <a:t>Find penmen identical to the one that I describe using </a:t>
            </a:r>
            <a:r>
              <a:rPr lang="en-US" sz="2800" i="1">
                <a:solidFill>
                  <a:schemeClr val="accent1"/>
                </a:solidFill>
                <a:effectLst>
                  <a:outerShdw blurRad="38100" dist="38100" dir="2700000" algn="tl">
                    <a:srgbClr val="C0C0C0"/>
                  </a:outerShdw>
                </a:effectLst>
              </a:rPr>
              <a:t>my own words</a:t>
            </a:r>
            <a:endParaRPr lang="en-US" sz="280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72037"/>
                                        </p:tgtEl>
                                        <p:attrNameLst>
                                          <p:attrName>style.visibility</p:attrName>
                                        </p:attrNameLst>
                                      </p:cBhvr>
                                      <p:to>
                                        <p:strVal val="visible"/>
                                      </p:to>
                                    </p:set>
                                    <p:animEffect transition="in" filter="wipe(right)">
                                      <p:cBhvr>
                                        <p:cTn id="7" dur="500"/>
                                        <p:tgtEl>
                                          <p:spTgt spid="17203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2036"/>
                                        </p:tgtEl>
                                        <p:attrNameLst>
                                          <p:attrName>style.visibility</p:attrName>
                                        </p:attrNameLst>
                                      </p:cBhvr>
                                      <p:to>
                                        <p:strVal val="visible"/>
                                      </p:to>
                                    </p:set>
                                    <p:animEffect transition="in" filter="dissolve">
                                      <p:cBhvr>
                                        <p:cTn id="12" dur="500"/>
                                        <p:tgtEl>
                                          <p:spTgt spid="172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6" grpId="0" animBg="1"/>
      <p:bldP spid="1720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E4FF0BC-664B-45C8-8995-C135F756E13E}" type="slidenum">
              <a:rPr lang="en-US"/>
              <a:pPr/>
              <a:t>13</a:t>
            </a:fld>
            <a:endParaRPr lang="en-US"/>
          </a:p>
        </p:txBody>
      </p:sp>
      <p:sp>
        <p:nvSpPr>
          <p:cNvPr id="174082" name="Rectangle 2"/>
          <p:cNvSpPr>
            <a:spLocks noGrp="1" noChangeArrowheads="1"/>
          </p:cNvSpPr>
          <p:nvPr>
            <p:ph type="title"/>
          </p:nvPr>
        </p:nvSpPr>
        <p:spPr/>
        <p:txBody>
          <a:bodyPr/>
          <a:lstStyle/>
          <a:p>
            <a:r>
              <a:rPr lang="en-US"/>
              <a:t>Poorly Described Applications</a:t>
            </a:r>
          </a:p>
        </p:txBody>
      </p:sp>
      <p:sp>
        <p:nvSpPr>
          <p:cNvPr id="174083" name="Rectangle 3"/>
          <p:cNvSpPr>
            <a:spLocks noGrp="1" noChangeArrowheads="1"/>
          </p:cNvSpPr>
          <p:nvPr>
            <p:ph type="body" idx="1"/>
          </p:nvPr>
        </p:nvSpPr>
        <p:spPr/>
        <p:txBody>
          <a:bodyPr/>
          <a:lstStyle/>
          <a:p>
            <a:endParaRPr lang="en-US"/>
          </a:p>
          <a:p>
            <a:r>
              <a:rPr lang="en-US"/>
              <a:t>Many application repositories are polluted with poorly functioning projects.</a:t>
            </a:r>
          </a:p>
          <a:p>
            <a:endParaRPr lang="en-US"/>
          </a:p>
          <a:p>
            <a:endParaRPr lang="en-US"/>
          </a:p>
          <a:p>
            <a:r>
              <a:rPr lang="en-US"/>
              <a:t>Matches between keywords from the queries with words in the descriptions of the applications do not guarantee that these applications are relevant.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3B6F43B-3A9B-41D5-9A2A-D1C425B1DB93}" type="slidenum">
              <a:rPr lang="en-US"/>
              <a:pPr/>
              <a:t>14</a:t>
            </a:fld>
            <a:endParaRPr lang="en-US"/>
          </a:p>
        </p:txBody>
      </p:sp>
      <p:sp>
        <p:nvSpPr>
          <p:cNvPr id="176130" name="Rectangle 2"/>
          <p:cNvSpPr>
            <a:spLocks noGrp="1" noChangeArrowheads="1"/>
          </p:cNvSpPr>
          <p:nvPr>
            <p:ph type="title"/>
          </p:nvPr>
        </p:nvSpPr>
        <p:spPr/>
        <p:txBody>
          <a:bodyPr/>
          <a:lstStyle/>
          <a:p>
            <a:r>
              <a:rPr lang="en-US"/>
              <a:t>How Does It Work Now?</a:t>
            </a:r>
          </a:p>
        </p:txBody>
      </p:sp>
      <p:sp>
        <p:nvSpPr>
          <p:cNvPr id="176131" name="Rectangle 3"/>
          <p:cNvSpPr>
            <a:spLocks noGrp="1" noChangeArrowheads="1"/>
          </p:cNvSpPr>
          <p:nvPr>
            <p:ph type="body" idx="1"/>
          </p:nvPr>
        </p:nvSpPr>
        <p:spPr/>
        <p:txBody>
          <a:bodyPr/>
          <a:lstStyle/>
          <a:p>
            <a:pPr>
              <a:lnSpc>
                <a:spcPct val="80000"/>
              </a:lnSpc>
              <a:buFontTx/>
              <a:buBlip>
                <a:blip r:embed="rId3"/>
              </a:buBlip>
            </a:pPr>
            <a:r>
              <a:rPr lang="en-US" sz="2400"/>
              <a:t>Download application.</a:t>
            </a:r>
          </a:p>
          <a:p>
            <a:pPr>
              <a:lnSpc>
                <a:spcPct val="80000"/>
              </a:lnSpc>
              <a:buFontTx/>
              <a:buBlip>
                <a:blip r:embed="rId3"/>
              </a:buBlip>
            </a:pPr>
            <a:r>
              <a:rPr lang="en-US" sz="2400"/>
              <a:t>Locate and examine fragments of the code that implement the desired features.</a:t>
            </a:r>
          </a:p>
          <a:p>
            <a:pPr>
              <a:lnSpc>
                <a:spcPct val="80000"/>
              </a:lnSpc>
              <a:buFontTx/>
              <a:buBlip>
                <a:blip r:embed="rId3"/>
              </a:buBlip>
            </a:pPr>
            <a:r>
              <a:rPr lang="en-US" sz="2400"/>
              <a:t>Observe the runtime behavior of this application to ensure that this behavior matches requirements.</a:t>
            </a:r>
          </a:p>
          <a:p>
            <a:pPr>
              <a:lnSpc>
                <a:spcPct val="80000"/>
              </a:lnSpc>
              <a:buFontTx/>
              <a:buBlip>
                <a:blip r:embed="rId3"/>
              </a:buBlip>
            </a:pPr>
            <a:endParaRPr lang="en-US" sz="1600"/>
          </a:p>
          <a:p>
            <a:pPr>
              <a:lnSpc>
                <a:spcPct val="80000"/>
              </a:lnSpc>
              <a:buFontTx/>
              <a:buBlip>
                <a:blip r:embed="rId3"/>
              </a:buBlip>
            </a:pPr>
            <a:r>
              <a:rPr lang="en-US"/>
              <a:t>This process is manual since programmers:</a:t>
            </a:r>
          </a:p>
          <a:p>
            <a:pPr lvl="1">
              <a:lnSpc>
                <a:spcPct val="80000"/>
              </a:lnSpc>
              <a:buFontTx/>
              <a:buBlip>
                <a:blip r:embed="rId3"/>
              </a:buBlip>
            </a:pPr>
            <a:r>
              <a:rPr lang="en-US" sz="1800"/>
              <a:t>study the source code of the retrieved applications</a:t>
            </a:r>
          </a:p>
          <a:p>
            <a:pPr lvl="1">
              <a:lnSpc>
                <a:spcPct val="80000"/>
              </a:lnSpc>
              <a:buFontTx/>
              <a:buBlip>
                <a:blip r:embed="rId3"/>
              </a:buBlip>
            </a:pPr>
            <a:r>
              <a:rPr lang="en-US" sz="1800"/>
              <a:t>locate various </a:t>
            </a:r>
            <a:r>
              <a:rPr lang="en-US" sz="1800" b="1" i="1"/>
              <a:t>API calls</a:t>
            </a:r>
          </a:p>
          <a:p>
            <a:pPr lvl="1">
              <a:lnSpc>
                <a:spcPct val="80000"/>
              </a:lnSpc>
              <a:buFontTx/>
              <a:buBlip>
                <a:blip r:embed="rId3"/>
              </a:buBlip>
            </a:pPr>
            <a:r>
              <a:rPr lang="en-US" sz="1800"/>
              <a:t>read information about these calls in help documents</a:t>
            </a:r>
          </a:p>
          <a:p>
            <a:pPr lvl="1">
              <a:lnSpc>
                <a:spcPct val="80000"/>
              </a:lnSpc>
              <a:buFontTx/>
              <a:buBlip>
                <a:blip r:embed="rId3"/>
              </a:buBlip>
            </a:pPr>
            <a:endParaRPr lang="en-US" sz="1400"/>
          </a:p>
          <a:p>
            <a:pPr>
              <a:lnSpc>
                <a:spcPct val="80000"/>
              </a:lnSpc>
              <a:buFontTx/>
              <a:buBlip>
                <a:blip r:embed="rId3"/>
              </a:buBlip>
            </a:pPr>
            <a:r>
              <a:rPr lang="en-US" sz="2400"/>
              <a:t>Still, it is difficult for programmers to link high-level concepts from requirements to their implementations in source code</a:t>
            </a:r>
            <a:r>
              <a:rPr lang="en-US" sz="20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6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6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613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613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6131">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6131">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61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1549279-CD01-4AA3-A13E-ADDF1A2135FF}" type="slidenum">
              <a:rPr lang="en-US"/>
              <a:pPr/>
              <a:t>15</a:t>
            </a:fld>
            <a:endParaRPr lang="en-US"/>
          </a:p>
        </p:txBody>
      </p:sp>
      <p:sp>
        <p:nvSpPr>
          <p:cNvPr id="237570" name="Rectangle 2"/>
          <p:cNvSpPr>
            <a:spLocks noGrp="1" noChangeArrowheads="1"/>
          </p:cNvSpPr>
          <p:nvPr>
            <p:ph type="title"/>
          </p:nvPr>
        </p:nvSpPr>
        <p:spPr/>
        <p:txBody>
          <a:bodyPr/>
          <a:lstStyle/>
          <a:p>
            <a:r>
              <a:rPr lang="en-US"/>
              <a:t>Cognitive Distance</a:t>
            </a:r>
          </a:p>
        </p:txBody>
      </p:sp>
      <p:sp>
        <p:nvSpPr>
          <p:cNvPr id="237571" name="Rectangle 3"/>
          <p:cNvSpPr>
            <a:spLocks noGrp="1" noChangeArrowheads="1"/>
          </p:cNvSpPr>
          <p:nvPr>
            <p:ph type="body" idx="1"/>
          </p:nvPr>
        </p:nvSpPr>
        <p:spPr/>
        <p:txBody>
          <a:bodyPr/>
          <a:lstStyle/>
          <a:p>
            <a:r>
              <a:rPr lang="en-US"/>
              <a:t>Cognitive distance is defined as the amount of intellectual effort that must be expended by software developers in order to take a software system from one stage of development to another</a:t>
            </a:r>
          </a:p>
          <a:p>
            <a:endParaRPr lang="en-US"/>
          </a:p>
          <a:p>
            <a:r>
              <a:rPr lang="en-US"/>
              <a:t>For a software reuse technique to be effective, it must reduce the cognitive distance between the initial concept of a system and its final executable implementation</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3"/>
          <p:cNvSpPr>
            <a:spLocks noGrp="1"/>
          </p:cNvSpPr>
          <p:nvPr>
            <p:ph type="sldNum" sz="quarter" idx="10"/>
          </p:nvPr>
        </p:nvSpPr>
        <p:spPr/>
        <p:txBody>
          <a:bodyPr/>
          <a:lstStyle/>
          <a:p>
            <a:fld id="{42D7EB01-4E16-431F-B044-F017D491114F}" type="slidenum">
              <a:rPr lang="en-US"/>
              <a:pPr/>
              <a:t>16</a:t>
            </a:fld>
            <a:endParaRPr lang="en-US"/>
          </a:p>
        </p:txBody>
      </p:sp>
      <p:sp>
        <p:nvSpPr>
          <p:cNvPr id="178178" name="Rectangle 2"/>
          <p:cNvSpPr>
            <a:spLocks noGrp="1" noChangeArrowheads="1"/>
          </p:cNvSpPr>
          <p:nvPr>
            <p:ph type="title"/>
          </p:nvPr>
        </p:nvSpPr>
        <p:spPr/>
        <p:txBody>
          <a:bodyPr/>
          <a:lstStyle/>
          <a:p>
            <a:r>
              <a:rPr lang="en-US"/>
              <a:t>How Exemplar Works</a:t>
            </a:r>
          </a:p>
        </p:txBody>
      </p:sp>
      <p:sp>
        <p:nvSpPr>
          <p:cNvPr id="178179" name="AutoShape 3"/>
          <p:cNvSpPr>
            <a:spLocks noChangeArrowheads="1"/>
          </p:cNvSpPr>
          <p:nvPr/>
        </p:nvSpPr>
        <p:spPr bwMode="auto">
          <a:xfrm>
            <a:off x="3406775" y="2324100"/>
            <a:ext cx="1571625" cy="1033463"/>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descriptions</a:t>
            </a:r>
            <a:br>
              <a:rPr lang="en-US" sz="1800" b="0"/>
            </a:br>
            <a:r>
              <a:rPr lang="en-US" sz="1800" b="0"/>
              <a:t>of API calls</a:t>
            </a:r>
          </a:p>
        </p:txBody>
      </p:sp>
      <p:sp>
        <p:nvSpPr>
          <p:cNvPr id="178180" name="WordArt 4" descr="White marble"/>
          <p:cNvSpPr>
            <a:spLocks noChangeArrowheads="1" noChangeShapeType="1" noTextEdit="1"/>
          </p:cNvSpPr>
          <p:nvPr/>
        </p:nvSpPr>
        <p:spPr bwMode="auto">
          <a:xfrm>
            <a:off x="466725" y="2628900"/>
            <a:ext cx="1828800" cy="4572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178181" name="AutoShape 5"/>
          <p:cNvSpPr>
            <a:spLocks noChangeArrowheads="1"/>
          </p:cNvSpPr>
          <p:nvPr/>
        </p:nvSpPr>
        <p:spPr bwMode="auto">
          <a:xfrm>
            <a:off x="2447925" y="2628900"/>
            <a:ext cx="914400" cy="457200"/>
          </a:xfrm>
          <a:prstGeom prst="rightArrow">
            <a:avLst>
              <a:gd name="adj1" fmla="val 50000"/>
              <a:gd name="adj2" fmla="val 50000"/>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600">
                <a:solidFill>
                  <a:schemeClr val="bg1"/>
                </a:solidFill>
              </a:rPr>
              <a:t>match</a:t>
            </a:r>
          </a:p>
        </p:txBody>
      </p:sp>
      <p:grpSp>
        <p:nvGrpSpPr>
          <p:cNvPr id="178182" name="Group 6"/>
          <p:cNvGrpSpPr>
            <a:grpSpLocks/>
          </p:cNvGrpSpPr>
          <p:nvPr/>
        </p:nvGrpSpPr>
        <p:grpSpPr bwMode="auto">
          <a:xfrm>
            <a:off x="7781925" y="1638300"/>
            <a:ext cx="762000" cy="2438400"/>
            <a:chOff x="4560" y="960"/>
            <a:chExt cx="480" cy="1536"/>
          </a:xfrm>
        </p:grpSpPr>
        <p:sp>
          <p:nvSpPr>
            <p:cNvPr id="178183"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178184"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178185"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n</a:t>
              </a:r>
            </a:p>
          </p:txBody>
        </p:sp>
      </p:grpSp>
      <p:sp>
        <p:nvSpPr>
          <p:cNvPr id="178186" name="Text Box 10"/>
          <p:cNvSpPr txBox="1">
            <a:spLocks noChangeArrowheads="1"/>
          </p:cNvSpPr>
          <p:nvPr/>
        </p:nvSpPr>
        <p:spPr bwMode="auto">
          <a:xfrm>
            <a:off x="1250950" y="4397375"/>
            <a:ext cx="6705600" cy="1739900"/>
          </a:xfrm>
          <a:prstGeom prst="rect">
            <a:avLst/>
          </a:prstGeom>
          <a:solidFill>
            <a:schemeClr val="accent1"/>
          </a:solidFill>
          <a:ln w="12700">
            <a:no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eaLnBrk="1" hangingPunct="1">
              <a:lnSpc>
                <a:spcPct val="100000"/>
              </a:lnSpc>
            </a:pPr>
            <a:r>
              <a:rPr lang="en-US" sz="1800">
                <a:solidFill>
                  <a:schemeClr val="bg1"/>
                </a:solidFill>
                <a:effectLst>
                  <a:outerShdw blurRad="38100" dist="38100" dir="2700000" algn="tl">
                    <a:srgbClr val="000000"/>
                  </a:outerShdw>
                </a:effectLst>
              </a:rPr>
              <a:t>Exemplar uses help documents to produce the names</a:t>
            </a:r>
          </a:p>
          <a:p>
            <a:pPr algn="ctr" eaLnBrk="1" hangingPunct="1">
              <a:lnSpc>
                <a:spcPct val="100000"/>
              </a:lnSpc>
            </a:pPr>
            <a:r>
              <a:rPr lang="en-US" sz="1800">
                <a:solidFill>
                  <a:schemeClr val="bg1"/>
                </a:solidFill>
                <a:effectLst>
                  <a:outerShdw blurRad="38100" dist="38100" dir="2700000" algn="tl">
                    <a:srgbClr val="000000"/>
                  </a:outerShdw>
                </a:effectLst>
              </a:rPr>
              <a:t>of the API calls in return to user queries thereby expanding these queries. The richness of these vocabularies makes it more likely to find matches, and produce different API calls. If some help document does not contain a desired match, some other document may yield a match.</a:t>
            </a:r>
          </a:p>
        </p:txBody>
      </p:sp>
      <p:grpSp>
        <p:nvGrpSpPr>
          <p:cNvPr id="178187" name="Group 11"/>
          <p:cNvGrpSpPr>
            <a:grpSpLocks/>
          </p:cNvGrpSpPr>
          <p:nvPr/>
        </p:nvGrpSpPr>
        <p:grpSpPr bwMode="auto">
          <a:xfrm>
            <a:off x="4962525" y="2171700"/>
            <a:ext cx="990600" cy="1695450"/>
            <a:chOff x="3168" y="1296"/>
            <a:chExt cx="624" cy="1068"/>
          </a:xfrm>
        </p:grpSpPr>
        <p:sp>
          <p:nvSpPr>
            <p:cNvPr id="178188" name="AutoShape 12"/>
            <p:cNvSpPr>
              <a:spLocks noChangeArrowheads="1"/>
            </p:cNvSpPr>
            <p:nvPr/>
          </p:nvSpPr>
          <p:spPr bwMode="auto">
            <a:xfrm rot="2700000">
              <a:off x="3132"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78189" name="AutoShape 13"/>
            <p:cNvSpPr>
              <a:spLocks noChangeArrowheads="1"/>
            </p:cNvSpPr>
            <p:nvPr/>
          </p:nvSpPr>
          <p:spPr bwMode="auto">
            <a:xfrm>
              <a:off x="3264"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78190" name="AutoShape 14"/>
            <p:cNvSpPr>
              <a:spLocks noChangeArrowheads="1"/>
            </p:cNvSpPr>
            <p:nvPr/>
          </p:nvSpPr>
          <p:spPr bwMode="auto">
            <a:xfrm rot="18900000">
              <a:off x="3168"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nvGrpSpPr>
          <p:cNvPr id="178191" name="Group 15"/>
          <p:cNvGrpSpPr>
            <a:grpSpLocks/>
          </p:cNvGrpSpPr>
          <p:nvPr/>
        </p:nvGrpSpPr>
        <p:grpSpPr bwMode="auto">
          <a:xfrm>
            <a:off x="5867400" y="1714500"/>
            <a:ext cx="990600" cy="2286000"/>
            <a:chOff x="3792" y="1008"/>
            <a:chExt cx="624" cy="1440"/>
          </a:xfrm>
        </p:grpSpPr>
        <p:sp>
          <p:nvSpPr>
            <p:cNvPr id="178192" name="AutoShape 16"/>
            <p:cNvSpPr>
              <a:spLocks noChangeArrowheads="1"/>
            </p:cNvSpPr>
            <p:nvPr/>
          </p:nvSpPr>
          <p:spPr bwMode="auto">
            <a:xfrm>
              <a:off x="3792" y="1008"/>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1</a:t>
              </a:r>
            </a:p>
          </p:txBody>
        </p:sp>
        <p:sp>
          <p:nvSpPr>
            <p:cNvPr id="178193" name="AutoShape 17"/>
            <p:cNvSpPr>
              <a:spLocks noChangeArrowheads="1"/>
            </p:cNvSpPr>
            <p:nvPr/>
          </p:nvSpPr>
          <p:spPr bwMode="auto">
            <a:xfrm>
              <a:off x="3792" y="1536"/>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2</a:t>
              </a:r>
            </a:p>
          </p:txBody>
        </p:sp>
        <p:sp>
          <p:nvSpPr>
            <p:cNvPr id="178194" name="AutoShape 18"/>
            <p:cNvSpPr>
              <a:spLocks noChangeArrowheads="1"/>
            </p:cNvSpPr>
            <p:nvPr/>
          </p:nvSpPr>
          <p:spPr bwMode="auto">
            <a:xfrm>
              <a:off x="3792" y="2112"/>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3</a:t>
              </a:r>
            </a:p>
          </p:txBody>
        </p:sp>
      </p:grpSp>
      <p:grpSp>
        <p:nvGrpSpPr>
          <p:cNvPr id="178195" name="Group 19"/>
          <p:cNvGrpSpPr>
            <a:grpSpLocks/>
          </p:cNvGrpSpPr>
          <p:nvPr/>
        </p:nvGrpSpPr>
        <p:grpSpPr bwMode="auto">
          <a:xfrm>
            <a:off x="6794500" y="1814513"/>
            <a:ext cx="1066800" cy="2109787"/>
            <a:chOff x="4322" y="1071"/>
            <a:chExt cx="672" cy="1329"/>
          </a:xfrm>
        </p:grpSpPr>
        <p:sp>
          <p:nvSpPr>
            <p:cNvPr id="178196" name="AutoShape 20"/>
            <p:cNvSpPr>
              <a:spLocks noChangeArrowheads="1"/>
            </p:cNvSpPr>
            <p:nvPr/>
          </p:nvSpPr>
          <p:spPr bwMode="auto">
            <a:xfrm rot="-3205373">
              <a:off x="4159" y="1626"/>
              <a:ext cx="965" cy="250"/>
            </a:xfrm>
            <a:prstGeom prst="rightArrow">
              <a:avLst>
                <a:gd name="adj1" fmla="val 36917"/>
                <a:gd name="adj2" fmla="val 6331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nvGrpSpPr>
            <p:cNvPr id="178197" name="Group 21"/>
            <p:cNvGrpSpPr>
              <a:grpSpLocks/>
            </p:cNvGrpSpPr>
            <p:nvPr/>
          </p:nvGrpSpPr>
          <p:grpSpPr bwMode="auto">
            <a:xfrm>
              <a:off x="4322" y="1071"/>
              <a:ext cx="672" cy="1329"/>
              <a:chOff x="4322" y="1071"/>
              <a:chExt cx="672" cy="1329"/>
            </a:xfrm>
          </p:grpSpPr>
          <p:sp>
            <p:nvSpPr>
              <p:cNvPr id="178198" name="AutoShape 22"/>
              <p:cNvSpPr>
                <a:spLocks noChangeArrowheads="1"/>
              </p:cNvSpPr>
              <p:nvPr/>
            </p:nvSpPr>
            <p:spPr bwMode="auto">
              <a:xfrm>
                <a:off x="4464" y="1071"/>
                <a:ext cx="480" cy="192"/>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78199" name="AutoShape 23"/>
              <p:cNvSpPr>
                <a:spLocks noChangeArrowheads="1"/>
              </p:cNvSpPr>
              <p:nvPr/>
            </p:nvSpPr>
            <p:spPr bwMode="auto">
              <a:xfrm rot="3243990">
                <a:off x="4168" y="1619"/>
                <a:ext cx="1008" cy="192"/>
              </a:xfrm>
              <a:prstGeom prst="rightArrow">
                <a:avLst>
                  <a:gd name="adj1" fmla="val 35000"/>
                  <a:gd name="adj2" fmla="val 53788"/>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78200" name="AutoShape 24"/>
              <p:cNvSpPr>
                <a:spLocks noChangeArrowheads="1"/>
              </p:cNvSpPr>
              <p:nvPr/>
            </p:nvSpPr>
            <p:spPr bwMode="auto">
              <a:xfrm rot="19994751">
                <a:off x="4322" y="1306"/>
                <a:ext cx="672" cy="192"/>
              </a:xfrm>
              <a:prstGeom prst="rightArrow">
                <a:avLst>
                  <a:gd name="adj1" fmla="val 34620"/>
                  <a:gd name="adj2" fmla="val 83481"/>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78201" name="AutoShape 25"/>
              <p:cNvSpPr>
                <a:spLocks noChangeArrowheads="1"/>
              </p:cNvSpPr>
              <p:nvPr/>
            </p:nvSpPr>
            <p:spPr bwMode="auto">
              <a:xfrm>
                <a:off x="4464" y="2208"/>
                <a:ext cx="480" cy="192"/>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8180"/>
                                        </p:tgtEl>
                                        <p:attrNameLst>
                                          <p:attrName>style.visibility</p:attrName>
                                        </p:attrNameLst>
                                      </p:cBhvr>
                                      <p:to>
                                        <p:strVal val="visible"/>
                                      </p:to>
                                    </p:set>
                                    <p:anim calcmode="lin" valueType="num">
                                      <p:cBhvr additive="base">
                                        <p:cTn id="7" dur="500" fill="hold"/>
                                        <p:tgtEl>
                                          <p:spTgt spid="178180"/>
                                        </p:tgtEl>
                                        <p:attrNameLst>
                                          <p:attrName>ppt_x</p:attrName>
                                        </p:attrNameLst>
                                      </p:cBhvr>
                                      <p:tavLst>
                                        <p:tav tm="0">
                                          <p:val>
                                            <p:strVal val="0-#ppt_w/2"/>
                                          </p:val>
                                        </p:tav>
                                        <p:tav tm="100000">
                                          <p:val>
                                            <p:strVal val="#ppt_x"/>
                                          </p:val>
                                        </p:tav>
                                      </p:tavLst>
                                    </p:anim>
                                    <p:anim calcmode="lin" valueType="num">
                                      <p:cBhvr additive="base">
                                        <p:cTn id="8" dur="500" fill="hold"/>
                                        <p:tgtEl>
                                          <p:spTgt spid="1781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78181"/>
                                        </p:tgtEl>
                                        <p:attrNameLst>
                                          <p:attrName>style.visibility</p:attrName>
                                        </p:attrNameLst>
                                      </p:cBhvr>
                                      <p:to>
                                        <p:strVal val="visible"/>
                                      </p:to>
                                    </p:set>
                                    <p:animEffect transition="in" filter="wipe(left)">
                                      <p:cBhvr>
                                        <p:cTn id="13" dur="500"/>
                                        <p:tgtEl>
                                          <p:spTgt spid="178181"/>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178179"/>
                                        </p:tgtEl>
                                        <p:attrNameLst>
                                          <p:attrName>style.visibility</p:attrName>
                                        </p:attrNameLst>
                                      </p:cBhvr>
                                      <p:to>
                                        <p:strVal val="visible"/>
                                      </p:to>
                                    </p:set>
                                    <p:animEffect transition="in" filter="dissolve">
                                      <p:cBhvr>
                                        <p:cTn id="17" dur="500"/>
                                        <p:tgtEl>
                                          <p:spTgt spid="17817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78187"/>
                                        </p:tgtEl>
                                        <p:attrNameLst>
                                          <p:attrName>style.visibility</p:attrName>
                                        </p:attrNameLst>
                                      </p:cBhvr>
                                      <p:to>
                                        <p:strVal val="visible"/>
                                      </p:to>
                                    </p:set>
                                    <p:animEffect transition="in" filter="wipe(left)">
                                      <p:cBhvr>
                                        <p:cTn id="22" dur="500"/>
                                        <p:tgtEl>
                                          <p:spTgt spid="178187"/>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178191"/>
                                        </p:tgtEl>
                                        <p:attrNameLst>
                                          <p:attrName>style.visibility</p:attrName>
                                        </p:attrNameLst>
                                      </p:cBhvr>
                                      <p:to>
                                        <p:strVal val="visible"/>
                                      </p:to>
                                    </p:set>
                                    <p:animEffect transition="in" filter="dissolve">
                                      <p:cBhvr>
                                        <p:cTn id="26" dur="500"/>
                                        <p:tgtEl>
                                          <p:spTgt spid="17819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78195"/>
                                        </p:tgtEl>
                                        <p:attrNameLst>
                                          <p:attrName>style.visibility</p:attrName>
                                        </p:attrNameLst>
                                      </p:cBhvr>
                                      <p:to>
                                        <p:strVal val="visible"/>
                                      </p:to>
                                    </p:set>
                                    <p:animEffect transition="in" filter="wipe(left)">
                                      <p:cBhvr>
                                        <p:cTn id="31" dur="500"/>
                                        <p:tgtEl>
                                          <p:spTgt spid="178195"/>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7818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78186"/>
                                        </p:tgtEl>
                                        <p:attrNameLst>
                                          <p:attrName>style.visibility</p:attrName>
                                        </p:attrNameLst>
                                      </p:cBhvr>
                                      <p:to>
                                        <p:strVal val="visible"/>
                                      </p:to>
                                    </p:set>
                                    <p:animEffect transition="in" filter="dissolve">
                                      <p:cBhvr>
                                        <p:cTn id="39" dur="500"/>
                                        <p:tgtEl>
                                          <p:spTgt spid="178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animBg="1"/>
      <p:bldP spid="178180" grpId="0" animBg="1"/>
      <p:bldP spid="178181" grpId="0" animBg="1"/>
      <p:bldP spid="17818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3"/>
          <p:cNvSpPr>
            <a:spLocks noGrp="1"/>
          </p:cNvSpPr>
          <p:nvPr>
            <p:ph type="sldNum" sz="quarter" idx="10"/>
          </p:nvPr>
        </p:nvSpPr>
        <p:spPr/>
        <p:txBody>
          <a:bodyPr/>
          <a:lstStyle/>
          <a:p>
            <a:fld id="{D2E882A3-388B-415C-82BF-6BAC7FE1F0CC}" type="slidenum">
              <a:rPr lang="en-US"/>
              <a:pPr/>
              <a:t>17</a:t>
            </a:fld>
            <a:endParaRPr lang="en-US"/>
          </a:p>
        </p:txBody>
      </p:sp>
      <p:sp>
        <p:nvSpPr>
          <p:cNvPr id="205826" name="Rectangle 2"/>
          <p:cNvSpPr>
            <a:spLocks noGrp="1" noChangeArrowheads="1"/>
          </p:cNvSpPr>
          <p:nvPr>
            <p:ph type="title"/>
          </p:nvPr>
        </p:nvSpPr>
        <p:spPr/>
        <p:txBody>
          <a:bodyPr/>
          <a:lstStyle/>
          <a:p>
            <a:r>
              <a:rPr lang="en-US"/>
              <a:t>How Exemplar Works</a:t>
            </a:r>
          </a:p>
        </p:txBody>
      </p:sp>
      <p:sp>
        <p:nvSpPr>
          <p:cNvPr id="205827" name="AutoShape 3"/>
          <p:cNvSpPr>
            <a:spLocks noChangeArrowheads="1"/>
          </p:cNvSpPr>
          <p:nvPr/>
        </p:nvSpPr>
        <p:spPr bwMode="auto">
          <a:xfrm>
            <a:off x="3406775" y="2324100"/>
            <a:ext cx="1571625" cy="1033463"/>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descriptions</a:t>
            </a:r>
            <a:br>
              <a:rPr lang="en-US" sz="1800" b="0"/>
            </a:br>
            <a:r>
              <a:rPr lang="en-US" sz="1800" b="0"/>
              <a:t>of API calls</a:t>
            </a:r>
          </a:p>
        </p:txBody>
      </p:sp>
      <p:sp>
        <p:nvSpPr>
          <p:cNvPr id="205828" name="WordArt 4" descr="White marble"/>
          <p:cNvSpPr>
            <a:spLocks noChangeArrowheads="1" noChangeShapeType="1" noTextEdit="1"/>
          </p:cNvSpPr>
          <p:nvPr/>
        </p:nvSpPr>
        <p:spPr bwMode="auto">
          <a:xfrm>
            <a:off x="466725" y="2628900"/>
            <a:ext cx="1828800" cy="4572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205829" name="AutoShape 5"/>
          <p:cNvSpPr>
            <a:spLocks noChangeArrowheads="1"/>
          </p:cNvSpPr>
          <p:nvPr/>
        </p:nvSpPr>
        <p:spPr bwMode="auto">
          <a:xfrm>
            <a:off x="2447925" y="2628900"/>
            <a:ext cx="914400" cy="457200"/>
          </a:xfrm>
          <a:prstGeom prst="rightArrow">
            <a:avLst>
              <a:gd name="adj1" fmla="val 50000"/>
              <a:gd name="adj2" fmla="val 50000"/>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600">
                <a:solidFill>
                  <a:schemeClr val="bg1"/>
                </a:solidFill>
              </a:rPr>
              <a:t>match</a:t>
            </a:r>
          </a:p>
        </p:txBody>
      </p:sp>
      <p:grpSp>
        <p:nvGrpSpPr>
          <p:cNvPr id="205830" name="Group 6"/>
          <p:cNvGrpSpPr>
            <a:grpSpLocks/>
          </p:cNvGrpSpPr>
          <p:nvPr/>
        </p:nvGrpSpPr>
        <p:grpSpPr bwMode="auto">
          <a:xfrm>
            <a:off x="7781925" y="1638300"/>
            <a:ext cx="762000" cy="2438400"/>
            <a:chOff x="4560" y="960"/>
            <a:chExt cx="480" cy="1536"/>
          </a:xfrm>
        </p:grpSpPr>
        <p:sp>
          <p:nvSpPr>
            <p:cNvPr id="205831"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205832"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205833"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n</a:t>
              </a:r>
            </a:p>
          </p:txBody>
        </p:sp>
      </p:grpSp>
      <p:sp>
        <p:nvSpPr>
          <p:cNvPr id="205834" name="Text Box 10"/>
          <p:cNvSpPr txBox="1">
            <a:spLocks noChangeArrowheads="1"/>
          </p:cNvSpPr>
          <p:nvPr/>
        </p:nvSpPr>
        <p:spPr bwMode="auto">
          <a:xfrm>
            <a:off x="1250950" y="4397375"/>
            <a:ext cx="6705600" cy="1739900"/>
          </a:xfrm>
          <a:prstGeom prst="rect">
            <a:avLst/>
          </a:prstGeom>
          <a:solidFill>
            <a:schemeClr val="accent1"/>
          </a:solidFill>
          <a:ln w="12700">
            <a:no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eaLnBrk="1" hangingPunct="1">
              <a:lnSpc>
                <a:spcPct val="100000"/>
              </a:lnSpc>
            </a:pPr>
            <a:r>
              <a:rPr lang="en-US" sz="1800">
                <a:solidFill>
                  <a:schemeClr val="bg1"/>
                </a:solidFill>
                <a:effectLst>
                  <a:outerShdw blurRad="38100" dist="38100" dir="2700000" algn="tl">
                    <a:srgbClr val="000000"/>
                  </a:outerShdw>
                </a:effectLst>
              </a:rPr>
              <a:t>Exemplar uses help documents to produce the names</a:t>
            </a:r>
          </a:p>
          <a:p>
            <a:pPr algn="ctr" eaLnBrk="1" hangingPunct="1">
              <a:lnSpc>
                <a:spcPct val="100000"/>
              </a:lnSpc>
            </a:pPr>
            <a:r>
              <a:rPr lang="en-US" sz="1800">
                <a:solidFill>
                  <a:schemeClr val="bg1"/>
                </a:solidFill>
                <a:effectLst>
                  <a:outerShdw blurRad="38100" dist="38100" dir="2700000" algn="tl">
                    <a:srgbClr val="000000"/>
                  </a:outerShdw>
                </a:effectLst>
              </a:rPr>
              <a:t>of the API calls in return to user queries thereby expanding these queries. The richness of these vocabularies makes it more likely to find matches, and produce different API calls. If some help document does not contain a desired match, some other document may yield a match.</a:t>
            </a:r>
          </a:p>
        </p:txBody>
      </p:sp>
      <p:grpSp>
        <p:nvGrpSpPr>
          <p:cNvPr id="205835" name="Group 11"/>
          <p:cNvGrpSpPr>
            <a:grpSpLocks/>
          </p:cNvGrpSpPr>
          <p:nvPr/>
        </p:nvGrpSpPr>
        <p:grpSpPr bwMode="auto">
          <a:xfrm>
            <a:off x="4962525" y="2171700"/>
            <a:ext cx="990600" cy="1695450"/>
            <a:chOff x="3168" y="1296"/>
            <a:chExt cx="624" cy="1068"/>
          </a:xfrm>
        </p:grpSpPr>
        <p:sp>
          <p:nvSpPr>
            <p:cNvPr id="205836" name="AutoShape 12"/>
            <p:cNvSpPr>
              <a:spLocks noChangeArrowheads="1"/>
            </p:cNvSpPr>
            <p:nvPr/>
          </p:nvSpPr>
          <p:spPr bwMode="auto">
            <a:xfrm rot="2700000">
              <a:off x="3132"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5837" name="AutoShape 13"/>
            <p:cNvSpPr>
              <a:spLocks noChangeArrowheads="1"/>
            </p:cNvSpPr>
            <p:nvPr/>
          </p:nvSpPr>
          <p:spPr bwMode="auto">
            <a:xfrm>
              <a:off x="3264"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5838" name="AutoShape 14"/>
            <p:cNvSpPr>
              <a:spLocks noChangeArrowheads="1"/>
            </p:cNvSpPr>
            <p:nvPr/>
          </p:nvSpPr>
          <p:spPr bwMode="auto">
            <a:xfrm rot="18900000">
              <a:off x="3168"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nvGrpSpPr>
          <p:cNvPr id="205839" name="Group 15"/>
          <p:cNvGrpSpPr>
            <a:grpSpLocks/>
          </p:cNvGrpSpPr>
          <p:nvPr/>
        </p:nvGrpSpPr>
        <p:grpSpPr bwMode="auto">
          <a:xfrm>
            <a:off x="5867400" y="1714500"/>
            <a:ext cx="990600" cy="2286000"/>
            <a:chOff x="3792" y="1008"/>
            <a:chExt cx="624" cy="1440"/>
          </a:xfrm>
        </p:grpSpPr>
        <p:sp>
          <p:nvSpPr>
            <p:cNvPr id="205840" name="AutoShape 16"/>
            <p:cNvSpPr>
              <a:spLocks noChangeArrowheads="1"/>
            </p:cNvSpPr>
            <p:nvPr/>
          </p:nvSpPr>
          <p:spPr bwMode="auto">
            <a:xfrm>
              <a:off x="3792" y="1008"/>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1</a:t>
              </a:r>
            </a:p>
          </p:txBody>
        </p:sp>
        <p:sp>
          <p:nvSpPr>
            <p:cNvPr id="205841" name="AutoShape 17"/>
            <p:cNvSpPr>
              <a:spLocks noChangeArrowheads="1"/>
            </p:cNvSpPr>
            <p:nvPr/>
          </p:nvSpPr>
          <p:spPr bwMode="auto">
            <a:xfrm>
              <a:off x="3792" y="1536"/>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2</a:t>
              </a:r>
            </a:p>
          </p:txBody>
        </p:sp>
        <p:sp>
          <p:nvSpPr>
            <p:cNvPr id="205842" name="AutoShape 18"/>
            <p:cNvSpPr>
              <a:spLocks noChangeArrowheads="1"/>
            </p:cNvSpPr>
            <p:nvPr/>
          </p:nvSpPr>
          <p:spPr bwMode="auto">
            <a:xfrm>
              <a:off x="3792" y="2112"/>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3</a:t>
              </a:r>
            </a:p>
          </p:txBody>
        </p:sp>
      </p:grpSp>
      <p:grpSp>
        <p:nvGrpSpPr>
          <p:cNvPr id="205843" name="Group 19"/>
          <p:cNvGrpSpPr>
            <a:grpSpLocks/>
          </p:cNvGrpSpPr>
          <p:nvPr/>
        </p:nvGrpSpPr>
        <p:grpSpPr bwMode="auto">
          <a:xfrm>
            <a:off x="6794500" y="1814513"/>
            <a:ext cx="1066800" cy="2109787"/>
            <a:chOff x="4322" y="1071"/>
            <a:chExt cx="672" cy="1329"/>
          </a:xfrm>
        </p:grpSpPr>
        <p:sp>
          <p:nvSpPr>
            <p:cNvPr id="205844" name="AutoShape 20"/>
            <p:cNvSpPr>
              <a:spLocks noChangeArrowheads="1"/>
            </p:cNvSpPr>
            <p:nvPr/>
          </p:nvSpPr>
          <p:spPr bwMode="auto">
            <a:xfrm rot="-3205373">
              <a:off x="4159" y="1626"/>
              <a:ext cx="965" cy="250"/>
            </a:xfrm>
            <a:prstGeom prst="rightArrow">
              <a:avLst>
                <a:gd name="adj1" fmla="val 36917"/>
                <a:gd name="adj2" fmla="val 6331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nvGrpSpPr>
            <p:cNvPr id="205845" name="Group 21"/>
            <p:cNvGrpSpPr>
              <a:grpSpLocks/>
            </p:cNvGrpSpPr>
            <p:nvPr/>
          </p:nvGrpSpPr>
          <p:grpSpPr bwMode="auto">
            <a:xfrm>
              <a:off x="4322" y="1071"/>
              <a:ext cx="672" cy="1329"/>
              <a:chOff x="4322" y="1071"/>
              <a:chExt cx="672" cy="1329"/>
            </a:xfrm>
          </p:grpSpPr>
          <p:sp>
            <p:nvSpPr>
              <p:cNvPr id="205846" name="AutoShape 22"/>
              <p:cNvSpPr>
                <a:spLocks noChangeArrowheads="1"/>
              </p:cNvSpPr>
              <p:nvPr/>
            </p:nvSpPr>
            <p:spPr bwMode="auto">
              <a:xfrm>
                <a:off x="4464" y="1071"/>
                <a:ext cx="480" cy="192"/>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5847" name="AutoShape 23"/>
              <p:cNvSpPr>
                <a:spLocks noChangeArrowheads="1"/>
              </p:cNvSpPr>
              <p:nvPr/>
            </p:nvSpPr>
            <p:spPr bwMode="auto">
              <a:xfrm rot="3243990">
                <a:off x="4168" y="1619"/>
                <a:ext cx="1008" cy="192"/>
              </a:xfrm>
              <a:prstGeom prst="rightArrow">
                <a:avLst>
                  <a:gd name="adj1" fmla="val 35000"/>
                  <a:gd name="adj2" fmla="val 53788"/>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5848" name="AutoShape 24"/>
              <p:cNvSpPr>
                <a:spLocks noChangeArrowheads="1"/>
              </p:cNvSpPr>
              <p:nvPr/>
            </p:nvSpPr>
            <p:spPr bwMode="auto">
              <a:xfrm rot="19994751">
                <a:off x="4322" y="1306"/>
                <a:ext cx="672" cy="192"/>
              </a:xfrm>
              <a:prstGeom prst="rightArrow">
                <a:avLst>
                  <a:gd name="adj1" fmla="val 34620"/>
                  <a:gd name="adj2" fmla="val 83481"/>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5849" name="AutoShape 25"/>
              <p:cNvSpPr>
                <a:spLocks noChangeArrowheads="1"/>
              </p:cNvSpPr>
              <p:nvPr/>
            </p:nvSpPr>
            <p:spPr bwMode="auto">
              <a:xfrm>
                <a:off x="4464" y="2208"/>
                <a:ext cx="480" cy="192"/>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grpSp>
        <p:nvGrpSpPr>
          <p:cNvPr id="205850" name="Group 26"/>
          <p:cNvGrpSpPr>
            <a:grpSpLocks/>
          </p:cNvGrpSpPr>
          <p:nvPr/>
        </p:nvGrpSpPr>
        <p:grpSpPr bwMode="auto">
          <a:xfrm rot="1320000">
            <a:off x="6746875" y="2947988"/>
            <a:ext cx="593725" cy="593725"/>
            <a:chOff x="650" y="3707"/>
            <a:chExt cx="374" cy="374"/>
          </a:xfrm>
        </p:grpSpPr>
        <p:sp>
          <p:nvSpPr>
            <p:cNvPr id="205851" name="Line 27"/>
            <p:cNvSpPr>
              <a:spLocks noChangeShapeType="1"/>
            </p:cNvSpPr>
            <p:nvPr/>
          </p:nvSpPr>
          <p:spPr bwMode="auto">
            <a:xfrm rot="2700000">
              <a:off x="837" y="3701"/>
              <a:ext cx="0" cy="374"/>
            </a:xfrm>
            <a:prstGeom prst="line">
              <a:avLst/>
            </a:prstGeom>
            <a:noFill/>
            <a:ln w="88900">
              <a:solidFill>
                <a:srgbClr val="FF0000"/>
              </a:solidFill>
              <a:round/>
              <a:headEnd/>
              <a:tailEnd/>
            </a:ln>
            <a:effectLst/>
          </p:spPr>
          <p:txBody>
            <a:bodyPr/>
            <a:lstStyle/>
            <a:p>
              <a:endParaRPr lang="en-US"/>
            </a:p>
          </p:txBody>
        </p:sp>
        <p:sp>
          <p:nvSpPr>
            <p:cNvPr id="205852" name="Line 28"/>
            <p:cNvSpPr>
              <a:spLocks noChangeShapeType="1"/>
            </p:cNvSpPr>
            <p:nvPr/>
          </p:nvSpPr>
          <p:spPr bwMode="auto">
            <a:xfrm rot="18900000">
              <a:off x="847" y="3707"/>
              <a:ext cx="0" cy="374"/>
            </a:xfrm>
            <a:prstGeom prst="line">
              <a:avLst/>
            </a:prstGeom>
            <a:noFill/>
            <a:ln w="88900">
              <a:solidFill>
                <a:srgbClr val="FF0000"/>
              </a:solidFill>
              <a:round/>
              <a:headEnd/>
              <a:tailEnd/>
            </a:ln>
            <a:effectLst/>
          </p:spPr>
          <p:txBody>
            <a:bodyPr/>
            <a:lstStyle/>
            <a:p>
              <a:endParaRPr lang="en-US"/>
            </a:p>
          </p:txBody>
        </p:sp>
      </p:grpSp>
      <p:grpSp>
        <p:nvGrpSpPr>
          <p:cNvPr id="205853" name="Group 29"/>
          <p:cNvGrpSpPr>
            <a:grpSpLocks/>
          </p:cNvGrpSpPr>
          <p:nvPr/>
        </p:nvGrpSpPr>
        <p:grpSpPr bwMode="auto">
          <a:xfrm>
            <a:off x="6943725" y="1668463"/>
            <a:ext cx="593725" cy="593725"/>
            <a:chOff x="650" y="3707"/>
            <a:chExt cx="374" cy="374"/>
          </a:xfrm>
        </p:grpSpPr>
        <p:sp>
          <p:nvSpPr>
            <p:cNvPr id="205854" name="Line 30"/>
            <p:cNvSpPr>
              <a:spLocks noChangeShapeType="1"/>
            </p:cNvSpPr>
            <p:nvPr/>
          </p:nvSpPr>
          <p:spPr bwMode="auto">
            <a:xfrm rot="2700000">
              <a:off x="837" y="3701"/>
              <a:ext cx="0" cy="374"/>
            </a:xfrm>
            <a:prstGeom prst="line">
              <a:avLst/>
            </a:prstGeom>
            <a:noFill/>
            <a:ln w="88900">
              <a:solidFill>
                <a:srgbClr val="FF0000"/>
              </a:solidFill>
              <a:round/>
              <a:headEnd/>
              <a:tailEnd/>
            </a:ln>
            <a:effectLst/>
          </p:spPr>
          <p:txBody>
            <a:bodyPr/>
            <a:lstStyle/>
            <a:p>
              <a:endParaRPr lang="en-US"/>
            </a:p>
          </p:txBody>
        </p:sp>
        <p:sp>
          <p:nvSpPr>
            <p:cNvPr id="205855" name="Line 31"/>
            <p:cNvSpPr>
              <a:spLocks noChangeShapeType="1"/>
            </p:cNvSpPr>
            <p:nvPr/>
          </p:nvSpPr>
          <p:spPr bwMode="auto">
            <a:xfrm rot="18900000">
              <a:off x="847" y="3707"/>
              <a:ext cx="0" cy="374"/>
            </a:xfrm>
            <a:prstGeom prst="line">
              <a:avLst/>
            </a:prstGeom>
            <a:noFill/>
            <a:ln w="88900">
              <a:solidFill>
                <a:srgbClr val="FF0000"/>
              </a:solidFill>
              <a:round/>
              <a:headEnd/>
              <a:tailEnd/>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058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8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3"/>
          <p:cNvSpPr>
            <a:spLocks noGrp="1"/>
          </p:cNvSpPr>
          <p:nvPr>
            <p:ph type="sldNum" sz="quarter" idx="10"/>
          </p:nvPr>
        </p:nvSpPr>
        <p:spPr/>
        <p:txBody>
          <a:bodyPr/>
          <a:lstStyle/>
          <a:p>
            <a:fld id="{5B79907A-8D5B-4096-8C3F-F9A7D1B9E583}" type="slidenum">
              <a:rPr lang="en-US"/>
              <a:pPr/>
              <a:t>18</a:t>
            </a:fld>
            <a:endParaRPr lang="en-US"/>
          </a:p>
        </p:txBody>
      </p:sp>
      <p:sp>
        <p:nvSpPr>
          <p:cNvPr id="207874" name="Rectangle 2"/>
          <p:cNvSpPr>
            <a:spLocks noGrp="1" noChangeArrowheads="1"/>
          </p:cNvSpPr>
          <p:nvPr>
            <p:ph type="title"/>
          </p:nvPr>
        </p:nvSpPr>
        <p:spPr/>
        <p:txBody>
          <a:bodyPr/>
          <a:lstStyle/>
          <a:p>
            <a:r>
              <a:rPr lang="en-US"/>
              <a:t>How Exemplar Works</a:t>
            </a:r>
          </a:p>
        </p:txBody>
      </p:sp>
      <p:sp>
        <p:nvSpPr>
          <p:cNvPr id="207875" name="AutoShape 3"/>
          <p:cNvSpPr>
            <a:spLocks noChangeArrowheads="1"/>
          </p:cNvSpPr>
          <p:nvPr/>
        </p:nvSpPr>
        <p:spPr bwMode="auto">
          <a:xfrm>
            <a:off x="3406775" y="2324100"/>
            <a:ext cx="1571625" cy="1033463"/>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descriptions</a:t>
            </a:r>
            <a:br>
              <a:rPr lang="en-US" sz="1800" b="0"/>
            </a:br>
            <a:r>
              <a:rPr lang="en-US" sz="1800" b="0"/>
              <a:t>of API calls</a:t>
            </a:r>
          </a:p>
        </p:txBody>
      </p:sp>
      <p:sp>
        <p:nvSpPr>
          <p:cNvPr id="207876" name="WordArt 4" descr="White marble"/>
          <p:cNvSpPr>
            <a:spLocks noChangeArrowheads="1" noChangeShapeType="1" noTextEdit="1"/>
          </p:cNvSpPr>
          <p:nvPr/>
        </p:nvSpPr>
        <p:spPr bwMode="auto">
          <a:xfrm>
            <a:off x="466725" y="2628900"/>
            <a:ext cx="1828800" cy="4572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207877" name="AutoShape 5"/>
          <p:cNvSpPr>
            <a:spLocks noChangeArrowheads="1"/>
          </p:cNvSpPr>
          <p:nvPr/>
        </p:nvSpPr>
        <p:spPr bwMode="auto">
          <a:xfrm>
            <a:off x="2447925" y="2628900"/>
            <a:ext cx="914400" cy="457200"/>
          </a:xfrm>
          <a:prstGeom prst="rightArrow">
            <a:avLst>
              <a:gd name="adj1" fmla="val 50000"/>
              <a:gd name="adj2" fmla="val 50000"/>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600">
                <a:solidFill>
                  <a:schemeClr val="bg1"/>
                </a:solidFill>
              </a:rPr>
              <a:t>match</a:t>
            </a:r>
          </a:p>
        </p:txBody>
      </p:sp>
      <p:grpSp>
        <p:nvGrpSpPr>
          <p:cNvPr id="207878" name="Group 6"/>
          <p:cNvGrpSpPr>
            <a:grpSpLocks/>
          </p:cNvGrpSpPr>
          <p:nvPr/>
        </p:nvGrpSpPr>
        <p:grpSpPr bwMode="auto">
          <a:xfrm>
            <a:off x="7781925" y="1638300"/>
            <a:ext cx="762000" cy="2438400"/>
            <a:chOff x="4560" y="960"/>
            <a:chExt cx="480" cy="1536"/>
          </a:xfrm>
        </p:grpSpPr>
        <p:sp>
          <p:nvSpPr>
            <p:cNvPr id="207879"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207880"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207881"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n</a:t>
              </a:r>
            </a:p>
          </p:txBody>
        </p:sp>
      </p:grpSp>
      <p:sp>
        <p:nvSpPr>
          <p:cNvPr id="207882" name="Text Box 10"/>
          <p:cNvSpPr txBox="1">
            <a:spLocks noChangeArrowheads="1"/>
          </p:cNvSpPr>
          <p:nvPr/>
        </p:nvSpPr>
        <p:spPr bwMode="auto">
          <a:xfrm>
            <a:off x="1250950" y="4397375"/>
            <a:ext cx="6705600" cy="1739900"/>
          </a:xfrm>
          <a:prstGeom prst="rect">
            <a:avLst/>
          </a:prstGeom>
          <a:solidFill>
            <a:schemeClr val="accent1"/>
          </a:solidFill>
          <a:ln w="12700">
            <a:no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eaLnBrk="1" hangingPunct="1">
              <a:lnSpc>
                <a:spcPct val="100000"/>
              </a:lnSpc>
            </a:pPr>
            <a:r>
              <a:rPr lang="en-US" sz="1800">
                <a:solidFill>
                  <a:schemeClr val="bg1"/>
                </a:solidFill>
                <a:effectLst>
                  <a:outerShdw blurRad="38100" dist="38100" dir="2700000" algn="tl">
                    <a:srgbClr val="000000"/>
                  </a:outerShdw>
                </a:effectLst>
              </a:rPr>
              <a:t>Exemplar uses help documents to produce the names</a:t>
            </a:r>
          </a:p>
          <a:p>
            <a:pPr algn="ctr" eaLnBrk="1" hangingPunct="1">
              <a:lnSpc>
                <a:spcPct val="100000"/>
              </a:lnSpc>
            </a:pPr>
            <a:r>
              <a:rPr lang="en-US" sz="1800">
                <a:solidFill>
                  <a:schemeClr val="bg1"/>
                </a:solidFill>
                <a:effectLst>
                  <a:outerShdw blurRad="38100" dist="38100" dir="2700000" algn="tl">
                    <a:srgbClr val="000000"/>
                  </a:outerShdw>
                </a:effectLst>
              </a:rPr>
              <a:t>of the API calls in return to user queries thereby expanding these queries. The richness of these vocabularies makes it more likely to find matches, and produce different API calls. If some help document does not contain a desired match, some other document may yield a match.</a:t>
            </a:r>
          </a:p>
        </p:txBody>
      </p:sp>
      <p:grpSp>
        <p:nvGrpSpPr>
          <p:cNvPr id="207883" name="Group 11"/>
          <p:cNvGrpSpPr>
            <a:grpSpLocks/>
          </p:cNvGrpSpPr>
          <p:nvPr/>
        </p:nvGrpSpPr>
        <p:grpSpPr bwMode="auto">
          <a:xfrm>
            <a:off x="4962525" y="2171700"/>
            <a:ext cx="990600" cy="1695450"/>
            <a:chOff x="3168" y="1296"/>
            <a:chExt cx="624" cy="1068"/>
          </a:xfrm>
        </p:grpSpPr>
        <p:sp>
          <p:nvSpPr>
            <p:cNvPr id="207884" name="AutoShape 12"/>
            <p:cNvSpPr>
              <a:spLocks noChangeArrowheads="1"/>
            </p:cNvSpPr>
            <p:nvPr/>
          </p:nvSpPr>
          <p:spPr bwMode="auto">
            <a:xfrm rot="2700000">
              <a:off x="3132"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7885" name="AutoShape 13"/>
            <p:cNvSpPr>
              <a:spLocks noChangeArrowheads="1"/>
            </p:cNvSpPr>
            <p:nvPr/>
          </p:nvSpPr>
          <p:spPr bwMode="auto">
            <a:xfrm>
              <a:off x="3264"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7886" name="AutoShape 14"/>
            <p:cNvSpPr>
              <a:spLocks noChangeArrowheads="1"/>
            </p:cNvSpPr>
            <p:nvPr/>
          </p:nvSpPr>
          <p:spPr bwMode="auto">
            <a:xfrm rot="18900000">
              <a:off x="3168"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nvGrpSpPr>
          <p:cNvPr id="207887" name="Group 15"/>
          <p:cNvGrpSpPr>
            <a:grpSpLocks/>
          </p:cNvGrpSpPr>
          <p:nvPr/>
        </p:nvGrpSpPr>
        <p:grpSpPr bwMode="auto">
          <a:xfrm>
            <a:off x="5867400" y="1714500"/>
            <a:ext cx="990600" cy="2286000"/>
            <a:chOff x="3792" y="1008"/>
            <a:chExt cx="624" cy="1440"/>
          </a:xfrm>
        </p:grpSpPr>
        <p:sp>
          <p:nvSpPr>
            <p:cNvPr id="207888" name="AutoShape 16"/>
            <p:cNvSpPr>
              <a:spLocks noChangeArrowheads="1"/>
            </p:cNvSpPr>
            <p:nvPr/>
          </p:nvSpPr>
          <p:spPr bwMode="auto">
            <a:xfrm>
              <a:off x="3792" y="1008"/>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1</a:t>
              </a:r>
            </a:p>
          </p:txBody>
        </p:sp>
        <p:sp>
          <p:nvSpPr>
            <p:cNvPr id="207889" name="AutoShape 17"/>
            <p:cNvSpPr>
              <a:spLocks noChangeArrowheads="1"/>
            </p:cNvSpPr>
            <p:nvPr/>
          </p:nvSpPr>
          <p:spPr bwMode="auto">
            <a:xfrm>
              <a:off x="3792" y="1536"/>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2</a:t>
              </a:r>
            </a:p>
          </p:txBody>
        </p:sp>
        <p:sp>
          <p:nvSpPr>
            <p:cNvPr id="207890" name="AutoShape 18"/>
            <p:cNvSpPr>
              <a:spLocks noChangeArrowheads="1"/>
            </p:cNvSpPr>
            <p:nvPr/>
          </p:nvSpPr>
          <p:spPr bwMode="auto">
            <a:xfrm>
              <a:off x="3792" y="2112"/>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3</a:t>
              </a:r>
            </a:p>
          </p:txBody>
        </p:sp>
      </p:grpSp>
      <p:sp>
        <p:nvSpPr>
          <p:cNvPr id="207895" name="AutoShape 23"/>
          <p:cNvSpPr>
            <a:spLocks noChangeArrowheads="1"/>
          </p:cNvSpPr>
          <p:nvPr/>
        </p:nvSpPr>
        <p:spPr bwMode="auto">
          <a:xfrm rot="3243990">
            <a:off x="6550025" y="2684463"/>
            <a:ext cx="1600200" cy="304800"/>
          </a:xfrm>
          <a:prstGeom prst="rightArrow">
            <a:avLst>
              <a:gd name="adj1" fmla="val 35000"/>
              <a:gd name="adj2" fmla="val 53788"/>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7896" name="AutoShape 24"/>
          <p:cNvSpPr>
            <a:spLocks noChangeArrowheads="1"/>
          </p:cNvSpPr>
          <p:nvPr/>
        </p:nvSpPr>
        <p:spPr bwMode="auto">
          <a:xfrm rot="19994751">
            <a:off x="6794500" y="2187575"/>
            <a:ext cx="1066800" cy="304800"/>
          </a:xfrm>
          <a:prstGeom prst="rightArrow">
            <a:avLst>
              <a:gd name="adj1" fmla="val 34620"/>
              <a:gd name="adj2" fmla="val 83481"/>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7897" name="AutoShape 25"/>
          <p:cNvSpPr>
            <a:spLocks noChangeArrowheads="1"/>
          </p:cNvSpPr>
          <p:nvPr/>
        </p:nvSpPr>
        <p:spPr bwMode="auto">
          <a:xfrm>
            <a:off x="7019925" y="3619500"/>
            <a:ext cx="762000" cy="304800"/>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7905" name="AutoShape 33"/>
          <p:cNvSpPr>
            <a:spLocks noChangeArrowheads="1"/>
          </p:cNvSpPr>
          <p:nvPr/>
        </p:nvSpPr>
        <p:spPr bwMode="auto">
          <a:xfrm rot="19994751">
            <a:off x="6794500" y="2187575"/>
            <a:ext cx="1066800" cy="304800"/>
          </a:xfrm>
          <a:prstGeom prst="rightArrow">
            <a:avLst>
              <a:gd name="adj1" fmla="val 34620"/>
              <a:gd name="adj2" fmla="val 83481"/>
            </a:avLst>
          </a:prstGeom>
          <a:solidFill>
            <a:srgbClr val="FF00FF"/>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79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90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0"/>
          </p:nvPr>
        </p:nvSpPr>
        <p:spPr/>
        <p:txBody>
          <a:bodyPr/>
          <a:lstStyle/>
          <a:p>
            <a:fld id="{98EF27D2-B1F9-479D-992C-D50FF6B00F44}" type="slidenum">
              <a:rPr lang="en-US"/>
              <a:pPr/>
              <a:t>19</a:t>
            </a:fld>
            <a:endParaRPr lang="en-US"/>
          </a:p>
        </p:txBody>
      </p:sp>
      <p:sp>
        <p:nvSpPr>
          <p:cNvPr id="209922" name="Rectangle 2"/>
          <p:cNvSpPr>
            <a:spLocks noGrp="1" noChangeArrowheads="1"/>
          </p:cNvSpPr>
          <p:nvPr>
            <p:ph type="title"/>
          </p:nvPr>
        </p:nvSpPr>
        <p:spPr/>
        <p:txBody>
          <a:bodyPr/>
          <a:lstStyle/>
          <a:p>
            <a:r>
              <a:rPr lang="en-US"/>
              <a:t>How Exemplar Works</a:t>
            </a:r>
          </a:p>
        </p:txBody>
      </p:sp>
      <p:sp>
        <p:nvSpPr>
          <p:cNvPr id="209923" name="AutoShape 3"/>
          <p:cNvSpPr>
            <a:spLocks noChangeArrowheads="1"/>
          </p:cNvSpPr>
          <p:nvPr/>
        </p:nvSpPr>
        <p:spPr bwMode="auto">
          <a:xfrm>
            <a:off x="3406775" y="2324100"/>
            <a:ext cx="1571625" cy="1033463"/>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descriptions</a:t>
            </a:r>
            <a:br>
              <a:rPr lang="en-US" sz="1800" b="0"/>
            </a:br>
            <a:r>
              <a:rPr lang="en-US" sz="1800" b="0"/>
              <a:t>of API calls</a:t>
            </a:r>
          </a:p>
        </p:txBody>
      </p:sp>
      <p:sp>
        <p:nvSpPr>
          <p:cNvPr id="209924" name="WordArt 4" descr="White marble"/>
          <p:cNvSpPr>
            <a:spLocks noChangeArrowheads="1" noChangeShapeType="1" noTextEdit="1"/>
          </p:cNvSpPr>
          <p:nvPr/>
        </p:nvSpPr>
        <p:spPr bwMode="auto">
          <a:xfrm>
            <a:off x="466725" y="2628900"/>
            <a:ext cx="1828800" cy="4572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209925" name="AutoShape 5"/>
          <p:cNvSpPr>
            <a:spLocks noChangeArrowheads="1"/>
          </p:cNvSpPr>
          <p:nvPr/>
        </p:nvSpPr>
        <p:spPr bwMode="auto">
          <a:xfrm>
            <a:off x="2447925" y="2628900"/>
            <a:ext cx="914400" cy="457200"/>
          </a:xfrm>
          <a:prstGeom prst="rightArrow">
            <a:avLst>
              <a:gd name="adj1" fmla="val 50000"/>
              <a:gd name="adj2" fmla="val 50000"/>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600">
                <a:solidFill>
                  <a:schemeClr val="bg1"/>
                </a:solidFill>
              </a:rPr>
              <a:t>match</a:t>
            </a:r>
          </a:p>
        </p:txBody>
      </p:sp>
      <p:sp>
        <p:nvSpPr>
          <p:cNvPr id="209927" name="AutoShape 7"/>
          <p:cNvSpPr>
            <a:spLocks noChangeArrowheads="1"/>
          </p:cNvSpPr>
          <p:nvPr/>
        </p:nvSpPr>
        <p:spPr bwMode="auto">
          <a:xfrm>
            <a:off x="7781925" y="1638300"/>
            <a:ext cx="762000" cy="609600"/>
          </a:xfrm>
          <a:prstGeom prst="verticalScroll">
            <a:avLst>
              <a:gd name="adj" fmla="val 12500"/>
            </a:avLst>
          </a:prstGeom>
          <a:solidFill>
            <a:srgbClr val="CCFFCC"/>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209928" name="AutoShape 8"/>
          <p:cNvSpPr>
            <a:spLocks noChangeArrowheads="1"/>
          </p:cNvSpPr>
          <p:nvPr/>
        </p:nvSpPr>
        <p:spPr bwMode="auto">
          <a:xfrm>
            <a:off x="7781925" y="2552700"/>
            <a:ext cx="762000" cy="609600"/>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209929" name="AutoShape 9"/>
          <p:cNvSpPr>
            <a:spLocks noChangeArrowheads="1"/>
          </p:cNvSpPr>
          <p:nvPr/>
        </p:nvSpPr>
        <p:spPr bwMode="auto">
          <a:xfrm>
            <a:off x="7781925" y="3467100"/>
            <a:ext cx="762000" cy="609600"/>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n</a:t>
            </a:r>
          </a:p>
        </p:txBody>
      </p:sp>
      <p:sp>
        <p:nvSpPr>
          <p:cNvPr id="209930" name="Text Box 10"/>
          <p:cNvSpPr txBox="1">
            <a:spLocks noChangeArrowheads="1"/>
          </p:cNvSpPr>
          <p:nvPr/>
        </p:nvSpPr>
        <p:spPr bwMode="auto">
          <a:xfrm>
            <a:off x="1250950" y="4397375"/>
            <a:ext cx="6705600" cy="1739900"/>
          </a:xfrm>
          <a:prstGeom prst="rect">
            <a:avLst/>
          </a:prstGeom>
          <a:solidFill>
            <a:schemeClr val="accent1"/>
          </a:solidFill>
          <a:ln w="12700">
            <a:no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eaLnBrk="1" hangingPunct="1">
              <a:lnSpc>
                <a:spcPct val="100000"/>
              </a:lnSpc>
            </a:pPr>
            <a:r>
              <a:rPr lang="en-US" sz="1800">
                <a:solidFill>
                  <a:schemeClr val="bg1"/>
                </a:solidFill>
                <a:effectLst>
                  <a:outerShdw blurRad="38100" dist="38100" dir="2700000" algn="tl">
                    <a:srgbClr val="000000"/>
                  </a:outerShdw>
                </a:effectLst>
              </a:rPr>
              <a:t>Exemplar uses help documents to produce the names</a:t>
            </a:r>
          </a:p>
          <a:p>
            <a:pPr algn="ctr" eaLnBrk="1" hangingPunct="1">
              <a:lnSpc>
                <a:spcPct val="100000"/>
              </a:lnSpc>
            </a:pPr>
            <a:r>
              <a:rPr lang="en-US" sz="1800">
                <a:solidFill>
                  <a:schemeClr val="bg1"/>
                </a:solidFill>
                <a:effectLst>
                  <a:outerShdw blurRad="38100" dist="38100" dir="2700000" algn="tl">
                    <a:srgbClr val="000000"/>
                  </a:outerShdw>
                </a:effectLst>
              </a:rPr>
              <a:t>of the API calls in return to user queries thereby expanding these queries. The richness of these vocabularies makes it more likely to find matches, and produce different API calls. If some help document does not contain a desired match, some other document may yield a match.</a:t>
            </a:r>
          </a:p>
        </p:txBody>
      </p:sp>
      <p:grpSp>
        <p:nvGrpSpPr>
          <p:cNvPr id="209931" name="Group 11"/>
          <p:cNvGrpSpPr>
            <a:grpSpLocks/>
          </p:cNvGrpSpPr>
          <p:nvPr/>
        </p:nvGrpSpPr>
        <p:grpSpPr bwMode="auto">
          <a:xfrm>
            <a:off x="4962525" y="2171700"/>
            <a:ext cx="990600" cy="1695450"/>
            <a:chOff x="3168" y="1296"/>
            <a:chExt cx="624" cy="1068"/>
          </a:xfrm>
        </p:grpSpPr>
        <p:sp>
          <p:nvSpPr>
            <p:cNvPr id="209932" name="AutoShape 12"/>
            <p:cNvSpPr>
              <a:spLocks noChangeArrowheads="1"/>
            </p:cNvSpPr>
            <p:nvPr/>
          </p:nvSpPr>
          <p:spPr bwMode="auto">
            <a:xfrm rot="2700000">
              <a:off x="3132"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9933" name="AutoShape 13"/>
            <p:cNvSpPr>
              <a:spLocks noChangeArrowheads="1"/>
            </p:cNvSpPr>
            <p:nvPr/>
          </p:nvSpPr>
          <p:spPr bwMode="auto">
            <a:xfrm>
              <a:off x="3264"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9934" name="AutoShape 14"/>
            <p:cNvSpPr>
              <a:spLocks noChangeArrowheads="1"/>
            </p:cNvSpPr>
            <p:nvPr/>
          </p:nvSpPr>
          <p:spPr bwMode="auto">
            <a:xfrm rot="18900000">
              <a:off x="3168"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grpSp>
        <p:nvGrpSpPr>
          <p:cNvPr id="209935" name="Group 15"/>
          <p:cNvGrpSpPr>
            <a:grpSpLocks/>
          </p:cNvGrpSpPr>
          <p:nvPr/>
        </p:nvGrpSpPr>
        <p:grpSpPr bwMode="auto">
          <a:xfrm>
            <a:off x="5867400" y="1714500"/>
            <a:ext cx="990600" cy="2286000"/>
            <a:chOff x="3792" y="1008"/>
            <a:chExt cx="624" cy="1440"/>
          </a:xfrm>
        </p:grpSpPr>
        <p:sp>
          <p:nvSpPr>
            <p:cNvPr id="209936" name="AutoShape 16"/>
            <p:cNvSpPr>
              <a:spLocks noChangeArrowheads="1"/>
            </p:cNvSpPr>
            <p:nvPr/>
          </p:nvSpPr>
          <p:spPr bwMode="auto">
            <a:xfrm>
              <a:off x="3792" y="1008"/>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1</a:t>
              </a:r>
            </a:p>
          </p:txBody>
        </p:sp>
        <p:sp>
          <p:nvSpPr>
            <p:cNvPr id="209937" name="AutoShape 17"/>
            <p:cNvSpPr>
              <a:spLocks noChangeArrowheads="1"/>
            </p:cNvSpPr>
            <p:nvPr/>
          </p:nvSpPr>
          <p:spPr bwMode="auto">
            <a:xfrm>
              <a:off x="3792" y="1536"/>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2</a:t>
              </a:r>
            </a:p>
          </p:txBody>
        </p:sp>
        <p:sp>
          <p:nvSpPr>
            <p:cNvPr id="209938" name="AutoShape 18"/>
            <p:cNvSpPr>
              <a:spLocks noChangeArrowheads="1"/>
            </p:cNvSpPr>
            <p:nvPr/>
          </p:nvSpPr>
          <p:spPr bwMode="auto">
            <a:xfrm>
              <a:off x="3792" y="2112"/>
              <a:ext cx="624" cy="336"/>
            </a:xfrm>
            <a:prstGeom prst="octagon">
              <a:avLst>
                <a:gd name="adj" fmla="val 29287"/>
              </a:avLst>
            </a:prstGeom>
            <a:solidFill>
              <a:srgbClr val="CCFFCC"/>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a:t>
              </a:r>
              <a:r>
                <a:rPr lang="en-US" sz="1800" b="0" baseline="-25000"/>
                <a:t>3</a:t>
              </a:r>
            </a:p>
          </p:txBody>
        </p:sp>
      </p:grpSp>
      <p:sp>
        <p:nvSpPr>
          <p:cNvPr id="209939" name="AutoShape 19"/>
          <p:cNvSpPr>
            <a:spLocks noChangeArrowheads="1"/>
          </p:cNvSpPr>
          <p:nvPr/>
        </p:nvSpPr>
        <p:spPr bwMode="auto">
          <a:xfrm rot="3243990">
            <a:off x="6550025" y="2684463"/>
            <a:ext cx="1600200" cy="304800"/>
          </a:xfrm>
          <a:prstGeom prst="rightArrow">
            <a:avLst>
              <a:gd name="adj1" fmla="val 35000"/>
              <a:gd name="adj2" fmla="val 53788"/>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9940" name="AutoShape 20"/>
          <p:cNvSpPr>
            <a:spLocks noChangeArrowheads="1"/>
          </p:cNvSpPr>
          <p:nvPr/>
        </p:nvSpPr>
        <p:spPr bwMode="auto">
          <a:xfrm rot="19994751">
            <a:off x="6794500" y="2187575"/>
            <a:ext cx="1066800" cy="304800"/>
          </a:xfrm>
          <a:prstGeom prst="rightArrow">
            <a:avLst>
              <a:gd name="adj1" fmla="val 34620"/>
              <a:gd name="adj2" fmla="val 83481"/>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9941" name="AutoShape 21"/>
          <p:cNvSpPr>
            <a:spLocks noChangeArrowheads="1"/>
          </p:cNvSpPr>
          <p:nvPr/>
        </p:nvSpPr>
        <p:spPr bwMode="auto">
          <a:xfrm>
            <a:off x="7019925" y="3619500"/>
            <a:ext cx="762000" cy="304800"/>
          </a:xfrm>
          <a:prstGeom prst="rightArrow">
            <a:avLst>
              <a:gd name="adj1" fmla="val 50000"/>
              <a:gd name="adj2" fmla="val 62500"/>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9942" name="AutoShape 22"/>
          <p:cNvSpPr>
            <a:spLocks noChangeArrowheads="1"/>
          </p:cNvSpPr>
          <p:nvPr/>
        </p:nvSpPr>
        <p:spPr bwMode="auto">
          <a:xfrm rot="19994751">
            <a:off x="6794500" y="2187575"/>
            <a:ext cx="1066800" cy="304800"/>
          </a:xfrm>
          <a:prstGeom prst="rightArrow">
            <a:avLst>
              <a:gd name="adj1" fmla="val 34620"/>
              <a:gd name="adj2" fmla="val 83481"/>
            </a:avLst>
          </a:prstGeom>
          <a:solidFill>
            <a:srgbClr val="FF00FF"/>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19D084E-4E73-4538-B854-C05C27ADE461}" type="slidenum">
              <a:rPr lang="en-US"/>
              <a:pPr/>
              <a:t>2</a:t>
            </a:fld>
            <a:endParaRPr lang="en-US"/>
          </a:p>
        </p:txBody>
      </p:sp>
      <p:sp>
        <p:nvSpPr>
          <p:cNvPr id="157698" name="Rectangle 2"/>
          <p:cNvSpPr>
            <a:spLocks noGrp="1" noChangeArrowheads="1"/>
          </p:cNvSpPr>
          <p:nvPr>
            <p:ph type="title"/>
          </p:nvPr>
        </p:nvSpPr>
        <p:spPr/>
        <p:txBody>
          <a:bodyPr/>
          <a:lstStyle/>
          <a:p>
            <a:r>
              <a:rPr lang="en-US"/>
              <a:t>Problem</a:t>
            </a:r>
          </a:p>
        </p:txBody>
      </p:sp>
      <p:sp>
        <p:nvSpPr>
          <p:cNvPr id="157699" name="Rectangle 3"/>
          <p:cNvSpPr>
            <a:spLocks noGrp="1" noChangeArrowheads="1"/>
          </p:cNvSpPr>
          <p:nvPr>
            <p:ph type="body" idx="1"/>
          </p:nvPr>
        </p:nvSpPr>
        <p:spPr/>
        <p:txBody>
          <a:bodyPr/>
          <a:lstStyle/>
          <a:p>
            <a:r>
              <a:rPr lang="en-US" sz="3200"/>
              <a:t>Finding </a:t>
            </a:r>
            <a:r>
              <a:rPr lang="en-US" sz="3200" b="1" i="1" u="sng">
                <a:solidFill>
                  <a:srgbClr val="0066CC"/>
                </a:solidFill>
              </a:rPr>
              <a:t>existing applications</a:t>
            </a:r>
            <a:r>
              <a:rPr lang="en-US" sz="3200"/>
              <a:t> that match requirements </a:t>
            </a:r>
            <a:r>
              <a:rPr lang="en-US" sz="3200" i="1"/>
              <a:t>closely</a:t>
            </a:r>
            <a:r>
              <a:rPr lang="en-US" sz="3200"/>
              <a:t> would </a:t>
            </a:r>
            <a:r>
              <a:rPr lang="en-US" sz="3200" b="1" i="1" u="sng">
                <a:solidFill>
                  <a:srgbClr val="0066CC"/>
                </a:solidFill>
              </a:rPr>
              <a:t>reduce the cost</a:t>
            </a:r>
            <a:r>
              <a:rPr lang="en-US" sz="3200"/>
              <a:t> of many software projects</a:t>
            </a:r>
          </a:p>
          <a:p>
            <a:pPr lvl="1"/>
            <a:r>
              <a:rPr lang="en-US" sz="3000" b="1" i="1"/>
              <a:t>Closely</a:t>
            </a:r>
            <a:r>
              <a:rPr lang="en-US" sz="3000"/>
              <a:t> means significant overlap in the requirements and functionalities of the apps</a:t>
            </a:r>
          </a:p>
          <a:p>
            <a:endParaRPr lang="en-US" sz="3200"/>
          </a:p>
          <a:p>
            <a:r>
              <a:rPr lang="en-US" sz="3200"/>
              <a:t>However, finding relevant applications is often </a:t>
            </a:r>
            <a:r>
              <a:rPr lang="en-US" sz="3200" b="1">
                <a:solidFill>
                  <a:srgbClr val="FF3300"/>
                </a:solidFill>
              </a:rPr>
              <a:t>very difficult</a:t>
            </a:r>
            <a:endParaRPr lang="en-US" sz="32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AB6C924-8CB7-4040-B88A-41BD2C0FB897}" type="slidenum">
              <a:rPr lang="en-US"/>
              <a:pPr/>
              <a:t>20</a:t>
            </a:fld>
            <a:endParaRPr lang="en-US"/>
          </a:p>
        </p:txBody>
      </p:sp>
      <p:sp>
        <p:nvSpPr>
          <p:cNvPr id="216066" name="Rectangle 2"/>
          <p:cNvSpPr>
            <a:spLocks noGrp="1" noChangeArrowheads="1"/>
          </p:cNvSpPr>
          <p:nvPr>
            <p:ph type="title"/>
          </p:nvPr>
        </p:nvSpPr>
        <p:spPr/>
        <p:txBody>
          <a:bodyPr/>
          <a:lstStyle/>
          <a:p>
            <a:r>
              <a:rPr lang="en-US"/>
              <a:t>Query Expansion</a:t>
            </a:r>
          </a:p>
        </p:txBody>
      </p:sp>
      <p:sp>
        <p:nvSpPr>
          <p:cNvPr id="216067" name="Rectangle 3"/>
          <p:cNvSpPr>
            <a:spLocks noGrp="1" noChangeArrowheads="1"/>
          </p:cNvSpPr>
          <p:nvPr>
            <p:ph type="body" idx="1"/>
          </p:nvPr>
        </p:nvSpPr>
        <p:spPr/>
        <p:txBody>
          <a:bodyPr/>
          <a:lstStyle/>
          <a:p>
            <a:pPr>
              <a:lnSpc>
                <a:spcPct val="90000"/>
              </a:lnSpc>
            </a:pPr>
            <a:r>
              <a:rPr lang="en-US"/>
              <a:t>Reduce this query/document mismatch by expanding the query with keywords that have a similar meaning to the set of relevant documents</a:t>
            </a:r>
          </a:p>
          <a:p>
            <a:pPr>
              <a:lnSpc>
                <a:spcPct val="90000"/>
              </a:lnSpc>
            </a:pPr>
            <a:endParaRPr lang="en-US"/>
          </a:p>
          <a:p>
            <a:pPr>
              <a:lnSpc>
                <a:spcPct val="90000"/>
              </a:lnSpc>
            </a:pPr>
            <a:r>
              <a:rPr lang="en-US"/>
              <a:t>New keywords come from help documents</a:t>
            </a:r>
          </a:p>
          <a:p>
            <a:pPr>
              <a:lnSpc>
                <a:spcPct val="90000"/>
              </a:lnSpc>
            </a:pPr>
            <a:endParaRPr lang="en-US"/>
          </a:p>
          <a:p>
            <a:pPr>
              <a:lnSpc>
                <a:spcPct val="90000"/>
              </a:lnSpc>
            </a:pPr>
            <a:r>
              <a:rPr lang="en-US"/>
              <a:t>Initial query is expanded to include the names of the API calls whose semantics unequivocally reflects specific behavior of the matched applications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3"/>
          <p:cNvSpPr>
            <a:spLocks noGrp="1"/>
          </p:cNvSpPr>
          <p:nvPr>
            <p:ph type="sldNum" sz="quarter" idx="10"/>
          </p:nvPr>
        </p:nvSpPr>
        <p:spPr/>
        <p:txBody>
          <a:bodyPr/>
          <a:lstStyle/>
          <a:p>
            <a:fld id="{EB965E66-676D-4CFB-921A-BAE3CC084CD5}" type="slidenum">
              <a:rPr lang="en-US"/>
              <a:pPr/>
              <a:t>21</a:t>
            </a:fld>
            <a:endParaRPr lang="en-US"/>
          </a:p>
        </p:txBody>
      </p:sp>
      <p:sp>
        <p:nvSpPr>
          <p:cNvPr id="180226" name="Rectangle 2"/>
          <p:cNvSpPr>
            <a:spLocks noGrp="1" noChangeArrowheads="1"/>
          </p:cNvSpPr>
          <p:nvPr>
            <p:ph type="title"/>
          </p:nvPr>
        </p:nvSpPr>
        <p:spPr/>
        <p:txBody>
          <a:bodyPr/>
          <a:lstStyle/>
          <a:p>
            <a:r>
              <a:rPr lang="en-US"/>
              <a:t>The Architecture of Exemplar</a:t>
            </a:r>
          </a:p>
        </p:txBody>
      </p:sp>
      <p:sp>
        <p:nvSpPr>
          <p:cNvPr id="180227" name="AutoShape 3"/>
          <p:cNvSpPr>
            <a:spLocks noChangeArrowheads="1"/>
          </p:cNvSpPr>
          <p:nvPr/>
        </p:nvSpPr>
        <p:spPr bwMode="auto">
          <a:xfrm>
            <a:off x="1282700" y="4191000"/>
            <a:ext cx="885825" cy="838200"/>
          </a:xfrm>
          <a:prstGeom prst="flowChartMulti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Help</a:t>
            </a:r>
          </a:p>
          <a:p>
            <a:pPr algn="ctr" eaLnBrk="1" hangingPunct="1">
              <a:lnSpc>
                <a:spcPct val="100000"/>
              </a:lnSpc>
            </a:pPr>
            <a:r>
              <a:rPr lang="en-US" sz="1800" b="0"/>
              <a:t>Pages</a:t>
            </a:r>
          </a:p>
        </p:txBody>
      </p:sp>
      <p:sp>
        <p:nvSpPr>
          <p:cNvPr id="180228" name="AutoShape 4"/>
          <p:cNvSpPr>
            <a:spLocks noChangeArrowheads="1"/>
          </p:cNvSpPr>
          <p:nvPr/>
        </p:nvSpPr>
        <p:spPr bwMode="auto">
          <a:xfrm>
            <a:off x="2549525" y="2400300"/>
            <a:ext cx="1066800" cy="609600"/>
          </a:xfrm>
          <a:prstGeom prst="flowChartProcess">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 </a:t>
            </a:r>
          </a:p>
          <a:p>
            <a:pPr algn="ctr" eaLnBrk="1" hangingPunct="1">
              <a:lnSpc>
                <a:spcPct val="100000"/>
              </a:lnSpc>
            </a:pPr>
            <a:r>
              <a:rPr lang="en-US" sz="1800" b="0"/>
              <a:t>lookup</a:t>
            </a:r>
          </a:p>
        </p:txBody>
      </p:sp>
      <p:sp>
        <p:nvSpPr>
          <p:cNvPr id="180229" name="AutoShape 5"/>
          <p:cNvSpPr>
            <a:spLocks noChangeArrowheads="1"/>
          </p:cNvSpPr>
          <p:nvPr/>
        </p:nvSpPr>
        <p:spPr bwMode="auto">
          <a:xfrm>
            <a:off x="3997325" y="2400300"/>
            <a:ext cx="1066800" cy="609600"/>
          </a:xfrm>
          <a:prstGeom prst="flowChart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calls</a:t>
            </a:r>
          </a:p>
        </p:txBody>
      </p:sp>
      <p:pic>
        <p:nvPicPr>
          <p:cNvPr id="180230" name="Picture 6"/>
          <p:cNvPicPr>
            <a:picLocks noChangeAspect="1" noChangeArrowheads="1"/>
          </p:cNvPicPr>
          <p:nvPr/>
        </p:nvPicPr>
        <p:blipFill>
          <a:blip r:embed="rId3" cstate="print"/>
          <a:srcRect/>
          <a:stretch>
            <a:fillRect/>
          </a:stretch>
        </p:blipFill>
        <p:spPr bwMode="auto">
          <a:xfrm>
            <a:off x="1254125" y="2371725"/>
            <a:ext cx="990600" cy="765175"/>
          </a:xfrm>
          <a:prstGeom prst="rect">
            <a:avLst/>
          </a:prstGeom>
          <a:noFill/>
          <a:ln w="12700">
            <a:noFill/>
            <a:miter lim="800000"/>
            <a:headEnd type="none" w="sm" len="sm"/>
            <a:tailEnd type="none" w="sm" len="sm"/>
          </a:ln>
          <a:effectLst/>
        </p:spPr>
      </p:pic>
      <p:sp>
        <p:nvSpPr>
          <p:cNvPr id="180231" name="AutoShape 7"/>
          <p:cNvSpPr>
            <a:spLocks noChangeArrowheads="1"/>
          </p:cNvSpPr>
          <p:nvPr/>
        </p:nvSpPr>
        <p:spPr bwMode="auto">
          <a:xfrm>
            <a:off x="5445125" y="2400300"/>
            <a:ext cx="990600" cy="609600"/>
          </a:xfrm>
          <a:prstGeom prst="flowChartProcess">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Search</a:t>
            </a:r>
          </a:p>
          <a:p>
            <a:pPr algn="ctr" eaLnBrk="1" hangingPunct="1">
              <a:lnSpc>
                <a:spcPct val="100000"/>
              </a:lnSpc>
            </a:pPr>
            <a:r>
              <a:rPr lang="en-US" sz="1800" b="0"/>
              <a:t>Engine</a:t>
            </a:r>
          </a:p>
        </p:txBody>
      </p:sp>
      <p:sp>
        <p:nvSpPr>
          <p:cNvPr id="180232" name="AutoShape 8"/>
          <p:cNvSpPr>
            <a:spLocks noChangeArrowheads="1"/>
          </p:cNvSpPr>
          <p:nvPr/>
        </p:nvSpPr>
        <p:spPr bwMode="auto">
          <a:xfrm>
            <a:off x="6816725" y="2400300"/>
            <a:ext cx="990600" cy="762000"/>
          </a:xfrm>
          <a:prstGeom prst="flowChartMagneticDisk">
            <a:avLst/>
          </a:prstGeom>
          <a:noFill/>
          <a:ln w="19050">
            <a:solidFill>
              <a:schemeClr val="tx1"/>
            </a:solidFill>
            <a:round/>
            <a:headEnd type="none" w="sm" len="sm"/>
            <a:tailEnd type="none" w="sm" len="sm"/>
          </a:ln>
          <a:effectLst/>
        </p:spPr>
        <p:txBody>
          <a:bodyPr wrap="none" tIns="182880" anchor="ctr"/>
          <a:lstStyle/>
          <a:p>
            <a:pPr algn="ctr" eaLnBrk="1" hangingPunct="1">
              <a:lnSpc>
                <a:spcPct val="100000"/>
              </a:lnSpc>
            </a:pPr>
            <a:r>
              <a:rPr lang="en-US" sz="1800" b="0"/>
              <a:t>Projects</a:t>
            </a:r>
          </a:p>
          <a:p>
            <a:pPr algn="ctr" eaLnBrk="1" hangingPunct="1">
              <a:lnSpc>
                <a:spcPct val="100000"/>
              </a:lnSpc>
            </a:pPr>
            <a:r>
              <a:rPr lang="en-US" sz="1800" b="0"/>
              <a:t>Archive</a:t>
            </a:r>
          </a:p>
        </p:txBody>
      </p:sp>
      <p:sp>
        <p:nvSpPr>
          <p:cNvPr id="180233" name="AutoShape 9"/>
          <p:cNvSpPr>
            <a:spLocks noChangeArrowheads="1"/>
          </p:cNvSpPr>
          <p:nvPr/>
        </p:nvSpPr>
        <p:spPr bwMode="auto">
          <a:xfrm>
            <a:off x="6816725" y="3543300"/>
            <a:ext cx="990600" cy="457200"/>
          </a:xfrm>
          <a:prstGeom prst="flowChartProcess">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Analyzer</a:t>
            </a:r>
          </a:p>
        </p:txBody>
      </p:sp>
      <p:sp>
        <p:nvSpPr>
          <p:cNvPr id="180234" name="AutoShape 10"/>
          <p:cNvSpPr>
            <a:spLocks noChangeArrowheads="1"/>
          </p:cNvSpPr>
          <p:nvPr/>
        </p:nvSpPr>
        <p:spPr bwMode="auto">
          <a:xfrm>
            <a:off x="6740525" y="4381500"/>
            <a:ext cx="1066800" cy="647700"/>
          </a:xfrm>
          <a:prstGeom prst="flowChart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Projects</a:t>
            </a:r>
          </a:p>
          <a:p>
            <a:pPr algn="ctr" eaLnBrk="1" hangingPunct="1">
              <a:lnSpc>
                <a:spcPct val="100000"/>
              </a:lnSpc>
            </a:pPr>
            <a:r>
              <a:rPr lang="en-US" sz="1800" b="0"/>
              <a:t>Metadata</a:t>
            </a:r>
          </a:p>
        </p:txBody>
      </p:sp>
      <p:sp>
        <p:nvSpPr>
          <p:cNvPr id="180235" name="AutoShape 11"/>
          <p:cNvSpPr>
            <a:spLocks noChangeArrowheads="1"/>
          </p:cNvSpPr>
          <p:nvPr/>
        </p:nvSpPr>
        <p:spPr bwMode="auto">
          <a:xfrm>
            <a:off x="5292725" y="3390900"/>
            <a:ext cx="1219200" cy="762000"/>
          </a:xfrm>
          <a:prstGeom prst="flowChartMulti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Retrieved</a:t>
            </a:r>
          </a:p>
          <a:p>
            <a:pPr algn="ctr" eaLnBrk="1" hangingPunct="1">
              <a:lnSpc>
                <a:spcPct val="100000"/>
              </a:lnSpc>
            </a:pPr>
            <a:r>
              <a:rPr lang="en-US" sz="1800" b="0"/>
              <a:t>Projects</a:t>
            </a:r>
          </a:p>
        </p:txBody>
      </p:sp>
      <p:sp>
        <p:nvSpPr>
          <p:cNvPr id="180236" name="AutoShape 12"/>
          <p:cNvSpPr>
            <a:spLocks noChangeArrowheads="1"/>
          </p:cNvSpPr>
          <p:nvPr/>
        </p:nvSpPr>
        <p:spPr bwMode="auto">
          <a:xfrm>
            <a:off x="5368925" y="4419600"/>
            <a:ext cx="990600" cy="609600"/>
          </a:xfrm>
          <a:prstGeom prst="flowChartProcess">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Ranking</a:t>
            </a:r>
          </a:p>
          <a:p>
            <a:pPr algn="ctr" eaLnBrk="1" hangingPunct="1">
              <a:lnSpc>
                <a:spcPct val="100000"/>
              </a:lnSpc>
            </a:pPr>
            <a:r>
              <a:rPr lang="en-US" sz="1800" b="0"/>
              <a:t>Engine</a:t>
            </a:r>
          </a:p>
        </p:txBody>
      </p:sp>
      <p:sp>
        <p:nvSpPr>
          <p:cNvPr id="180237" name="AutoShape 13"/>
          <p:cNvSpPr>
            <a:spLocks noChangeArrowheads="1"/>
          </p:cNvSpPr>
          <p:nvPr/>
        </p:nvSpPr>
        <p:spPr bwMode="auto">
          <a:xfrm>
            <a:off x="1101725" y="3241675"/>
            <a:ext cx="1219200" cy="762000"/>
          </a:xfrm>
          <a:prstGeom prst="flowChartMulti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Relevant</a:t>
            </a:r>
          </a:p>
          <a:p>
            <a:pPr algn="ctr" eaLnBrk="1" hangingPunct="1">
              <a:lnSpc>
                <a:spcPct val="100000"/>
              </a:lnSpc>
            </a:pPr>
            <a:r>
              <a:rPr lang="en-US" sz="1800" b="0"/>
              <a:t>Projects</a:t>
            </a:r>
          </a:p>
        </p:txBody>
      </p:sp>
      <p:sp>
        <p:nvSpPr>
          <p:cNvPr id="180238" name="AutoShape 14"/>
          <p:cNvSpPr>
            <a:spLocks noChangeArrowheads="1"/>
          </p:cNvSpPr>
          <p:nvPr/>
        </p:nvSpPr>
        <p:spPr bwMode="auto">
          <a:xfrm>
            <a:off x="2549525" y="4305300"/>
            <a:ext cx="1143000" cy="609600"/>
          </a:xfrm>
          <a:prstGeom prst="flowChartProcess">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Help Page</a:t>
            </a:r>
          </a:p>
          <a:p>
            <a:pPr algn="ctr" eaLnBrk="1" hangingPunct="1">
              <a:lnSpc>
                <a:spcPct val="100000"/>
              </a:lnSpc>
            </a:pPr>
            <a:r>
              <a:rPr lang="en-US" sz="1800" b="0"/>
              <a:t>Processor</a:t>
            </a:r>
          </a:p>
        </p:txBody>
      </p:sp>
      <p:sp>
        <p:nvSpPr>
          <p:cNvPr id="180239" name="AutoShape 15"/>
          <p:cNvSpPr>
            <a:spLocks noChangeArrowheads="1"/>
          </p:cNvSpPr>
          <p:nvPr/>
        </p:nvSpPr>
        <p:spPr bwMode="auto">
          <a:xfrm>
            <a:off x="2549525" y="3375025"/>
            <a:ext cx="1066800" cy="658813"/>
          </a:xfrm>
          <a:prstGeom prst="flowChartDocument">
            <a:avLst/>
          </a:prstGeom>
          <a:noFill/>
          <a:ln w="1905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b="0"/>
              <a:t>API calls</a:t>
            </a:r>
          </a:p>
          <a:p>
            <a:pPr algn="ctr" eaLnBrk="1" hangingPunct="1">
              <a:lnSpc>
                <a:spcPct val="100000"/>
              </a:lnSpc>
            </a:pPr>
            <a:r>
              <a:rPr lang="en-US" sz="1800" b="0"/>
              <a:t>Dictionary</a:t>
            </a:r>
          </a:p>
        </p:txBody>
      </p:sp>
      <p:sp>
        <p:nvSpPr>
          <p:cNvPr id="180240" name="Line 16"/>
          <p:cNvSpPr>
            <a:spLocks noChangeShapeType="1"/>
          </p:cNvSpPr>
          <p:nvPr/>
        </p:nvSpPr>
        <p:spPr bwMode="auto">
          <a:xfrm>
            <a:off x="2092325" y="4610100"/>
            <a:ext cx="457200" cy="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41" name="Line 17"/>
          <p:cNvSpPr>
            <a:spLocks noChangeShapeType="1"/>
          </p:cNvSpPr>
          <p:nvPr/>
        </p:nvSpPr>
        <p:spPr bwMode="auto">
          <a:xfrm flipV="1">
            <a:off x="3092450" y="3981450"/>
            <a:ext cx="0" cy="320675"/>
          </a:xfrm>
          <a:prstGeom prst="line">
            <a:avLst/>
          </a:prstGeom>
          <a:noFill/>
          <a:ln w="25400">
            <a:solidFill>
              <a:schemeClr val="tx1"/>
            </a:solidFill>
            <a:round/>
            <a:headEnd type="none" w="sm" len="sm"/>
            <a:tailEnd type="triangle" w="sm" len="sm"/>
          </a:ln>
          <a:effectLst/>
        </p:spPr>
        <p:txBody>
          <a:bodyPr/>
          <a:lstStyle/>
          <a:p>
            <a:endParaRPr lang="en-US"/>
          </a:p>
        </p:txBody>
      </p:sp>
      <p:grpSp>
        <p:nvGrpSpPr>
          <p:cNvPr id="180242" name="Group 18"/>
          <p:cNvGrpSpPr>
            <a:grpSpLocks/>
          </p:cNvGrpSpPr>
          <p:nvPr/>
        </p:nvGrpSpPr>
        <p:grpSpPr bwMode="auto">
          <a:xfrm>
            <a:off x="2168525" y="2705100"/>
            <a:ext cx="923925" cy="669925"/>
            <a:chOff x="1248" y="1512"/>
            <a:chExt cx="582" cy="422"/>
          </a:xfrm>
        </p:grpSpPr>
        <p:sp>
          <p:nvSpPr>
            <p:cNvPr id="180243" name="Line 19"/>
            <p:cNvSpPr>
              <a:spLocks noChangeShapeType="1"/>
            </p:cNvSpPr>
            <p:nvPr/>
          </p:nvSpPr>
          <p:spPr bwMode="auto">
            <a:xfrm>
              <a:off x="1248" y="1512"/>
              <a:ext cx="230" cy="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44" name="Line 20"/>
            <p:cNvSpPr>
              <a:spLocks noChangeShapeType="1"/>
            </p:cNvSpPr>
            <p:nvPr/>
          </p:nvSpPr>
          <p:spPr bwMode="auto">
            <a:xfrm flipV="1">
              <a:off x="1830" y="1704"/>
              <a:ext cx="0" cy="230"/>
            </a:xfrm>
            <a:prstGeom prst="line">
              <a:avLst/>
            </a:prstGeom>
            <a:noFill/>
            <a:ln w="25400">
              <a:solidFill>
                <a:schemeClr val="tx1"/>
              </a:solidFill>
              <a:round/>
              <a:headEnd type="none" w="sm" len="sm"/>
              <a:tailEnd type="triangle" w="sm" len="sm"/>
            </a:ln>
            <a:effectLst/>
          </p:spPr>
          <p:txBody>
            <a:bodyPr/>
            <a:lstStyle/>
            <a:p>
              <a:endParaRPr lang="en-US"/>
            </a:p>
          </p:txBody>
        </p:sp>
      </p:grpSp>
      <p:sp>
        <p:nvSpPr>
          <p:cNvPr id="180245" name="Line 21"/>
          <p:cNvSpPr>
            <a:spLocks noChangeShapeType="1"/>
          </p:cNvSpPr>
          <p:nvPr/>
        </p:nvSpPr>
        <p:spPr bwMode="auto">
          <a:xfrm>
            <a:off x="3616325" y="2705100"/>
            <a:ext cx="381000" cy="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46" name="Line 22"/>
          <p:cNvSpPr>
            <a:spLocks noChangeShapeType="1"/>
          </p:cNvSpPr>
          <p:nvPr/>
        </p:nvSpPr>
        <p:spPr bwMode="auto">
          <a:xfrm>
            <a:off x="7273925" y="3162300"/>
            <a:ext cx="0" cy="38100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47" name="Line 23"/>
          <p:cNvSpPr>
            <a:spLocks noChangeShapeType="1"/>
          </p:cNvSpPr>
          <p:nvPr/>
        </p:nvSpPr>
        <p:spPr bwMode="auto">
          <a:xfrm>
            <a:off x="7273925" y="4000500"/>
            <a:ext cx="0" cy="381000"/>
          </a:xfrm>
          <a:prstGeom prst="line">
            <a:avLst/>
          </a:prstGeom>
          <a:noFill/>
          <a:ln w="25400">
            <a:solidFill>
              <a:schemeClr val="tx1"/>
            </a:solidFill>
            <a:round/>
            <a:headEnd type="none" w="sm" len="sm"/>
            <a:tailEnd type="triangle" w="sm" len="sm"/>
          </a:ln>
          <a:effectLst/>
        </p:spPr>
        <p:txBody>
          <a:bodyPr/>
          <a:lstStyle/>
          <a:p>
            <a:endParaRPr lang="en-US"/>
          </a:p>
        </p:txBody>
      </p:sp>
      <p:grpSp>
        <p:nvGrpSpPr>
          <p:cNvPr id="180248" name="Group 24"/>
          <p:cNvGrpSpPr>
            <a:grpSpLocks/>
          </p:cNvGrpSpPr>
          <p:nvPr/>
        </p:nvGrpSpPr>
        <p:grpSpPr bwMode="auto">
          <a:xfrm>
            <a:off x="5064125" y="2705100"/>
            <a:ext cx="1752600" cy="76200"/>
            <a:chOff x="3072" y="1512"/>
            <a:chExt cx="1104" cy="48"/>
          </a:xfrm>
        </p:grpSpPr>
        <p:sp>
          <p:nvSpPr>
            <p:cNvPr id="180249" name="Line 25"/>
            <p:cNvSpPr>
              <a:spLocks noChangeShapeType="1"/>
            </p:cNvSpPr>
            <p:nvPr/>
          </p:nvSpPr>
          <p:spPr bwMode="auto">
            <a:xfrm>
              <a:off x="3072" y="1512"/>
              <a:ext cx="240" cy="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50" name="Line 26"/>
            <p:cNvSpPr>
              <a:spLocks noChangeShapeType="1"/>
            </p:cNvSpPr>
            <p:nvPr/>
          </p:nvSpPr>
          <p:spPr bwMode="auto">
            <a:xfrm flipH="1">
              <a:off x="3936" y="1560"/>
              <a:ext cx="240" cy="0"/>
            </a:xfrm>
            <a:prstGeom prst="line">
              <a:avLst/>
            </a:prstGeom>
            <a:noFill/>
            <a:ln w="25400">
              <a:solidFill>
                <a:schemeClr val="tx1"/>
              </a:solidFill>
              <a:round/>
              <a:headEnd type="none" w="sm" len="sm"/>
              <a:tailEnd type="triangle" w="sm" len="sm"/>
            </a:ln>
            <a:effectLst/>
          </p:spPr>
          <p:txBody>
            <a:bodyPr/>
            <a:lstStyle/>
            <a:p>
              <a:endParaRPr lang="en-US"/>
            </a:p>
          </p:txBody>
        </p:sp>
      </p:grpSp>
      <p:sp>
        <p:nvSpPr>
          <p:cNvPr id="180251" name="Line 27"/>
          <p:cNvSpPr>
            <a:spLocks noChangeShapeType="1"/>
          </p:cNvSpPr>
          <p:nvPr/>
        </p:nvSpPr>
        <p:spPr bwMode="auto">
          <a:xfrm>
            <a:off x="5902325" y="3009900"/>
            <a:ext cx="0" cy="457200"/>
          </a:xfrm>
          <a:prstGeom prst="line">
            <a:avLst/>
          </a:prstGeom>
          <a:noFill/>
          <a:ln w="25400">
            <a:solidFill>
              <a:schemeClr val="tx1"/>
            </a:solidFill>
            <a:round/>
            <a:headEnd type="none" w="sm" len="sm"/>
            <a:tailEnd type="triangle" w="sm" len="sm"/>
          </a:ln>
          <a:effectLst/>
        </p:spPr>
        <p:txBody>
          <a:bodyPr/>
          <a:lstStyle/>
          <a:p>
            <a:endParaRPr lang="en-US"/>
          </a:p>
        </p:txBody>
      </p:sp>
      <p:grpSp>
        <p:nvGrpSpPr>
          <p:cNvPr id="180252" name="Group 28"/>
          <p:cNvGrpSpPr>
            <a:grpSpLocks/>
          </p:cNvGrpSpPr>
          <p:nvPr/>
        </p:nvGrpSpPr>
        <p:grpSpPr bwMode="auto">
          <a:xfrm>
            <a:off x="5902325" y="4095750"/>
            <a:ext cx="838200" cy="590550"/>
            <a:chOff x="3600" y="2388"/>
            <a:chExt cx="528" cy="372"/>
          </a:xfrm>
        </p:grpSpPr>
        <p:sp>
          <p:nvSpPr>
            <p:cNvPr id="180253" name="Line 29"/>
            <p:cNvSpPr>
              <a:spLocks noChangeShapeType="1"/>
            </p:cNvSpPr>
            <p:nvPr/>
          </p:nvSpPr>
          <p:spPr bwMode="auto">
            <a:xfrm flipH="1">
              <a:off x="3888" y="2760"/>
              <a:ext cx="240" cy="0"/>
            </a:xfrm>
            <a:prstGeom prst="line">
              <a:avLst/>
            </a:prstGeom>
            <a:noFill/>
            <a:ln w="25400">
              <a:solidFill>
                <a:schemeClr val="tx1"/>
              </a:solidFill>
              <a:round/>
              <a:headEnd type="none" w="sm" len="sm"/>
              <a:tailEnd type="triangle" w="sm" len="sm"/>
            </a:ln>
            <a:effectLst/>
          </p:spPr>
          <p:txBody>
            <a:bodyPr/>
            <a:lstStyle/>
            <a:p>
              <a:endParaRPr lang="en-US"/>
            </a:p>
          </p:txBody>
        </p:sp>
        <p:sp>
          <p:nvSpPr>
            <p:cNvPr id="180254" name="Line 30"/>
            <p:cNvSpPr>
              <a:spLocks noChangeShapeType="1"/>
            </p:cNvSpPr>
            <p:nvPr/>
          </p:nvSpPr>
          <p:spPr bwMode="auto">
            <a:xfrm>
              <a:off x="3600" y="2388"/>
              <a:ext cx="0" cy="207"/>
            </a:xfrm>
            <a:prstGeom prst="line">
              <a:avLst/>
            </a:prstGeom>
            <a:noFill/>
            <a:ln w="25400">
              <a:solidFill>
                <a:schemeClr val="tx1"/>
              </a:solidFill>
              <a:round/>
              <a:headEnd type="none" w="sm" len="sm"/>
              <a:tailEnd type="triangle" w="sm" len="sm"/>
            </a:ln>
            <a:effectLst/>
          </p:spPr>
          <p:txBody>
            <a:bodyPr/>
            <a:lstStyle/>
            <a:p>
              <a:endParaRPr lang="en-US"/>
            </a:p>
          </p:txBody>
        </p:sp>
      </p:grpSp>
      <p:sp>
        <p:nvSpPr>
          <p:cNvPr id="180255" name="Line 31"/>
          <p:cNvSpPr>
            <a:spLocks noChangeShapeType="1"/>
          </p:cNvSpPr>
          <p:nvPr/>
        </p:nvSpPr>
        <p:spPr bwMode="auto">
          <a:xfrm flipH="1" flipV="1">
            <a:off x="842963" y="5233988"/>
            <a:ext cx="4918075" cy="15875"/>
          </a:xfrm>
          <a:prstGeom prst="line">
            <a:avLst/>
          </a:prstGeom>
          <a:noFill/>
          <a:ln w="25400">
            <a:solidFill>
              <a:schemeClr val="tx1"/>
            </a:solidFill>
            <a:round/>
            <a:headEnd type="none" w="sm" len="sm"/>
            <a:tailEnd type="none" w="sm" len="sm"/>
          </a:ln>
          <a:effectLst/>
        </p:spPr>
        <p:txBody>
          <a:bodyPr/>
          <a:lstStyle/>
          <a:p>
            <a:endParaRPr lang="en-US"/>
          </a:p>
        </p:txBody>
      </p:sp>
      <p:sp>
        <p:nvSpPr>
          <p:cNvPr id="180256" name="Line 32"/>
          <p:cNvSpPr>
            <a:spLocks noChangeShapeType="1"/>
          </p:cNvSpPr>
          <p:nvPr/>
        </p:nvSpPr>
        <p:spPr bwMode="auto">
          <a:xfrm flipH="1" flipV="1">
            <a:off x="827088" y="3770313"/>
            <a:ext cx="17462" cy="1466850"/>
          </a:xfrm>
          <a:prstGeom prst="line">
            <a:avLst/>
          </a:prstGeom>
          <a:noFill/>
          <a:ln w="25400">
            <a:solidFill>
              <a:schemeClr val="tx1"/>
            </a:solidFill>
            <a:round/>
            <a:headEnd type="none" w="sm" len="sm"/>
            <a:tailEnd type="none" w="sm" len="sm"/>
          </a:ln>
          <a:effectLst/>
        </p:spPr>
        <p:txBody>
          <a:bodyPr/>
          <a:lstStyle/>
          <a:p>
            <a:endParaRPr lang="en-US"/>
          </a:p>
        </p:txBody>
      </p:sp>
      <p:pic>
        <p:nvPicPr>
          <p:cNvPr id="180257" name="Picture 33" descr="exemplarLogo"/>
          <p:cNvPicPr>
            <a:picLocks noChangeAspect="1" noChangeArrowheads="1"/>
          </p:cNvPicPr>
          <p:nvPr/>
        </p:nvPicPr>
        <p:blipFill>
          <a:blip r:embed="rId4"/>
          <a:srcRect/>
          <a:stretch>
            <a:fillRect/>
          </a:stretch>
        </p:blipFill>
        <p:spPr bwMode="auto">
          <a:xfrm>
            <a:off x="3082925" y="5291138"/>
            <a:ext cx="2971800" cy="952500"/>
          </a:xfrm>
          <a:prstGeom prst="rect">
            <a:avLst/>
          </a:prstGeom>
          <a:noFill/>
        </p:spPr>
      </p:pic>
      <p:sp>
        <p:nvSpPr>
          <p:cNvPr id="180258" name="Line 34"/>
          <p:cNvSpPr>
            <a:spLocks noChangeShapeType="1"/>
          </p:cNvSpPr>
          <p:nvPr/>
        </p:nvSpPr>
        <p:spPr bwMode="auto">
          <a:xfrm>
            <a:off x="815975" y="3779838"/>
            <a:ext cx="285750" cy="0"/>
          </a:xfrm>
          <a:prstGeom prst="line">
            <a:avLst/>
          </a:prstGeom>
          <a:noFill/>
          <a:ln w="25400">
            <a:solidFill>
              <a:schemeClr val="tx1"/>
            </a:solidFill>
            <a:round/>
            <a:headEnd/>
            <a:tailEnd type="triangle" w="med" len="med"/>
          </a:ln>
          <a:effectLst/>
        </p:spPr>
        <p:txBody>
          <a:bodyPr/>
          <a:lstStyle/>
          <a:p>
            <a:endParaRPr lang="en-US"/>
          </a:p>
        </p:txBody>
      </p:sp>
      <p:sp>
        <p:nvSpPr>
          <p:cNvPr id="180259" name="Line 35"/>
          <p:cNvSpPr>
            <a:spLocks noChangeShapeType="1"/>
          </p:cNvSpPr>
          <p:nvPr/>
        </p:nvSpPr>
        <p:spPr bwMode="auto">
          <a:xfrm>
            <a:off x="5754688" y="5029200"/>
            <a:ext cx="0" cy="220663"/>
          </a:xfrm>
          <a:prstGeom prst="line">
            <a:avLst/>
          </a:prstGeom>
          <a:noFill/>
          <a:ln w="25400">
            <a:solidFill>
              <a:schemeClr val="tx1"/>
            </a:solidFill>
            <a:round/>
            <a:headEnd/>
            <a:tailEnd/>
          </a:ln>
          <a:effectLst/>
        </p:spPr>
        <p:txBody>
          <a:bodyPr/>
          <a:lstStyle/>
          <a:p>
            <a:endParaRPr lang="en-US"/>
          </a:p>
        </p:txBody>
      </p:sp>
      <p:sp>
        <p:nvSpPr>
          <p:cNvPr id="180260" name="AutoShape 36"/>
          <p:cNvSpPr>
            <a:spLocks noChangeArrowheads="1"/>
          </p:cNvSpPr>
          <p:nvPr/>
        </p:nvSpPr>
        <p:spPr bwMode="auto">
          <a:xfrm>
            <a:off x="1763713" y="2930525"/>
            <a:ext cx="366712" cy="376238"/>
          </a:xfrm>
          <a:prstGeom prst="upArrow">
            <a:avLst>
              <a:gd name="adj1" fmla="val 50000"/>
              <a:gd name="adj2" fmla="val 25649"/>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0227"/>
                                        </p:tgtEl>
                                        <p:attrNameLst>
                                          <p:attrName>style.visibility</p:attrName>
                                        </p:attrNameLst>
                                      </p:cBhvr>
                                      <p:to>
                                        <p:strVal val="visible"/>
                                      </p:to>
                                    </p:set>
                                    <p:animEffect transition="in" filter="dissolve">
                                      <p:cBhvr>
                                        <p:cTn id="7" dur="500"/>
                                        <p:tgtEl>
                                          <p:spTgt spid="1802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0240"/>
                                        </p:tgtEl>
                                        <p:attrNameLst>
                                          <p:attrName>style.visibility</p:attrName>
                                        </p:attrNameLst>
                                      </p:cBhvr>
                                      <p:to>
                                        <p:strVal val="visible"/>
                                      </p:to>
                                    </p:set>
                                    <p:animEffect transition="in" filter="wipe(left)">
                                      <p:cBhvr>
                                        <p:cTn id="12" dur="500"/>
                                        <p:tgtEl>
                                          <p:spTgt spid="180240"/>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80238"/>
                                        </p:tgtEl>
                                        <p:attrNameLst>
                                          <p:attrName>style.visibility</p:attrName>
                                        </p:attrNameLst>
                                      </p:cBhvr>
                                      <p:to>
                                        <p:strVal val="visible"/>
                                      </p:to>
                                    </p:set>
                                    <p:animEffect transition="in" filter="dissolve">
                                      <p:cBhvr>
                                        <p:cTn id="16" dur="500"/>
                                        <p:tgtEl>
                                          <p:spTgt spid="18023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80241"/>
                                        </p:tgtEl>
                                        <p:attrNameLst>
                                          <p:attrName>style.visibility</p:attrName>
                                        </p:attrNameLst>
                                      </p:cBhvr>
                                      <p:to>
                                        <p:strVal val="visible"/>
                                      </p:to>
                                    </p:set>
                                    <p:animEffect transition="in" filter="wipe(down)">
                                      <p:cBhvr>
                                        <p:cTn id="21" dur="500"/>
                                        <p:tgtEl>
                                          <p:spTgt spid="180241"/>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80239"/>
                                        </p:tgtEl>
                                        <p:attrNameLst>
                                          <p:attrName>style.visibility</p:attrName>
                                        </p:attrNameLst>
                                      </p:cBhvr>
                                      <p:to>
                                        <p:strVal val="visible"/>
                                      </p:to>
                                    </p:set>
                                    <p:animEffect transition="in" filter="dissolve">
                                      <p:cBhvr>
                                        <p:cTn id="25" dur="500"/>
                                        <p:tgtEl>
                                          <p:spTgt spid="180239"/>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80228"/>
                                        </p:tgtEl>
                                        <p:attrNameLst>
                                          <p:attrName>style.visibility</p:attrName>
                                        </p:attrNameLst>
                                      </p:cBhvr>
                                      <p:to>
                                        <p:strVal val="visible"/>
                                      </p:to>
                                    </p:set>
                                    <p:animEffect transition="in" filter="dissolve">
                                      <p:cBhvr>
                                        <p:cTn id="30" dur="500"/>
                                        <p:tgtEl>
                                          <p:spTgt spid="180228"/>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80230"/>
                                        </p:tgtEl>
                                        <p:attrNameLst>
                                          <p:attrName>style.visibility</p:attrName>
                                        </p:attrNameLst>
                                      </p:cBhvr>
                                      <p:to>
                                        <p:strVal val="visible"/>
                                      </p:to>
                                    </p:set>
                                    <p:animEffect transition="in" filter="dissolve">
                                      <p:cBhvr>
                                        <p:cTn id="35" dur="500"/>
                                        <p:tgtEl>
                                          <p:spTgt spid="18023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80242"/>
                                        </p:tgtEl>
                                        <p:attrNameLst>
                                          <p:attrName>style.visibility</p:attrName>
                                        </p:attrNameLst>
                                      </p:cBhvr>
                                      <p:to>
                                        <p:strVal val="visible"/>
                                      </p:to>
                                    </p:set>
                                    <p:animEffect transition="in" filter="wipe(down)">
                                      <p:cBhvr>
                                        <p:cTn id="40" dur="500"/>
                                        <p:tgtEl>
                                          <p:spTgt spid="180242"/>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80245"/>
                                        </p:tgtEl>
                                        <p:attrNameLst>
                                          <p:attrName>style.visibility</p:attrName>
                                        </p:attrNameLst>
                                      </p:cBhvr>
                                      <p:to>
                                        <p:strVal val="visible"/>
                                      </p:to>
                                    </p:set>
                                    <p:animEffect transition="in" filter="wipe(left)">
                                      <p:cBhvr>
                                        <p:cTn id="44" dur="500"/>
                                        <p:tgtEl>
                                          <p:spTgt spid="180245"/>
                                        </p:tgtEl>
                                      </p:cBhvr>
                                    </p:animEffect>
                                  </p:childTnLst>
                                </p:cTn>
                              </p:par>
                            </p:childTnLst>
                          </p:cTn>
                        </p:par>
                        <p:par>
                          <p:cTn id="45" fill="hold">
                            <p:stCondLst>
                              <p:cond delay="1000"/>
                            </p:stCondLst>
                            <p:childTnLst>
                              <p:par>
                                <p:cTn id="46" presetID="9" presetClass="entr" presetSubtype="0" fill="hold" grpId="0" nodeType="afterEffect">
                                  <p:stCondLst>
                                    <p:cond delay="0"/>
                                  </p:stCondLst>
                                  <p:childTnLst>
                                    <p:set>
                                      <p:cBhvr>
                                        <p:cTn id="47" dur="1" fill="hold">
                                          <p:stCondLst>
                                            <p:cond delay="0"/>
                                          </p:stCondLst>
                                        </p:cTn>
                                        <p:tgtEl>
                                          <p:spTgt spid="180229"/>
                                        </p:tgtEl>
                                        <p:attrNameLst>
                                          <p:attrName>style.visibility</p:attrName>
                                        </p:attrNameLst>
                                      </p:cBhvr>
                                      <p:to>
                                        <p:strVal val="visible"/>
                                      </p:to>
                                    </p:set>
                                    <p:animEffect transition="in" filter="dissolve">
                                      <p:cBhvr>
                                        <p:cTn id="48" dur="500"/>
                                        <p:tgtEl>
                                          <p:spTgt spid="180229"/>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80232"/>
                                        </p:tgtEl>
                                        <p:attrNameLst>
                                          <p:attrName>style.visibility</p:attrName>
                                        </p:attrNameLst>
                                      </p:cBhvr>
                                      <p:to>
                                        <p:strVal val="visible"/>
                                      </p:to>
                                    </p:set>
                                    <p:animEffect transition="in" filter="dissolve">
                                      <p:cBhvr>
                                        <p:cTn id="53" dur="500"/>
                                        <p:tgtEl>
                                          <p:spTgt spid="18023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180246"/>
                                        </p:tgtEl>
                                        <p:attrNameLst>
                                          <p:attrName>style.visibility</p:attrName>
                                        </p:attrNameLst>
                                      </p:cBhvr>
                                      <p:to>
                                        <p:strVal val="visible"/>
                                      </p:to>
                                    </p:set>
                                    <p:animEffect transition="in" filter="wipe(up)">
                                      <p:cBhvr>
                                        <p:cTn id="58" dur="500"/>
                                        <p:tgtEl>
                                          <p:spTgt spid="180246"/>
                                        </p:tgtEl>
                                      </p:cBhvr>
                                    </p:animEffect>
                                  </p:childTnLst>
                                </p:cTn>
                              </p:par>
                            </p:childTnLst>
                          </p:cTn>
                        </p:par>
                        <p:par>
                          <p:cTn id="59" fill="hold">
                            <p:stCondLst>
                              <p:cond delay="500"/>
                            </p:stCondLst>
                            <p:childTnLst>
                              <p:par>
                                <p:cTn id="60" presetID="9" presetClass="entr" presetSubtype="0" fill="hold" grpId="0" nodeType="afterEffect">
                                  <p:stCondLst>
                                    <p:cond delay="0"/>
                                  </p:stCondLst>
                                  <p:childTnLst>
                                    <p:set>
                                      <p:cBhvr>
                                        <p:cTn id="61" dur="1" fill="hold">
                                          <p:stCondLst>
                                            <p:cond delay="0"/>
                                          </p:stCondLst>
                                        </p:cTn>
                                        <p:tgtEl>
                                          <p:spTgt spid="180233"/>
                                        </p:tgtEl>
                                        <p:attrNameLst>
                                          <p:attrName>style.visibility</p:attrName>
                                        </p:attrNameLst>
                                      </p:cBhvr>
                                      <p:to>
                                        <p:strVal val="visible"/>
                                      </p:to>
                                    </p:set>
                                    <p:animEffect transition="in" filter="dissolve">
                                      <p:cBhvr>
                                        <p:cTn id="62" dur="500"/>
                                        <p:tgtEl>
                                          <p:spTgt spid="18023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80247"/>
                                        </p:tgtEl>
                                        <p:attrNameLst>
                                          <p:attrName>style.visibility</p:attrName>
                                        </p:attrNameLst>
                                      </p:cBhvr>
                                      <p:to>
                                        <p:strVal val="visible"/>
                                      </p:to>
                                    </p:set>
                                    <p:animEffect transition="in" filter="wipe(up)">
                                      <p:cBhvr>
                                        <p:cTn id="67" dur="500"/>
                                        <p:tgtEl>
                                          <p:spTgt spid="180247"/>
                                        </p:tgtEl>
                                      </p:cBhvr>
                                    </p:animEffect>
                                  </p:childTnLst>
                                </p:cTn>
                              </p:par>
                            </p:childTnLst>
                          </p:cTn>
                        </p:par>
                        <p:par>
                          <p:cTn id="68" fill="hold">
                            <p:stCondLst>
                              <p:cond delay="500"/>
                            </p:stCondLst>
                            <p:childTnLst>
                              <p:par>
                                <p:cTn id="69" presetID="9" presetClass="entr" presetSubtype="0" fill="hold" grpId="0" nodeType="afterEffect">
                                  <p:stCondLst>
                                    <p:cond delay="0"/>
                                  </p:stCondLst>
                                  <p:childTnLst>
                                    <p:set>
                                      <p:cBhvr>
                                        <p:cTn id="70" dur="1" fill="hold">
                                          <p:stCondLst>
                                            <p:cond delay="0"/>
                                          </p:stCondLst>
                                        </p:cTn>
                                        <p:tgtEl>
                                          <p:spTgt spid="180234"/>
                                        </p:tgtEl>
                                        <p:attrNameLst>
                                          <p:attrName>style.visibility</p:attrName>
                                        </p:attrNameLst>
                                      </p:cBhvr>
                                      <p:to>
                                        <p:strVal val="visible"/>
                                      </p:to>
                                    </p:set>
                                    <p:animEffect transition="in" filter="dissolve">
                                      <p:cBhvr>
                                        <p:cTn id="71" dur="500"/>
                                        <p:tgtEl>
                                          <p:spTgt spid="18023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180248"/>
                                        </p:tgtEl>
                                        <p:attrNameLst>
                                          <p:attrName>style.visibility</p:attrName>
                                        </p:attrNameLst>
                                      </p:cBhvr>
                                      <p:to>
                                        <p:strVal val="visible"/>
                                      </p:to>
                                    </p:set>
                                    <p:animEffect transition="in" filter="wipe(down)">
                                      <p:cBhvr>
                                        <p:cTn id="76" dur="500"/>
                                        <p:tgtEl>
                                          <p:spTgt spid="180248"/>
                                        </p:tgtEl>
                                      </p:cBhvr>
                                    </p:animEffect>
                                  </p:childTnLst>
                                </p:cTn>
                              </p:par>
                            </p:childTnLst>
                          </p:cTn>
                        </p:par>
                        <p:par>
                          <p:cTn id="77" fill="hold">
                            <p:stCondLst>
                              <p:cond delay="500"/>
                            </p:stCondLst>
                            <p:childTnLst>
                              <p:par>
                                <p:cTn id="78" presetID="9" presetClass="entr" presetSubtype="0" fill="hold" grpId="0" nodeType="afterEffect">
                                  <p:stCondLst>
                                    <p:cond delay="0"/>
                                  </p:stCondLst>
                                  <p:childTnLst>
                                    <p:set>
                                      <p:cBhvr>
                                        <p:cTn id="79" dur="1" fill="hold">
                                          <p:stCondLst>
                                            <p:cond delay="0"/>
                                          </p:stCondLst>
                                        </p:cTn>
                                        <p:tgtEl>
                                          <p:spTgt spid="180231"/>
                                        </p:tgtEl>
                                        <p:attrNameLst>
                                          <p:attrName>style.visibility</p:attrName>
                                        </p:attrNameLst>
                                      </p:cBhvr>
                                      <p:to>
                                        <p:strVal val="visible"/>
                                      </p:to>
                                    </p:set>
                                    <p:animEffect transition="in" filter="dissolve">
                                      <p:cBhvr>
                                        <p:cTn id="80" dur="500"/>
                                        <p:tgtEl>
                                          <p:spTgt spid="180231"/>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180251"/>
                                        </p:tgtEl>
                                        <p:attrNameLst>
                                          <p:attrName>style.visibility</p:attrName>
                                        </p:attrNameLst>
                                      </p:cBhvr>
                                      <p:to>
                                        <p:strVal val="visible"/>
                                      </p:to>
                                    </p:set>
                                    <p:animEffect transition="in" filter="wipe(up)">
                                      <p:cBhvr>
                                        <p:cTn id="85" dur="500"/>
                                        <p:tgtEl>
                                          <p:spTgt spid="180251"/>
                                        </p:tgtEl>
                                      </p:cBhvr>
                                    </p:animEffect>
                                  </p:childTnLst>
                                </p:cTn>
                              </p:par>
                            </p:childTnLst>
                          </p:cTn>
                        </p:par>
                        <p:par>
                          <p:cTn id="86" fill="hold">
                            <p:stCondLst>
                              <p:cond delay="500"/>
                            </p:stCondLst>
                            <p:childTnLst>
                              <p:par>
                                <p:cTn id="87" presetID="9" presetClass="entr" presetSubtype="0" fill="hold" grpId="0" nodeType="afterEffect">
                                  <p:stCondLst>
                                    <p:cond delay="0"/>
                                  </p:stCondLst>
                                  <p:childTnLst>
                                    <p:set>
                                      <p:cBhvr>
                                        <p:cTn id="88" dur="1" fill="hold">
                                          <p:stCondLst>
                                            <p:cond delay="0"/>
                                          </p:stCondLst>
                                        </p:cTn>
                                        <p:tgtEl>
                                          <p:spTgt spid="180235"/>
                                        </p:tgtEl>
                                        <p:attrNameLst>
                                          <p:attrName>style.visibility</p:attrName>
                                        </p:attrNameLst>
                                      </p:cBhvr>
                                      <p:to>
                                        <p:strVal val="visible"/>
                                      </p:to>
                                    </p:set>
                                    <p:animEffect transition="in" filter="dissolve">
                                      <p:cBhvr>
                                        <p:cTn id="89" dur="500"/>
                                        <p:tgtEl>
                                          <p:spTgt spid="18023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nodeType="clickEffect">
                                  <p:stCondLst>
                                    <p:cond delay="0"/>
                                  </p:stCondLst>
                                  <p:childTnLst>
                                    <p:set>
                                      <p:cBhvr>
                                        <p:cTn id="93" dur="1" fill="hold">
                                          <p:stCondLst>
                                            <p:cond delay="0"/>
                                          </p:stCondLst>
                                        </p:cTn>
                                        <p:tgtEl>
                                          <p:spTgt spid="180252"/>
                                        </p:tgtEl>
                                        <p:attrNameLst>
                                          <p:attrName>style.visibility</p:attrName>
                                        </p:attrNameLst>
                                      </p:cBhvr>
                                      <p:to>
                                        <p:strVal val="visible"/>
                                      </p:to>
                                    </p:set>
                                    <p:animEffect transition="in" filter="wipe(right)">
                                      <p:cBhvr>
                                        <p:cTn id="94" dur="500"/>
                                        <p:tgtEl>
                                          <p:spTgt spid="180252"/>
                                        </p:tgtEl>
                                      </p:cBhvr>
                                    </p:animEffect>
                                  </p:childTnLst>
                                </p:cTn>
                              </p:par>
                            </p:childTnLst>
                          </p:cTn>
                        </p:par>
                        <p:par>
                          <p:cTn id="95" fill="hold">
                            <p:stCondLst>
                              <p:cond delay="500"/>
                            </p:stCondLst>
                            <p:childTnLst>
                              <p:par>
                                <p:cTn id="96" presetID="9" presetClass="entr" presetSubtype="0" fill="hold" grpId="0" nodeType="afterEffect">
                                  <p:stCondLst>
                                    <p:cond delay="0"/>
                                  </p:stCondLst>
                                  <p:childTnLst>
                                    <p:set>
                                      <p:cBhvr>
                                        <p:cTn id="97" dur="1" fill="hold">
                                          <p:stCondLst>
                                            <p:cond delay="0"/>
                                          </p:stCondLst>
                                        </p:cTn>
                                        <p:tgtEl>
                                          <p:spTgt spid="180236"/>
                                        </p:tgtEl>
                                        <p:attrNameLst>
                                          <p:attrName>style.visibility</p:attrName>
                                        </p:attrNameLst>
                                      </p:cBhvr>
                                      <p:to>
                                        <p:strVal val="visible"/>
                                      </p:to>
                                    </p:set>
                                    <p:animEffect transition="in" filter="dissolve">
                                      <p:cBhvr>
                                        <p:cTn id="98" dur="500"/>
                                        <p:tgtEl>
                                          <p:spTgt spid="180236"/>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180259"/>
                                        </p:tgtEl>
                                        <p:attrNameLst>
                                          <p:attrName>style.visibility</p:attrName>
                                        </p:attrNameLst>
                                      </p:cBhvr>
                                      <p:to>
                                        <p:strVal val="visible"/>
                                      </p:to>
                                    </p:set>
                                    <p:animEffect transition="in" filter="wipe(up)">
                                      <p:cBhvr>
                                        <p:cTn id="103" dur="500"/>
                                        <p:tgtEl>
                                          <p:spTgt spid="180259"/>
                                        </p:tgtEl>
                                      </p:cBhvr>
                                    </p:animEffect>
                                  </p:childTnLst>
                                </p:cTn>
                              </p:par>
                            </p:childTnLst>
                          </p:cTn>
                        </p:par>
                        <p:par>
                          <p:cTn id="104" fill="hold">
                            <p:stCondLst>
                              <p:cond delay="500"/>
                            </p:stCondLst>
                            <p:childTnLst>
                              <p:par>
                                <p:cTn id="105" presetID="22" presetClass="entr" presetSubtype="2" fill="hold" grpId="0" nodeType="afterEffect">
                                  <p:stCondLst>
                                    <p:cond delay="0"/>
                                  </p:stCondLst>
                                  <p:childTnLst>
                                    <p:set>
                                      <p:cBhvr>
                                        <p:cTn id="106" dur="1" fill="hold">
                                          <p:stCondLst>
                                            <p:cond delay="0"/>
                                          </p:stCondLst>
                                        </p:cTn>
                                        <p:tgtEl>
                                          <p:spTgt spid="180255"/>
                                        </p:tgtEl>
                                        <p:attrNameLst>
                                          <p:attrName>style.visibility</p:attrName>
                                        </p:attrNameLst>
                                      </p:cBhvr>
                                      <p:to>
                                        <p:strVal val="visible"/>
                                      </p:to>
                                    </p:set>
                                    <p:animEffect transition="in" filter="wipe(right)">
                                      <p:cBhvr>
                                        <p:cTn id="107" dur="500"/>
                                        <p:tgtEl>
                                          <p:spTgt spid="180255"/>
                                        </p:tgtEl>
                                      </p:cBhvr>
                                    </p:animEffect>
                                  </p:childTnLst>
                                </p:cTn>
                              </p:par>
                            </p:childTnLst>
                          </p:cTn>
                        </p:par>
                        <p:par>
                          <p:cTn id="108" fill="hold">
                            <p:stCondLst>
                              <p:cond delay="1000"/>
                            </p:stCondLst>
                            <p:childTnLst>
                              <p:par>
                                <p:cTn id="109" presetID="22" presetClass="entr" presetSubtype="4" fill="hold" grpId="0" nodeType="afterEffect">
                                  <p:stCondLst>
                                    <p:cond delay="0"/>
                                  </p:stCondLst>
                                  <p:childTnLst>
                                    <p:set>
                                      <p:cBhvr>
                                        <p:cTn id="110" dur="1" fill="hold">
                                          <p:stCondLst>
                                            <p:cond delay="0"/>
                                          </p:stCondLst>
                                        </p:cTn>
                                        <p:tgtEl>
                                          <p:spTgt spid="180256"/>
                                        </p:tgtEl>
                                        <p:attrNameLst>
                                          <p:attrName>style.visibility</p:attrName>
                                        </p:attrNameLst>
                                      </p:cBhvr>
                                      <p:to>
                                        <p:strVal val="visible"/>
                                      </p:to>
                                    </p:set>
                                    <p:animEffect transition="in" filter="wipe(down)">
                                      <p:cBhvr>
                                        <p:cTn id="111" dur="500"/>
                                        <p:tgtEl>
                                          <p:spTgt spid="180256"/>
                                        </p:tgtEl>
                                      </p:cBhvr>
                                    </p:animEffect>
                                  </p:childTnLst>
                                </p:cTn>
                              </p:par>
                            </p:childTnLst>
                          </p:cTn>
                        </p:par>
                        <p:par>
                          <p:cTn id="112" fill="hold">
                            <p:stCondLst>
                              <p:cond delay="1500"/>
                            </p:stCondLst>
                            <p:childTnLst>
                              <p:par>
                                <p:cTn id="113" presetID="22" presetClass="entr" presetSubtype="8" fill="hold" grpId="0" nodeType="afterEffect">
                                  <p:stCondLst>
                                    <p:cond delay="0"/>
                                  </p:stCondLst>
                                  <p:childTnLst>
                                    <p:set>
                                      <p:cBhvr>
                                        <p:cTn id="114" dur="1" fill="hold">
                                          <p:stCondLst>
                                            <p:cond delay="0"/>
                                          </p:stCondLst>
                                        </p:cTn>
                                        <p:tgtEl>
                                          <p:spTgt spid="180258"/>
                                        </p:tgtEl>
                                        <p:attrNameLst>
                                          <p:attrName>style.visibility</p:attrName>
                                        </p:attrNameLst>
                                      </p:cBhvr>
                                      <p:to>
                                        <p:strVal val="visible"/>
                                      </p:to>
                                    </p:set>
                                    <p:animEffect transition="in" filter="wipe(left)">
                                      <p:cBhvr>
                                        <p:cTn id="115" dur="500"/>
                                        <p:tgtEl>
                                          <p:spTgt spid="180258"/>
                                        </p:tgtEl>
                                      </p:cBhvr>
                                    </p:animEffect>
                                  </p:childTnLst>
                                </p:cTn>
                              </p:par>
                            </p:childTnLst>
                          </p:cTn>
                        </p:par>
                        <p:par>
                          <p:cTn id="116" fill="hold">
                            <p:stCondLst>
                              <p:cond delay="2000"/>
                            </p:stCondLst>
                            <p:childTnLst>
                              <p:par>
                                <p:cTn id="117" presetID="9" presetClass="entr" presetSubtype="0" fill="hold" grpId="0" nodeType="afterEffect">
                                  <p:stCondLst>
                                    <p:cond delay="0"/>
                                  </p:stCondLst>
                                  <p:childTnLst>
                                    <p:set>
                                      <p:cBhvr>
                                        <p:cTn id="118" dur="1" fill="hold">
                                          <p:stCondLst>
                                            <p:cond delay="0"/>
                                          </p:stCondLst>
                                        </p:cTn>
                                        <p:tgtEl>
                                          <p:spTgt spid="180237"/>
                                        </p:tgtEl>
                                        <p:attrNameLst>
                                          <p:attrName>style.visibility</p:attrName>
                                        </p:attrNameLst>
                                      </p:cBhvr>
                                      <p:to>
                                        <p:strVal val="visible"/>
                                      </p:to>
                                    </p:set>
                                    <p:animEffect transition="in" filter="dissolve">
                                      <p:cBhvr>
                                        <p:cTn id="119" dur="500"/>
                                        <p:tgtEl>
                                          <p:spTgt spid="180237"/>
                                        </p:tgtEl>
                                      </p:cBhvr>
                                    </p:animEffect>
                                  </p:childTnLst>
                                </p:cTn>
                              </p:par>
                            </p:childTnLst>
                          </p:cTn>
                        </p:par>
                        <p:par>
                          <p:cTn id="120" fill="hold">
                            <p:stCondLst>
                              <p:cond delay="2500"/>
                            </p:stCondLst>
                            <p:childTnLst>
                              <p:par>
                                <p:cTn id="121" presetID="22" presetClass="entr" presetSubtype="4" fill="hold" grpId="0" nodeType="afterEffect">
                                  <p:stCondLst>
                                    <p:cond delay="0"/>
                                  </p:stCondLst>
                                  <p:childTnLst>
                                    <p:set>
                                      <p:cBhvr>
                                        <p:cTn id="122" dur="1" fill="hold">
                                          <p:stCondLst>
                                            <p:cond delay="0"/>
                                          </p:stCondLst>
                                        </p:cTn>
                                        <p:tgtEl>
                                          <p:spTgt spid="180260"/>
                                        </p:tgtEl>
                                        <p:attrNameLst>
                                          <p:attrName>style.visibility</p:attrName>
                                        </p:attrNameLst>
                                      </p:cBhvr>
                                      <p:to>
                                        <p:strVal val="visible"/>
                                      </p:to>
                                    </p:set>
                                    <p:animEffect transition="in" filter="wipe(down)">
                                      <p:cBhvr>
                                        <p:cTn id="123" dur="500"/>
                                        <p:tgtEl>
                                          <p:spTgt spid="180260"/>
                                        </p:tgtEl>
                                      </p:cBhvr>
                                    </p:animEffect>
                                  </p:childTnLst>
                                </p:cTn>
                              </p:par>
                            </p:childTnLst>
                          </p:cTn>
                        </p:par>
                        <p:par>
                          <p:cTn id="124" fill="hold">
                            <p:stCondLst>
                              <p:cond delay="3000"/>
                            </p:stCondLst>
                            <p:childTnLst>
                              <p:par>
                                <p:cTn id="125" presetID="53" presetClass="entr" presetSubtype="0" fill="hold" nodeType="afterEffect">
                                  <p:stCondLst>
                                    <p:cond delay="0"/>
                                  </p:stCondLst>
                                  <p:childTnLst>
                                    <p:set>
                                      <p:cBhvr>
                                        <p:cTn id="126" dur="1" fill="hold">
                                          <p:stCondLst>
                                            <p:cond delay="0"/>
                                          </p:stCondLst>
                                        </p:cTn>
                                        <p:tgtEl>
                                          <p:spTgt spid="180257"/>
                                        </p:tgtEl>
                                        <p:attrNameLst>
                                          <p:attrName>style.visibility</p:attrName>
                                        </p:attrNameLst>
                                      </p:cBhvr>
                                      <p:to>
                                        <p:strVal val="visible"/>
                                      </p:to>
                                    </p:set>
                                    <p:anim calcmode="lin" valueType="num">
                                      <p:cBhvr>
                                        <p:cTn id="127" dur="500" fill="hold"/>
                                        <p:tgtEl>
                                          <p:spTgt spid="180257"/>
                                        </p:tgtEl>
                                        <p:attrNameLst>
                                          <p:attrName>ppt_w</p:attrName>
                                        </p:attrNameLst>
                                      </p:cBhvr>
                                      <p:tavLst>
                                        <p:tav tm="0">
                                          <p:val>
                                            <p:fltVal val="0"/>
                                          </p:val>
                                        </p:tav>
                                        <p:tav tm="100000">
                                          <p:val>
                                            <p:strVal val="#ppt_w"/>
                                          </p:val>
                                        </p:tav>
                                      </p:tavLst>
                                    </p:anim>
                                    <p:anim calcmode="lin" valueType="num">
                                      <p:cBhvr>
                                        <p:cTn id="128" dur="500" fill="hold"/>
                                        <p:tgtEl>
                                          <p:spTgt spid="180257"/>
                                        </p:tgtEl>
                                        <p:attrNameLst>
                                          <p:attrName>ppt_h</p:attrName>
                                        </p:attrNameLst>
                                      </p:cBhvr>
                                      <p:tavLst>
                                        <p:tav tm="0">
                                          <p:val>
                                            <p:fltVal val="0"/>
                                          </p:val>
                                        </p:tav>
                                        <p:tav tm="100000">
                                          <p:val>
                                            <p:strVal val="#ppt_h"/>
                                          </p:val>
                                        </p:tav>
                                      </p:tavLst>
                                    </p:anim>
                                    <p:animEffect transition="in" filter="fade">
                                      <p:cBhvr>
                                        <p:cTn id="129" dur="500"/>
                                        <p:tgtEl>
                                          <p:spTgt spid="180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animBg="1"/>
      <p:bldP spid="180228" grpId="0" animBg="1"/>
      <p:bldP spid="180229" grpId="0" animBg="1"/>
      <p:bldP spid="180231" grpId="0" animBg="1"/>
      <p:bldP spid="180232" grpId="0" animBg="1"/>
      <p:bldP spid="180233" grpId="0" animBg="1"/>
      <p:bldP spid="180234" grpId="0" animBg="1"/>
      <p:bldP spid="180235" grpId="0" animBg="1"/>
      <p:bldP spid="180236" grpId="0" animBg="1"/>
      <p:bldP spid="180237" grpId="0" animBg="1"/>
      <p:bldP spid="180238" grpId="0" animBg="1"/>
      <p:bldP spid="180239" grpId="0" animBg="1"/>
      <p:bldP spid="180240" grpId="0" animBg="1"/>
      <p:bldP spid="180241" grpId="0" animBg="1"/>
      <p:bldP spid="180245" grpId="0" animBg="1"/>
      <p:bldP spid="180246" grpId="0" animBg="1"/>
      <p:bldP spid="180247" grpId="0" animBg="1"/>
      <p:bldP spid="180251" grpId="0" animBg="1"/>
      <p:bldP spid="180255" grpId="0" animBg="1"/>
      <p:bldP spid="180256" grpId="0" animBg="1"/>
      <p:bldP spid="180258" grpId="0" animBg="1"/>
      <p:bldP spid="180259" grpId="0" animBg="1"/>
      <p:bldP spid="18026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DE17082-5D2E-49B7-9600-89EB57B49EC9}" type="slidenum">
              <a:rPr lang="en-US"/>
              <a:pPr/>
              <a:t>22</a:t>
            </a:fld>
            <a:endParaRPr lang="en-US"/>
          </a:p>
        </p:txBody>
      </p:sp>
      <p:sp>
        <p:nvSpPr>
          <p:cNvPr id="182274" name="Rectangle 2"/>
          <p:cNvSpPr>
            <a:spLocks noGrp="1" noChangeArrowheads="1"/>
          </p:cNvSpPr>
          <p:nvPr>
            <p:ph type="title"/>
          </p:nvPr>
        </p:nvSpPr>
        <p:spPr/>
        <p:txBody>
          <a:bodyPr/>
          <a:lstStyle/>
          <a:p>
            <a:r>
              <a:rPr lang="en-US"/>
              <a:t>Solving Concept Assignment Problem</a:t>
            </a:r>
          </a:p>
        </p:txBody>
      </p:sp>
      <p:sp>
        <p:nvSpPr>
          <p:cNvPr id="182275" name="Rectangle 3"/>
          <p:cNvSpPr>
            <a:spLocks noGrp="1" noChangeArrowheads="1"/>
          </p:cNvSpPr>
          <p:nvPr>
            <p:ph type="body" idx="1"/>
          </p:nvPr>
        </p:nvSpPr>
        <p:spPr/>
        <p:txBody>
          <a:bodyPr/>
          <a:lstStyle/>
          <a:p>
            <a:r>
              <a:rPr lang="en-US" sz="3200"/>
              <a:t>API calls from help documents are linked to their locations in the applications source code.</a:t>
            </a:r>
          </a:p>
          <a:p>
            <a:endParaRPr lang="en-US" sz="3200"/>
          </a:p>
          <a:p>
            <a:r>
              <a:rPr lang="en-US" sz="3200"/>
              <a:t>Programmers can navigate directly to these locations and see how high-level concepts from queries are implemented in the source code.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0924FD0-87B6-4DEA-8ADA-87145806923D}" type="slidenum">
              <a:rPr lang="en-US"/>
              <a:pPr/>
              <a:t>23</a:t>
            </a:fld>
            <a:endParaRPr lang="en-US"/>
          </a:p>
        </p:txBody>
      </p:sp>
      <p:sp>
        <p:nvSpPr>
          <p:cNvPr id="211970" name="Rectangle 2"/>
          <p:cNvSpPr>
            <a:spLocks noGrp="1" noChangeArrowheads="1"/>
          </p:cNvSpPr>
          <p:nvPr>
            <p:ph type="title"/>
          </p:nvPr>
        </p:nvSpPr>
        <p:spPr/>
        <p:txBody>
          <a:bodyPr/>
          <a:lstStyle/>
          <a:p>
            <a:r>
              <a:rPr lang="en-US"/>
              <a:t>Ranking Applications</a:t>
            </a:r>
          </a:p>
        </p:txBody>
      </p:sp>
      <p:sp>
        <p:nvSpPr>
          <p:cNvPr id="211971" name="Rectangle 3"/>
          <p:cNvSpPr>
            <a:spLocks noGrp="1" noChangeArrowheads="1"/>
          </p:cNvSpPr>
          <p:nvPr>
            <p:ph type="body" idx="1"/>
          </p:nvPr>
        </p:nvSpPr>
        <p:spPr/>
        <p:txBody>
          <a:bodyPr/>
          <a:lstStyle/>
          <a:p>
            <a:r>
              <a:rPr lang="en-US"/>
              <a:t>More directly matched words -&gt; higher ranking</a:t>
            </a:r>
          </a:p>
          <a:p>
            <a:pPr lvl="1"/>
            <a:r>
              <a:rPr lang="en-US"/>
              <a:t>Standard approach</a:t>
            </a:r>
          </a:p>
          <a:p>
            <a:endParaRPr lang="en-US"/>
          </a:p>
          <a:p>
            <a:r>
              <a:rPr lang="en-US"/>
              <a:t>More API calls used -&gt; higher ranking</a:t>
            </a:r>
          </a:p>
          <a:p>
            <a:pPr lvl="1"/>
            <a:r>
              <a:rPr lang="en-US"/>
              <a:t>Since API calls implement high-level concepts, more implemented concepts mean that the application is more relevant</a:t>
            </a:r>
          </a:p>
          <a:p>
            <a:endParaRPr lang="en-US"/>
          </a:p>
          <a:p>
            <a:r>
              <a:rPr lang="en-US"/>
              <a:t>Is there more?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9B115D4F-D575-46B1-B75F-56275EA639E0}" type="slidenum">
              <a:rPr lang="en-US"/>
              <a:pPr/>
              <a:t>24</a:t>
            </a:fld>
            <a:endParaRPr lang="en-US"/>
          </a:p>
        </p:txBody>
      </p:sp>
      <p:sp>
        <p:nvSpPr>
          <p:cNvPr id="214018" name="Rectangle 2"/>
          <p:cNvSpPr>
            <a:spLocks noGrp="1" noChangeArrowheads="1"/>
          </p:cNvSpPr>
          <p:nvPr>
            <p:ph type="title"/>
          </p:nvPr>
        </p:nvSpPr>
        <p:spPr/>
        <p:txBody>
          <a:bodyPr/>
          <a:lstStyle/>
          <a:p>
            <a:r>
              <a:rPr lang="en-US"/>
              <a:t>Connectivity Heuristic</a:t>
            </a:r>
          </a:p>
        </p:txBody>
      </p:sp>
      <p:sp>
        <p:nvSpPr>
          <p:cNvPr id="214019" name="Rectangle 3"/>
          <p:cNvSpPr>
            <a:spLocks noGrp="1" noChangeArrowheads="1"/>
          </p:cNvSpPr>
          <p:nvPr>
            <p:ph type="body" idx="1"/>
          </p:nvPr>
        </p:nvSpPr>
        <p:spPr/>
        <p:txBody>
          <a:bodyPr/>
          <a:lstStyle/>
          <a:p>
            <a:r>
              <a:rPr lang="en-US" sz="2400"/>
              <a:t>We assume that keywords in queries represent logically connected concepts</a:t>
            </a:r>
          </a:p>
          <a:p>
            <a:pPr lvl="1"/>
            <a:r>
              <a:rPr lang="en-US" sz="2200"/>
              <a:t>Consider query “send receive secure XML”</a:t>
            </a:r>
          </a:p>
          <a:p>
            <a:pPr lvl="1"/>
            <a:r>
              <a:rPr lang="en-US" sz="2200"/>
              <a:t>Queries are often formed by constructing a question first, and then extracting keywords from this sentence</a:t>
            </a:r>
          </a:p>
          <a:p>
            <a:r>
              <a:rPr lang="en-US" sz="2400"/>
              <a:t>If a relation is present between two concepts in the query, then there should be a relation between API calls that implement these concepts in the program code </a:t>
            </a:r>
          </a:p>
          <a:p>
            <a:r>
              <a:rPr lang="en-US" sz="2400"/>
              <a:t>This heuristics is based on the observation that relations between concepts are often preserved in their implementations in the program code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8B7446A-F405-462F-9117-F6FBBD62525A}" type="slidenum">
              <a:rPr lang="en-US"/>
              <a:pPr/>
              <a:t>25</a:t>
            </a:fld>
            <a:endParaRPr lang="en-US"/>
          </a:p>
        </p:txBody>
      </p:sp>
      <p:sp>
        <p:nvSpPr>
          <p:cNvPr id="220162" name="Rectangle 2"/>
          <p:cNvSpPr>
            <a:spLocks noGrp="1" noChangeArrowheads="1"/>
          </p:cNvSpPr>
          <p:nvPr>
            <p:ph type="title"/>
          </p:nvPr>
        </p:nvSpPr>
        <p:spPr/>
        <p:txBody>
          <a:bodyPr/>
          <a:lstStyle/>
          <a:p>
            <a:r>
              <a:rPr lang="en-US"/>
              <a:t>Computing Connectivity Heuristics</a:t>
            </a:r>
          </a:p>
        </p:txBody>
      </p:sp>
      <p:sp>
        <p:nvSpPr>
          <p:cNvPr id="220163" name="Rectangle 3"/>
          <p:cNvSpPr>
            <a:spLocks noGrp="1" noChangeArrowheads="1"/>
          </p:cNvSpPr>
          <p:nvPr>
            <p:ph type="body" idx="1"/>
          </p:nvPr>
        </p:nvSpPr>
        <p:spPr/>
        <p:txBody>
          <a:bodyPr/>
          <a:lstStyle/>
          <a:p>
            <a:r>
              <a:rPr lang="en-US"/>
              <a:t>Use program analysis algorithms</a:t>
            </a:r>
          </a:p>
          <a:p>
            <a:endParaRPr lang="en-US"/>
          </a:p>
          <a:p>
            <a:r>
              <a:rPr lang="en-US"/>
              <a:t>Compute control and data flow graphs (CFG and DFG) for subject applications</a:t>
            </a:r>
          </a:p>
          <a:p>
            <a:endParaRPr lang="en-US"/>
          </a:p>
          <a:p>
            <a:r>
              <a:rPr lang="en-US"/>
              <a:t>Analyze connectivity between API calls that implement concepts from queries</a:t>
            </a:r>
          </a:p>
          <a:p>
            <a:pPr lvl="1"/>
            <a:r>
              <a:rPr lang="en-US"/>
              <a:t>The result is some ranking number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3"/>
          <p:cNvSpPr>
            <a:spLocks noGrp="1"/>
          </p:cNvSpPr>
          <p:nvPr>
            <p:ph type="sldNum" sz="quarter" idx="10"/>
          </p:nvPr>
        </p:nvSpPr>
        <p:spPr/>
        <p:txBody>
          <a:bodyPr/>
          <a:lstStyle/>
          <a:p>
            <a:fld id="{13A282B2-5AFD-4960-8E61-58B18A03B581}" type="slidenum">
              <a:rPr lang="en-US"/>
              <a:pPr/>
              <a:t>26</a:t>
            </a:fld>
            <a:endParaRPr lang="en-US"/>
          </a:p>
        </p:txBody>
      </p:sp>
      <p:sp>
        <p:nvSpPr>
          <p:cNvPr id="222210" name="Rectangle 2"/>
          <p:cNvSpPr>
            <a:spLocks noGrp="1" noChangeArrowheads="1"/>
          </p:cNvSpPr>
          <p:nvPr>
            <p:ph type="title"/>
          </p:nvPr>
        </p:nvSpPr>
        <p:spPr/>
        <p:txBody>
          <a:bodyPr/>
          <a:lstStyle/>
          <a:p>
            <a:r>
              <a:rPr lang="en-US"/>
              <a:t>API Call Graph</a:t>
            </a:r>
          </a:p>
        </p:txBody>
      </p:sp>
      <p:sp>
        <p:nvSpPr>
          <p:cNvPr id="222211" name="Rectangle 3"/>
          <p:cNvSpPr>
            <a:spLocks noGrp="1" noChangeArrowheads="1"/>
          </p:cNvSpPr>
          <p:nvPr>
            <p:ph type="body" idx="1"/>
          </p:nvPr>
        </p:nvSpPr>
        <p:spPr>
          <a:xfrm>
            <a:off x="301625" y="1592263"/>
            <a:ext cx="5346700" cy="2076450"/>
          </a:xfrm>
        </p:spPr>
        <p:txBody>
          <a:bodyPr/>
          <a:lstStyle/>
          <a:p>
            <a:r>
              <a:rPr lang="en-US"/>
              <a:t>API call graph represents the connectivity between API calls</a:t>
            </a:r>
          </a:p>
          <a:p>
            <a:pPr lvl="1"/>
            <a:r>
              <a:rPr lang="en-US"/>
              <a:t>Vertices are API calls</a:t>
            </a:r>
          </a:p>
          <a:p>
            <a:pPr lvl="1"/>
            <a:r>
              <a:rPr lang="en-US"/>
              <a:t>Edges are data flow paths</a:t>
            </a:r>
          </a:p>
        </p:txBody>
      </p:sp>
      <p:sp>
        <p:nvSpPr>
          <p:cNvPr id="222212" name="Oval 4"/>
          <p:cNvSpPr>
            <a:spLocks noChangeArrowheads="1"/>
          </p:cNvSpPr>
          <p:nvPr/>
        </p:nvSpPr>
        <p:spPr bwMode="auto">
          <a:xfrm>
            <a:off x="7348538" y="1612900"/>
            <a:ext cx="98425" cy="107950"/>
          </a:xfrm>
          <a:prstGeom prst="ellipse">
            <a:avLst/>
          </a:prstGeom>
          <a:solidFill>
            <a:srgbClr val="000000"/>
          </a:solidFill>
          <a:ln w="9525">
            <a:solidFill>
              <a:schemeClr val="tx1"/>
            </a:solidFill>
            <a:round/>
            <a:headEnd/>
            <a:tailEnd/>
          </a:ln>
          <a:effectLst/>
        </p:spPr>
        <p:txBody>
          <a:bodyPr wrap="none" anchor="ctr"/>
          <a:lstStyle/>
          <a:p>
            <a:endParaRPr lang="en-US"/>
          </a:p>
        </p:txBody>
      </p:sp>
      <p:sp>
        <p:nvSpPr>
          <p:cNvPr id="222213" name="Oval 5"/>
          <p:cNvSpPr>
            <a:spLocks noChangeArrowheads="1"/>
          </p:cNvSpPr>
          <p:nvPr/>
        </p:nvSpPr>
        <p:spPr bwMode="auto">
          <a:xfrm>
            <a:off x="8494713" y="2640013"/>
            <a:ext cx="98425" cy="107950"/>
          </a:xfrm>
          <a:prstGeom prst="ellipse">
            <a:avLst/>
          </a:prstGeom>
          <a:solidFill>
            <a:srgbClr val="000000"/>
          </a:solidFill>
          <a:ln w="9525">
            <a:solidFill>
              <a:schemeClr val="tx1"/>
            </a:solidFill>
            <a:round/>
            <a:headEnd/>
            <a:tailEnd/>
          </a:ln>
          <a:effectLst/>
        </p:spPr>
        <p:txBody>
          <a:bodyPr wrap="none" anchor="ctr"/>
          <a:lstStyle/>
          <a:p>
            <a:endParaRPr lang="en-US"/>
          </a:p>
        </p:txBody>
      </p:sp>
      <p:sp>
        <p:nvSpPr>
          <p:cNvPr id="222214" name="Oval 6"/>
          <p:cNvSpPr>
            <a:spLocks noChangeArrowheads="1"/>
          </p:cNvSpPr>
          <p:nvPr/>
        </p:nvSpPr>
        <p:spPr bwMode="auto">
          <a:xfrm>
            <a:off x="8061325" y="3808413"/>
            <a:ext cx="98425" cy="107950"/>
          </a:xfrm>
          <a:prstGeom prst="ellipse">
            <a:avLst/>
          </a:prstGeom>
          <a:solidFill>
            <a:srgbClr val="000000"/>
          </a:solidFill>
          <a:ln w="9525">
            <a:solidFill>
              <a:schemeClr val="tx1"/>
            </a:solidFill>
            <a:round/>
            <a:headEnd/>
            <a:tailEnd/>
          </a:ln>
          <a:effectLst/>
        </p:spPr>
        <p:txBody>
          <a:bodyPr wrap="none" anchor="ctr"/>
          <a:lstStyle/>
          <a:p>
            <a:endParaRPr lang="en-US"/>
          </a:p>
        </p:txBody>
      </p:sp>
      <p:sp>
        <p:nvSpPr>
          <p:cNvPr id="222216" name="Oval 8"/>
          <p:cNvSpPr>
            <a:spLocks noChangeArrowheads="1"/>
          </p:cNvSpPr>
          <p:nvPr/>
        </p:nvSpPr>
        <p:spPr bwMode="auto">
          <a:xfrm>
            <a:off x="6656388" y="3817938"/>
            <a:ext cx="98425" cy="107950"/>
          </a:xfrm>
          <a:prstGeom prst="ellipse">
            <a:avLst/>
          </a:prstGeom>
          <a:solidFill>
            <a:srgbClr val="000000"/>
          </a:solidFill>
          <a:ln w="9525">
            <a:solidFill>
              <a:schemeClr val="tx1"/>
            </a:solidFill>
            <a:round/>
            <a:headEnd/>
            <a:tailEnd/>
          </a:ln>
          <a:effectLst/>
        </p:spPr>
        <p:txBody>
          <a:bodyPr wrap="none" anchor="ctr"/>
          <a:lstStyle/>
          <a:p>
            <a:endParaRPr lang="en-US"/>
          </a:p>
        </p:txBody>
      </p:sp>
      <p:sp>
        <p:nvSpPr>
          <p:cNvPr id="222217" name="Oval 9"/>
          <p:cNvSpPr>
            <a:spLocks noChangeArrowheads="1"/>
          </p:cNvSpPr>
          <p:nvPr/>
        </p:nvSpPr>
        <p:spPr bwMode="auto">
          <a:xfrm>
            <a:off x="6232525" y="2638425"/>
            <a:ext cx="98425" cy="107950"/>
          </a:xfrm>
          <a:prstGeom prst="ellipse">
            <a:avLst/>
          </a:prstGeom>
          <a:solidFill>
            <a:srgbClr val="000000"/>
          </a:solidFill>
          <a:ln w="9525">
            <a:solidFill>
              <a:schemeClr val="tx1"/>
            </a:solidFill>
            <a:round/>
            <a:headEnd/>
            <a:tailEnd/>
          </a:ln>
          <a:effectLst/>
        </p:spPr>
        <p:txBody>
          <a:bodyPr wrap="none" anchor="ctr"/>
          <a:lstStyle/>
          <a:p>
            <a:endParaRPr lang="en-US"/>
          </a:p>
        </p:txBody>
      </p:sp>
      <p:sp>
        <p:nvSpPr>
          <p:cNvPr id="222219" name="Line 11"/>
          <p:cNvSpPr>
            <a:spLocks noChangeShapeType="1"/>
          </p:cNvSpPr>
          <p:nvPr/>
        </p:nvSpPr>
        <p:spPr bwMode="auto">
          <a:xfrm flipH="1">
            <a:off x="6689725" y="1687513"/>
            <a:ext cx="723900" cy="2174875"/>
          </a:xfrm>
          <a:prstGeom prst="line">
            <a:avLst/>
          </a:prstGeom>
          <a:noFill/>
          <a:ln w="9525">
            <a:solidFill>
              <a:schemeClr val="tx1"/>
            </a:solidFill>
            <a:round/>
            <a:headEnd/>
            <a:tailEnd/>
          </a:ln>
          <a:effectLst/>
        </p:spPr>
        <p:txBody>
          <a:bodyPr/>
          <a:lstStyle/>
          <a:p>
            <a:endParaRPr lang="en-US"/>
          </a:p>
        </p:txBody>
      </p:sp>
      <p:sp>
        <p:nvSpPr>
          <p:cNvPr id="222220" name="Line 12"/>
          <p:cNvSpPr>
            <a:spLocks noChangeShapeType="1"/>
          </p:cNvSpPr>
          <p:nvPr/>
        </p:nvSpPr>
        <p:spPr bwMode="auto">
          <a:xfrm>
            <a:off x="7413625" y="1646238"/>
            <a:ext cx="1136650" cy="1022350"/>
          </a:xfrm>
          <a:prstGeom prst="line">
            <a:avLst/>
          </a:prstGeom>
          <a:noFill/>
          <a:ln w="9525">
            <a:solidFill>
              <a:schemeClr val="tx1"/>
            </a:solidFill>
            <a:round/>
            <a:headEnd/>
            <a:tailEnd/>
          </a:ln>
          <a:effectLst/>
        </p:spPr>
        <p:txBody>
          <a:bodyPr/>
          <a:lstStyle/>
          <a:p>
            <a:endParaRPr lang="en-US"/>
          </a:p>
        </p:txBody>
      </p:sp>
      <p:sp>
        <p:nvSpPr>
          <p:cNvPr id="222221" name="Line 13"/>
          <p:cNvSpPr>
            <a:spLocks noChangeShapeType="1"/>
          </p:cNvSpPr>
          <p:nvPr/>
        </p:nvSpPr>
        <p:spPr bwMode="auto">
          <a:xfrm>
            <a:off x="7381875" y="1663700"/>
            <a:ext cx="731838" cy="2206625"/>
          </a:xfrm>
          <a:prstGeom prst="line">
            <a:avLst/>
          </a:prstGeom>
          <a:noFill/>
          <a:ln w="9525">
            <a:solidFill>
              <a:schemeClr val="tx1"/>
            </a:solidFill>
            <a:round/>
            <a:headEnd/>
            <a:tailEnd/>
          </a:ln>
          <a:effectLst/>
        </p:spPr>
        <p:txBody>
          <a:bodyPr/>
          <a:lstStyle/>
          <a:p>
            <a:endParaRPr lang="en-US"/>
          </a:p>
        </p:txBody>
      </p:sp>
      <p:sp>
        <p:nvSpPr>
          <p:cNvPr id="222222" name="Line 14"/>
          <p:cNvSpPr>
            <a:spLocks noChangeShapeType="1"/>
          </p:cNvSpPr>
          <p:nvPr/>
        </p:nvSpPr>
        <p:spPr bwMode="auto">
          <a:xfrm>
            <a:off x="6269038" y="2684463"/>
            <a:ext cx="2265362" cy="7937"/>
          </a:xfrm>
          <a:prstGeom prst="line">
            <a:avLst/>
          </a:prstGeom>
          <a:noFill/>
          <a:ln w="9525">
            <a:solidFill>
              <a:schemeClr val="tx1"/>
            </a:solidFill>
            <a:round/>
            <a:headEnd/>
            <a:tailEnd/>
          </a:ln>
          <a:effectLst/>
        </p:spPr>
        <p:txBody>
          <a:bodyPr/>
          <a:lstStyle/>
          <a:p>
            <a:endParaRPr lang="en-US"/>
          </a:p>
        </p:txBody>
      </p:sp>
      <p:sp>
        <p:nvSpPr>
          <p:cNvPr id="222223" name="Line 15"/>
          <p:cNvSpPr>
            <a:spLocks noChangeShapeType="1"/>
          </p:cNvSpPr>
          <p:nvPr/>
        </p:nvSpPr>
        <p:spPr bwMode="auto">
          <a:xfrm>
            <a:off x="6302375" y="2700338"/>
            <a:ext cx="1828800" cy="1179512"/>
          </a:xfrm>
          <a:prstGeom prst="line">
            <a:avLst/>
          </a:prstGeom>
          <a:noFill/>
          <a:ln w="9525">
            <a:solidFill>
              <a:schemeClr val="tx1"/>
            </a:solidFill>
            <a:round/>
            <a:headEnd/>
            <a:tailEnd/>
          </a:ln>
          <a:effectLst/>
        </p:spPr>
        <p:txBody>
          <a:bodyPr/>
          <a:lstStyle/>
          <a:p>
            <a:endParaRPr lang="en-US"/>
          </a:p>
        </p:txBody>
      </p:sp>
      <p:sp>
        <p:nvSpPr>
          <p:cNvPr id="222224" name="Text Box 16"/>
          <p:cNvSpPr txBox="1">
            <a:spLocks noChangeArrowheads="1"/>
          </p:cNvSpPr>
          <p:nvPr/>
        </p:nvSpPr>
        <p:spPr bwMode="auto">
          <a:xfrm>
            <a:off x="649288" y="4006850"/>
            <a:ext cx="1266825" cy="2044700"/>
          </a:xfrm>
          <a:prstGeom prst="rect">
            <a:avLst/>
          </a:prstGeom>
          <a:noFill/>
          <a:ln w="9525">
            <a:noFill/>
            <a:miter lim="800000"/>
            <a:headEnd/>
            <a:tailEnd/>
          </a:ln>
          <a:effectLst/>
        </p:spPr>
        <p:txBody>
          <a:bodyPr wrap="none">
            <a:spAutoFit/>
          </a:bodyPr>
          <a:lstStyle/>
          <a:p>
            <a:r>
              <a:rPr lang="en-US"/>
              <a:t>var x;</a:t>
            </a:r>
          </a:p>
          <a:p>
            <a:r>
              <a:rPr lang="en-US"/>
              <a:t>…….</a:t>
            </a:r>
          </a:p>
          <a:p>
            <a:r>
              <a:rPr lang="en-US"/>
              <a:t>F(x);</a:t>
            </a:r>
          </a:p>
          <a:p>
            <a:r>
              <a:rPr lang="en-US"/>
              <a:t>…….</a:t>
            </a:r>
          </a:p>
          <a:p>
            <a:r>
              <a:rPr lang="en-US"/>
              <a:t>Y(x)</a:t>
            </a:r>
          </a:p>
        </p:txBody>
      </p:sp>
      <p:sp>
        <p:nvSpPr>
          <p:cNvPr id="222226" name="Text Box 18"/>
          <p:cNvSpPr txBox="1">
            <a:spLocks noChangeArrowheads="1"/>
          </p:cNvSpPr>
          <p:nvPr/>
        </p:nvSpPr>
        <p:spPr bwMode="auto">
          <a:xfrm>
            <a:off x="4735513" y="4016375"/>
            <a:ext cx="1300162" cy="2044700"/>
          </a:xfrm>
          <a:prstGeom prst="rect">
            <a:avLst/>
          </a:prstGeom>
          <a:noFill/>
          <a:ln w="9525">
            <a:noFill/>
            <a:miter lim="800000"/>
            <a:headEnd/>
            <a:tailEnd/>
          </a:ln>
          <a:effectLst/>
        </p:spPr>
        <p:txBody>
          <a:bodyPr wrap="none">
            <a:spAutoFit/>
          </a:bodyPr>
          <a:lstStyle/>
          <a:p>
            <a:r>
              <a:rPr lang="en-US"/>
              <a:t>var x;</a:t>
            </a:r>
          </a:p>
          <a:p>
            <a:r>
              <a:rPr lang="en-US"/>
              <a:t>……. </a:t>
            </a:r>
          </a:p>
          <a:p>
            <a:r>
              <a:rPr lang="en-US"/>
              <a:t>x=F();</a:t>
            </a:r>
          </a:p>
          <a:p>
            <a:r>
              <a:rPr lang="en-US"/>
              <a:t>…….</a:t>
            </a:r>
          </a:p>
          <a:p>
            <a:r>
              <a:rPr lang="en-US"/>
              <a:t>Y(x);</a:t>
            </a:r>
          </a:p>
        </p:txBody>
      </p:sp>
      <p:grpSp>
        <p:nvGrpSpPr>
          <p:cNvPr id="222229" name="Group 21"/>
          <p:cNvGrpSpPr>
            <a:grpSpLocks/>
          </p:cNvGrpSpPr>
          <p:nvPr/>
        </p:nvGrpSpPr>
        <p:grpSpPr bwMode="auto">
          <a:xfrm>
            <a:off x="1730375" y="3946525"/>
            <a:ext cx="1963738" cy="2108200"/>
            <a:chOff x="1090" y="2486"/>
            <a:chExt cx="1237" cy="1328"/>
          </a:xfrm>
        </p:grpSpPr>
        <p:sp>
          <p:nvSpPr>
            <p:cNvPr id="222227" name="AutoShape 19"/>
            <p:cNvSpPr>
              <a:spLocks/>
            </p:cNvSpPr>
            <p:nvPr/>
          </p:nvSpPr>
          <p:spPr bwMode="auto">
            <a:xfrm>
              <a:off x="1090" y="2486"/>
              <a:ext cx="207" cy="1328"/>
            </a:xfrm>
            <a:prstGeom prst="rightBrace">
              <a:avLst>
                <a:gd name="adj1" fmla="val 53462"/>
                <a:gd name="adj2" fmla="val 50000"/>
              </a:avLst>
            </a:prstGeom>
            <a:noFill/>
            <a:ln w="25400">
              <a:solidFill>
                <a:srgbClr val="0000FF"/>
              </a:solidFill>
              <a:round/>
              <a:headEnd/>
              <a:tailEnd/>
            </a:ln>
            <a:effectLst/>
          </p:spPr>
          <p:txBody>
            <a:bodyPr wrap="none" anchor="ctr"/>
            <a:lstStyle/>
            <a:p>
              <a:endParaRPr lang="en-US"/>
            </a:p>
          </p:txBody>
        </p:sp>
        <p:sp>
          <p:nvSpPr>
            <p:cNvPr id="222228" name="Text Box 20"/>
            <p:cNvSpPr txBox="1">
              <a:spLocks noChangeArrowheads="1"/>
            </p:cNvSpPr>
            <p:nvPr/>
          </p:nvSpPr>
          <p:spPr bwMode="auto">
            <a:xfrm>
              <a:off x="1239" y="2853"/>
              <a:ext cx="1088" cy="610"/>
            </a:xfrm>
            <a:prstGeom prst="rect">
              <a:avLst/>
            </a:prstGeom>
            <a:noFill/>
            <a:ln w="9525">
              <a:noFill/>
              <a:miter lim="800000"/>
              <a:headEnd/>
              <a:tailEnd/>
            </a:ln>
            <a:effectLst/>
          </p:spPr>
          <p:txBody>
            <a:bodyPr wrap="none">
              <a:spAutoFit/>
            </a:bodyPr>
            <a:lstStyle/>
            <a:p>
              <a:pPr algn="ctr"/>
              <a:r>
                <a:rPr lang="en-US" sz="2400">
                  <a:solidFill>
                    <a:srgbClr val="0033CC"/>
                  </a:solidFill>
                </a:rPr>
                <a:t>F and Y</a:t>
              </a:r>
            </a:p>
            <a:p>
              <a:pPr algn="ctr"/>
              <a:r>
                <a:rPr lang="en-US" sz="2400">
                  <a:solidFill>
                    <a:srgbClr val="0033CC"/>
                  </a:solidFill>
                </a:rPr>
                <a:t>are weakly</a:t>
              </a:r>
            </a:p>
            <a:p>
              <a:pPr algn="ctr"/>
              <a:r>
                <a:rPr lang="en-US" sz="2400">
                  <a:solidFill>
                    <a:srgbClr val="0033CC"/>
                  </a:solidFill>
                </a:rPr>
                <a:t>connected</a:t>
              </a:r>
            </a:p>
          </p:txBody>
        </p:sp>
      </p:grpSp>
      <p:grpSp>
        <p:nvGrpSpPr>
          <p:cNvPr id="222233" name="Group 25"/>
          <p:cNvGrpSpPr>
            <a:grpSpLocks/>
          </p:cNvGrpSpPr>
          <p:nvPr/>
        </p:nvGrpSpPr>
        <p:grpSpPr bwMode="auto">
          <a:xfrm>
            <a:off x="5908675" y="3989388"/>
            <a:ext cx="2192338" cy="2108200"/>
            <a:chOff x="3722" y="2513"/>
            <a:chExt cx="1381" cy="1328"/>
          </a:xfrm>
        </p:grpSpPr>
        <p:sp>
          <p:nvSpPr>
            <p:cNvPr id="222231" name="AutoShape 23"/>
            <p:cNvSpPr>
              <a:spLocks/>
            </p:cNvSpPr>
            <p:nvPr/>
          </p:nvSpPr>
          <p:spPr bwMode="auto">
            <a:xfrm>
              <a:off x="3722" y="2513"/>
              <a:ext cx="207" cy="1328"/>
            </a:xfrm>
            <a:prstGeom prst="rightBrace">
              <a:avLst>
                <a:gd name="adj1" fmla="val 53462"/>
                <a:gd name="adj2" fmla="val 50000"/>
              </a:avLst>
            </a:prstGeom>
            <a:noFill/>
            <a:ln w="25400">
              <a:solidFill>
                <a:srgbClr val="0000FF"/>
              </a:solidFill>
              <a:round/>
              <a:headEnd/>
              <a:tailEnd/>
            </a:ln>
            <a:effectLst/>
          </p:spPr>
          <p:txBody>
            <a:bodyPr wrap="none" anchor="ctr"/>
            <a:lstStyle/>
            <a:p>
              <a:endParaRPr lang="en-US"/>
            </a:p>
          </p:txBody>
        </p:sp>
        <p:sp>
          <p:nvSpPr>
            <p:cNvPr id="222232" name="Text Box 24"/>
            <p:cNvSpPr txBox="1">
              <a:spLocks noChangeArrowheads="1"/>
            </p:cNvSpPr>
            <p:nvPr/>
          </p:nvSpPr>
          <p:spPr bwMode="auto">
            <a:xfrm>
              <a:off x="3888" y="2880"/>
              <a:ext cx="1215" cy="610"/>
            </a:xfrm>
            <a:prstGeom prst="rect">
              <a:avLst/>
            </a:prstGeom>
            <a:noFill/>
            <a:ln w="9525">
              <a:noFill/>
              <a:miter lim="800000"/>
              <a:headEnd/>
              <a:tailEnd/>
            </a:ln>
            <a:effectLst/>
          </p:spPr>
          <p:txBody>
            <a:bodyPr wrap="none">
              <a:spAutoFit/>
            </a:bodyPr>
            <a:lstStyle/>
            <a:p>
              <a:pPr algn="ctr"/>
              <a:r>
                <a:rPr lang="en-US" sz="2400">
                  <a:solidFill>
                    <a:srgbClr val="0033CC"/>
                  </a:solidFill>
                </a:rPr>
                <a:t>F and Y</a:t>
              </a:r>
            </a:p>
            <a:p>
              <a:pPr algn="ctr"/>
              <a:r>
                <a:rPr lang="en-US" sz="2400">
                  <a:solidFill>
                    <a:srgbClr val="0033CC"/>
                  </a:solidFill>
                </a:rPr>
                <a:t>are strongly</a:t>
              </a:r>
            </a:p>
            <a:p>
              <a:pPr algn="ctr"/>
              <a:r>
                <a:rPr lang="en-US" sz="2400">
                  <a:solidFill>
                    <a:srgbClr val="0033CC"/>
                  </a:solidFill>
                </a:rPr>
                <a:t>connected</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2224"/>
                                        </p:tgtEl>
                                        <p:attrNameLst>
                                          <p:attrName>style.visibility</p:attrName>
                                        </p:attrNameLst>
                                      </p:cBhvr>
                                      <p:to>
                                        <p:strVal val="visible"/>
                                      </p:to>
                                    </p:set>
                                    <p:animEffect transition="in" filter="dissolve">
                                      <p:cBhvr>
                                        <p:cTn id="7" dur="500"/>
                                        <p:tgtEl>
                                          <p:spTgt spid="222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2226"/>
                                        </p:tgtEl>
                                        <p:attrNameLst>
                                          <p:attrName>style.visibility</p:attrName>
                                        </p:attrNameLst>
                                      </p:cBhvr>
                                      <p:to>
                                        <p:strVal val="visible"/>
                                      </p:to>
                                    </p:set>
                                    <p:animEffect transition="in" filter="dissolve">
                                      <p:cBhvr>
                                        <p:cTn id="12" dur="500"/>
                                        <p:tgtEl>
                                          <p:spTgt spid="2222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22229"/>
                                        </p:tgtEl>
                                        <p:attrNameLst>
                                          <p:attrName>style.visibility</p:attrName>
                                        </p:attrNameLst>
                                      </p:cBhvr>
                                      <p:to>
                                        <p:strVal val="visible"/>
                                      </p:to>
                                    </p:set>
                                    <p:animEffect transition="in" filter="wipe(left)">
                                      <p:cBhvr>
                                        <p:cTn id="17" dur="500"/>
                                        <p:tgtEl>
                                          <p:spTgt spid="2222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22233"/>
                                        </p:tgtEl>
                                        <p:attrNameLst>
                                          <p:attrName>style.visibility</p:attrName>
                                        </p:attrNameLst>
                                      </p:cBhvr>
                                      <p:to>
                                        <p:strVal val="visible"/>
                                      </p:to>
                                    </p:set>
                                    <p:animEffect transition="in" filter="wipe(left)">
                                      <p:cBhvr>
                                        <p:cTn id="22" dur="500"/>
                                        <p:tgtEl>
                                          <p:spTgt spid="222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24" grpId="0"/>
      <p:bldP spid="2222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3"/>
          <p:cNvSpPr>
            <a:spLocks noGrp="1"/>
          </p:cNvSpPr>
          <p:nvPr>
            <p:ph type="sldNum" sz="quarter" idx="10"/>
          </p:nvPr>
        </p:nvSpPr>
        <p:spPr/>
        <p:txBody>
          <a:bodyPr/>
          <a:lstStyle/>
          <a:p>
            <a:fld id="{3E68B338-7F2D-4170-AF61-80EEB798EC93}" type="slidenum">
              <a:rPr lang="en-US"/>
              <a:pPr/>
              <a:t>27</a:t>
            </a:fld>
            <a:endParaRPr lang="en-US"/>
          </a:p>
        </p:txBody>
      </p:sp>
      <p:sp>
        <p:nvSpPr>
          <p:cNvPr id="235522" name="Rectangle 2"/>
          <p:cNvSpPr>
            <a:spLocks noGrp="1" noChangeArrowheads="1"/>
          </p:cNvSpPr>
          <p:nvPr>
            <p:ph type="title"/>
          </p:nvPr>
        </p:nvSpPr>
        <p:spPr/>
        <p:txBody>
          <a:bodyPr/>
          <a:lstStyle/>
          <a:p>
            <a:r>
              <a:rPr lang="en-US"/>
              <a:t>How Many Applications Are There?</a:t>
            </a:r>
          </a:p>
        </p:txBody>
      </p:sp>
      <p:sp>
        <p:nvSpPr>
          <p:cNvPr id="235523" name="Rectangle 3"/>
          <p:cNvSpPr>
            <a:spLocks noGrp="1" noChangeArrowheads="1"/>
          </p:cNvSpPr>
          <p:nvPr>
            <p:ph type="body" idx="1"/>
          </p:nvPr>
        </p:nvSpPr>
        <p:spPr>
          <a:xfrm>
            <a:off x="301625" y="1592263"/>
            <a:ext cx="6002338" cy="4414837"/>
          </a:xfrm>
        </p:spPr>
        <p:txBody>
          <a:bodyPr/>
          <a:lstStyle/>
          <a:p>
            <a:r>
              <a:rPr lang="en-US" sz="2400" dirty="0"/>
              <a:t>Sourceforge.net reports that they host </a:t>
            </a:r>
            <a:r>
              <a:rPr lang="en-US" sz="2400" dirty="0" smtClean="0"/>
              <a:t>230,000 </a:t>
            </a:r>
            <a:r>
              <a:rPr lang="en-US" sz="2400" dirty="0"/>
              <a:t>projects as of </a:t>
            </a:r>
            <a:r>
              <a:rPr lang="en-US" sz="2400" dirty="0" smtClean="0"/>
              <a:t>February 2009.</a:t>
            </a:r>
            <a:endParaRPr lang="en-US" sz="2400" dirty="0"/>
          </a:p>
          <a:p>
            <a:endParaRPr lang="en-US" sz="2400" dirty="0"/>
          </a:p>
          <a:p>
            <a:r>
              <a:rPr lang="en-US" sz="2400" dirty="0"/>
              <a:t>There are dozens of other open source repositories containing tens of thousands of different applications.</a:t>
            </a:r>
          </a:p>
          <a:p>
            <a:endParaRPr lang="en-US" sz="2400" dirty="0"/>
          </a:p>
          <a:p>
            <a:r>
              <a:rPr lang="en-US" sz="2400" dirty="0"/>
              <a:t>Companies have internal source control management systems containing hundreds of thousands of applications.</a:t>
            </a:r>
          </a:p>
        </p:txBody>
      </p:sp>
      <p:graphicFrame>
        <p:nvGraphicFramePr>
          <p:cNvPr id="235524" name="Object 4"/>
          <p:cNvGraphicFramePr>
            <a:graphicFrameLocks noChangeAspect="1"/>
          </p:cNvGraphicFramePr>
          <p:nvPr/>
        </p:nvGraphicFramePr>
        <p:xfrm>
          <a:off x="6370638" y="1771650"/>
          <a:ext cx="2487612" cy="717550"/>
        </p:xfrm>
        <a:graphic>
          <a:graphicData uri="http://schemas.openxmlformats.org/presentationml/2006/ole">
            <p:oleObj spid="_x0000_s235524" name="Image" r:id="rId4" imgW="2641270" imgH="761636" progId="Photoshop.Image.7">
              <p:embed/>
            </p:oleObj>
          </a:graphicData>
        </a:graphic>
      </p:graphicFrame>
      <p:pic>
        <p:nvPicPr>
          <p:cNvPr id="235525" name="Picture 5" descr="intellogo"/>
          <p:cNvPicPr>
            <a:picLocks noChangeAspect="1" noChangeArrowheads="1"/>
          </p:cNvPicPr>
          <p:nvPr/>
        </p:nvPicPr>
        <p:blipFill>
          <a:blip r:embed="rId5"/>
          <a:srcRect/>
          <a:stretch>
            <a:fillRect/>
          </a:stretch>
        </p:blipFill>
        <p:spPr bwMode="auto">
          <a:xfrm>
            <a:off x="6478588" y="4381500"/>
            <a:ext cx="1209675" cy="485775"/>
          </a:xfrm>
          <a:prstGeom prst="rect">
            <a:avLst/>
          </a:prstGeom>
          <a:noFill/>
        </p:spPr>
      </p:pic>
      <p:pic>
        <p:nvPicPr>
          <p:cNvPr id="235526" name="Picture 6" descr="php"/>
          <p:cNvPicPr>
            <a:picLocks noChangeAspect="1" noChangeArrowheads="1"/>
          </p:cNvPicPr>
          <p:nvPr/>
        </p:nvPicPr>
        <p:blipFill>
          <a:blip r:embed="rId6"/>
          <a:srcRect/>
          <a:stretch>
            <a:fillRect/>
          </a:stretch>
        </p:blipFill>
        <p:spPr bwMode="auto">
          <a:xfrm>
            <a:off x="7762875" y="3873500"/>
            <a:ext cx="1047750" cy="561975"/>
          </a:xfrm>
          <a:prstGeom prst="rect">
            <a:avLst/>
          </a:prstGeom>
          <a:noFill/>
        </p:spPr>
      </p:pic>
      <p:pic>
        <p:nvPicPr>
          <p:cNvPr id="235527" name="Picture 7" descr="apache"/>
          <p:cNvPicPr>
            <a:picLocks noChangeAspect="1" noChangeArrowheads="1"/>
          </p:cNvPicPr>
          <p:nvPr/>
        </p:nvPicPr>
        <p:blipFill>
          <a:blip r:embed="rId7"/>
          <a:srcRect/>
          <a:stretch>
            <a:fillRect/>
          </a:stretch>
        </p:blipFill>
        <p:spPr bwMode="auto">
          <a:xfrm>
            <a:off x="6491288" y="3230563"/>
            <a:ext cx="1581150" cy="561975"/>
          </a:xfrm>
          <a:prstGeom prst="rect">
            <a:avLst/>
          </a:prstGeom>
          <a:noFill/>
        </p:spPr>
      </p:pic>
      <p:pic>
        <p:nvPicPr>
          <p:cNvPr id="235528" name="Picture 8" descr="mysql"/>
          <p:cNvPicPr>
            <a:picLocks noChangeAspect="1" noChangeArrowheads="1"/>
          </p:cNvPicPr>
          <p:nvPr/>
        </p:nvPicPr>
        <p:blipFill>
          <a:blip r:embed="rId8"/>
          <a:srcRect/>
          <a:stretch>
            <a:fillRect/>
          </a:stretch>
        </p:blipFill>
        <p:spPr bwMode="auto">
          <a:xfrm>
            <a:off x="7853363" y="4789488"/>
            <a:ext cx="1047750" cy="542925"/>
          </a:xfrm>
          <a:prstGeom prst="rect">
            <a:avLst/>
          </a:prstGeom>
          <a:noFill/>
        </p:spPr>
      </p:pic>
      <p:pic>
        <p:nvPicPr>
          <p:cNvPr id="235529" name="Picture 9" descr="googlecode"/>
          <p:cNvPicPr>
            <a:picLocks noChangeAspect="1" noChangeArrowheads="1"/>
          </p:cNvPicPr>
          <p:nvPr/>
        </p:nvPicPr>
        <p:blipFill>
          <a:blip r:embed="rId9"/>
          <a:srcRect/>
          <a:stretch>
            <a:fillRect/>
          </a:stretch>
        </p:blipFill>
        <p:spPr bwMode="auto">
          <a:xfrm>
            <a:off x="6388100" y="5440363"/>
            <a:ext cx="1457325" cy="523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0"/>
                                  </p:stCondLst>
                                  <p:childTnLst>
                                    <p:set>
                                      <p:cBhvr>
                                        <p:cTn id="6" dur="1" fill="hold">
                                          <p:stCondLst>
                                            <p:cond delay="0"/>
                                          </p:stCondLst>
                                        </p:cTn>
                                        <p:tgtEl>
                                          <p:spTgt spid="235527"/>
                                        </p:tgtEl>
                                        <p:attrNameLst>
                                          <p:attrName>style.visibility</p:attrName>
                                        </p:attrNameLst>
                                      </p:cBhvr>
                                      <p:to>
                                        <p:strVal val="visible"/>
                                      </p:to>
                                    </p:set>
                                  </p:childTnLst>
                                </p:cTn>
                              </p:par>
                            </p:childTnLst>
                          </p:cTn>
                        </p:par>
                        <p:par>
                          <p:cTn id="7" fill="hold">
                            <p:stCondLst>
                              <p:cond delay="5000"/>
                            </p:stCondLst>
                            <p:childTnLst>
                              <p:par>
                                <p:cTn id="8" presetID="1" presetClass="entr" presetSubtype="0" fill="hold" nodeType="afterEffect">
                                  <p:stCondLst>
                                    <p:cond delay="1000"/>
                                  </p:stCondLst>
                                  <p:childTnLst>
                                    <p:set>
                                      <p:cBhvr>
                                        <p:cTn id="9" dur="1" fill="hold">
                                          <p:stCondLst>
                                            <p:cond delay="0"/>
                                          </p:stCondLst>
                                        </p:cTn>
                                        <p:tgtEl>
                                          <p:spTgt spid="235526"/>
                                        </p:tgtEl>
                                        <p:attrNameLst>
                                          <p:attrName>style.visibility</p:attrName>
                                        </p:attrNameLst>
                                      </p:cBhvr>
                                      <p:to>
                                        <p:strVal val="visible"/>
                                      </p:to>
                                    </p:set>
                                  </p:childTnLst>
                                </p:cTn>
                              </p:par>
                            </p:childTnLst>
                          </p:cTn>
                        </p:par>
                        <p:par>
                          <p:cTn id="10" fill="hold">
                            <p:stCondLst>
                              <p:cond delay="6000"/>
                            </p:stCondLst>
                            <p:childTnLst>
                              <p:par>
                                <p:cTn id="11" presetID="1" presetClass="entr" presetSubtype="0" fill="hold" nodeType="afterEffect">
                                  <p:stCondLst>
                                    <p:cond delay="1000"/>
                                  </p:stCondLst>
                                  <p:childTnLst>
                                    <p:set>
                                      <p:cBhvr>
                                        <p:cTn id="12" dur="1" fill="hold">
                                          <p:stCondLst>
                                            <p:cond delay="0"/>
                                          </p:stCondLst>
                                        </p:cTn>
                                        <p:tgtEl>
                                          <p:spTgt spid="235525"/>
                                        </p:tgtEl>
                                        <p:attrNameLst>
                                          <p:attrName>style.visibility</p:attrName>
                                        </p:attrNameLst>
                                      </p:cBhvr>
                                      <p:to>
                                        <p:strVal val="visible"/>
                                      </p:to>
                                    </p:set>
                                  </p:childTnLst>
                                </p:cTn>
                              </p:par>
                            </p:childTnLst>
                          </p:cTn>
                        </p:par>
                        <p:par>
                          <p:cTn id="13" fill="hold">
                            <p:stCondLst>
                              <p:cond delay="7000"/>
                            </p:stCondLst>
                            <p:childTnLst>
                              <p:par>
                                <p:cTn id="14" presetID="1" presetClass="entr" presetSubtype="0" fill="hold" nodeType="afterEffect">
                                  <p:stCondLst>
                                    <p:cond delay="1000"/>
                                  </p:stCondLst>
                                  <p:childTnLst>
                                    <p:set>
                                      <p:cBhvr>
                                        <p:cTn id="15" dur="1" fill="hold">
                                          <p:stCondLst>
                                            <p:cond delay="0"/>
                                          </p:stCondLst>
                                        </p:cTn>
                                        <p:tgtEl>
                                          <p:spTgt spid="235528"/>
                                        </p:tgtEl>
                                        <p:attrNameLst>
                                          <p:attrName>style.visibility</p:attrName>
                                        </p:attrNameLst>
                                      </p:cBhvr>
                                      <p:to>
                                        <p:strVal val="visible"/>
                                      </p:to>
                                    </p:set>
                                  </p:childTnLst>
                                </p:cTn>
                              </p:par>
                            </p:childTnLst>
                          </p:cTn>
                        </p:par>
                        <p:par>
                          <p:cTn id="16" fill="hold">
                            <p:stCondLst>
                              <p:cond delay="8000"/>
                            </p:stCondLst>
                            <p:childTnLst>
                              <p:par>
                                <p:cTn id="17" presetID="1" presetClass="entr" presetSubtype="0" fill="hold" nodeType="afterEffect">
                                  <p:stCondLst>
                                    <p:cond delay="1000"/>
                                  </p:stCondLst>
                                  <p:childTnLst>
                                    <p:set>
                                      <p:cBhvr>
                                        <p:cTn id="18" dur="1" fill="hold">
                                          <p:stCondLst>
                                            <p:cond delay="0"/>
                                          </p:stCondLst>
                                        </p:cTn>
                                        <p:tgtEl>
                                          <p:spTgt spid="2355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graphicFrame>
        <p:nvGraphicFramePr>
          <p:cNvPr id="6" name="Content Placeholder 5"/>
          <p:cNvGraphicFramePr>
            <a:graphicFrameLocks noGrp="1"/>
          </p:cNvGraphicFramePr>
          <p:nvPr>
            <p:ph idx="1"/>
          </p:nvPr>
        </p:nvGraphicFramePr>
        <p:xfrm>
          <a:off x="301625" y="1592263"/>
          <a:ext cx="8485188" cy="4414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13F1FF0D-6476-4FD7-B4A4-3C7BECADE8AF}"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Case Study</a:t>
            </a:r>
            <a:endParaRPr lang="en-US" dirty="0"/>
          </a:p>
        </p:txBody>
      </p:sp>
      <p:graphicFrame>
        <p:nvGraphicFramePr>
          <p:cNvPr id="6" name="Content Placeholder 5"/>
          <p:cNvGraphicFramePr>
            <a:graphicFrameLocks noGrp="1"/>
          </p:cNvGraphicFramePr>
          <p:nvPr>
            <p:ph idx="1"/>
          </p:nvPr>
        </p:nvGraphicFramePr>
        <p:xfrm>
          <a:off x="301625" y="1592263"/>
          <a:ext cx="8485188" cy="44148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13F1FF0D-6476-4FD7-B4A4-3C7BECADE8AF}"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3"/>
          <p:cNvSpPr>
            <a:spLocks noGrp="1"/>
          </p:cNvSpPr>
          <p:nvPr>
            <p:ph type="sldNum" sz="quarter" idx="10"/>
          </p:nvPr>
        </p:nvSpPr>
        <p:spPr/>
        <p:txBody>
          <a:bodyPr/>
          <a:lstStyle/>
          <a:p>
            <a:fld id="{193534AF-4F71-4C82-9EF1-A79D74AC282B}" type="slidenum">
              <a:rPr lang="en-US"/>
              <a:pPr/>
              <a:t>3</a:t>
            </a:fld>
            <a:endParaRPr lang="en-US"/>
          </a:p>
        </p:txBody>
      </p:sp>
      <p:sp>
        <p:nvSpPr>
          <p:cNvPr id="227330" name="Rectangle 2"/>
          <p:cNvSpPr>
            <a:spLocks noGrp="1" noChangeArrowheads="1"/>
          </p:cNvSpPr>
          <p:nvPr>
            <p:ph type="title"/>
          </p:nvPr>
        </p:nvSpPr>
        <p:spPr/>
        <p:txBody>
          <a:bodyPr/>
          <a:lstStyle/>
          <a:p>
            <a:r>
              <a:rPr lang="en-US"/>
              <a:t>Our Goal</a:t>
            </a:r>
          </a:p>
        </p:txBody>
      </p:sp>
      <p:sp>
        <p:nvSpPr>
          <p:cNvPr id="227332" name="WordArt 4" descr="White marble"/>
          <p:cNvSpPr>
            <a:spLocks noChangeArrowheads="1" noChangeShapeType="1" noTextEdit="1"/>
          </p:cNvSpPr>
          <p:nvPr/>
        </p:nvSpPr>
        <p:spPr bwMode="auto">
          <a:xfrm>
            <a:off x="838200" y="1820863"/>
            <a:ext cx="2362200" cy="407035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locate</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service</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send </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XML </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secure</a:t>
            </a:r>
          </a:p>
        </p:txBody>
      </p:sp>
      <p:sp>
        <p:nvSpPr>
          <p:cNvPr id="227333" name="AutoShape 5"/>
          <p:cNvSpPr>
            <a:spLocks noChangeArrowheads="1"/>
          </p:cNvSpPr>
          <p:nvPr/>
        </p:nvSpPr>
        <p:spPr bwMode="auto">
          <a:xfrm>
            <a:off x="3135313" y="3294063"/>
            <a:ext cx="1173162" cy="973137"/>
          </a:xfrm>
          <a:prstGeom prst="rightArrow">
            <a:avLst>
              <a:gd name="adj1" fmla="val 50000"/>
              <a:gd name="adj2" fmla="val 30139"/>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2400">
                <a:solidFill>
                  <a:schemeClr val="bg1"/>
                </a:solidFill>
              </a:rPr>
              <a:t>search</a:t>
            </a:r>
          </a:p>
        </p:txBody>
      </p:sp>
      <p:pic>
        <p:nvPicPr>
          <p:cNvPr id="227344" name="Picture 16"/>
          <p:cNvPicPr>
            <a:picLocks noChangeAspect="1" noChangeArrowheads="1"/>
          </p:cNvPicPr>
          <p:nvPr/>
        </p:nvPicPr>
        <p:blipFill>
          <a:blip r:embed="rId4"/>
          <a:srcRect/>
          <a:stretch>
            <a:fillRect/>
          </a:stretch>
        </p:blipFill>
        <p:spPr bwMode="auto">
          <a:xfrm>
            <a:off x="4710113" y="1377950"/>
            <a:ext cx="4113212" cy="2479675"/>
          </a:xfrm>
          <a:prstGeom prst="rect">
            <a:avLst/>
          </a:prstGeom>
          <a:noFill/>
          <a:ln w="9525">
            <a:noFill/>
            <a:miter lim="800000"/>
            <a:headEnd/>
            <a:tailEnd/>
          </a:ln>
          <a:effectLst/>
        </p:spPr>
      </p:pic>
      <p:pic>
        <p:nvPicPr>
          <p:cNvPr id="227347" name="Picture 19"/>
          <p:cNvPicPr>
            <a:picLocks noChangeAspect="1" noChangeArrowheads="1"/>
          </p:cNvPicPr>
          <p:nvPr/>
        </p:nvPicPr>
        <p:blipFill>
          <a:blip r:embed="rId5"/>
          <a:srcRect/>
          <a:stretch>
            <a:fillRect/>
          </a:stretch>
        </p:blipFill>
        <p:spPr bwMode="auto">
          <a:xfrm>
            <a:off x="4724400" y="3905250"/>
            <a:ext cx="4097338" cy="2727325"/>
          </a:xfrm>
          <a:prstGeom prst="rect">
            <a:avLst/>
          </a:prstGeom>
          <a:noFill/>
          <a:ln w="9525">
            <a:noFill/>
            <a:miter lim="800000"/>
            <a:headEnd/>
            <a:tailEnd/>
          </a:ln>
          <a:effectLst/>
        </p:spPr>
      </p:pic>
      <p:grpSp>
        <p:nvGrpSpPr>
          <p:cNvPr id="227353" name="Group 25"/>
          <p:cNvGrpSpPr>
            <a:grpSpLocks/>
          </p:cNvGrpSpPr>
          <p:nvPr/>
        </p:nvGrpSpPr>
        <p:grpSpPr bwMode="auto">
          <a:xfrm>
            <a:off x="296863" y="1416050"/>
            <a:ext cx="3297237" cy="4959350"/>
            <a:chOff x="187" y="892"/>
            <a:chExt cx="2077" cy="3124"/>
          </a:xfrm>
        </p:grpSpPr>
        <p:sp>
          <p:nvSpPr>
            <p:cNvPr id="227351" name="Rectangle 23"/>
            <p:cNvSpPr>
              <a:spLocks noChangeArrowheads="1"/>
            </p:cNvSpPr>
            <p:nvPr/>
          </p:nvSpPr>
          <p:spPr bwMode="auto">
            <a:xfrm>
              <a:off x="187" y="892"/>
              <a:ext cx="2065" cy="3124"/>
            </a:xfrm>
            <a:prstGeom prst="rect">
              <a:avLst/>
            </a:prstGeom>
            <a:noFill/>
            <a:ln w="63500">
              <a:solidFill>
                <a:srgbClr val="FF0000"/>
              </a:solidFill>
              <a:prstDash val="sysDot"/>
              <a:miter lim="800000"/>
              <a:headEnd/>
              <a:tailEnd/>
            </a:ln>
            <a:effectLst/>
          </p:spPr>
          <p:txBody>
            <a:bodyPr wrap="none" anchor="ctr"/>
            <a:lstStyle/>
            <a:p>
              <a:endParaRPr lang="en-US"/>
            </a:p>
          </p:txBody>
        </p:sp>
        <p:sp>
          <p:nvSpPr>
            <p:cNvPr id="227352" name="WordArt 24"/>
            <p:cNvSpPr>
              <a:spLocks noChangeArrowheads="1" noChangeShapeType="1" noTextEdit="1"/>
            </p:cNvSpPr>
            <p:nvPr/>
          </p:nvSpPr>
          <p:spPr bwMode="auto">
            <a:xfrm>
              <a:off x="233" y="1398"/>
              <a:ext cx="2031" cy="1806"/>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Abstractions</a:t>
              </a:r>
            </a:p>
          </p:txBody>
        </p:sp>
      </p:grpSp>
      <p:grpSp>
        <p:nvGrpSpPr>
          <p:cNvPr id="227357" name="Group 29"/>
          <p:cNvGrpSpPr>
            <a:grpSpLocks/>
          </p:cNvGrpSpPr>
          <p:nvPr/>
        </p:nvGrpSpPr>
        <p:grpSpPr bwMode="auto">
          <a:xfrm>
            <a:off x="4213225" y="1312863"/>
            <a:ext cx="4786313" cy="5419725"/>
            <a:chOff x="2654" y="827"/>
            <a:chExt cx="3015" cy="3414"/>
          </a:xfrm>
        </p:grpSpPr>
        <p:sp>
          <p:nvSpPr>
            <p:cNvPr id="227355" name="Rectangle 27"/>
            <p:cNvSpPr>
              <a:spLocks noChangeArrowheads="1"/>
            </p:cNvSpPr>
            <p:nvPr/>
          </p:nvSpPr>
          <p:spPr bwMode="auto">
            <a:xfrm>
              <a:off x="2654" y="827"/>
              <a:ext cx="3015" cy="3414"/>
            </a:xfrm>
            <a:prstGeom prst="rect">
              <a:avLst/>
            </a:prstGeom>
            <a:noFill/>
            <a:ln w="63500">
              <a:solidFill>
                <a:srgbClr val="FF0000"/>
              </a:solidFill>
              <a:prstDash val="sysDot"/>
              <a:miter lim="800000"/>
              <a:headEnd/>
              <a:tailEnd/>
            </a:ln>
            <a:effectLst/>
          </p:spPr>
          <p:txBody>
            <a:bodyPr wrap="none" anchor="ctr"/>
            <a:lstStyle/>
            <a:p>
              <a:endParaRPr lang="en-US"/>
            </a:p>
          </p:txBody>
        </p:sp>
        <p:sp>
          <p:nvSpPr>
            <p:cNvPr id="227356" name="WordArt 28"/>
            <p:cNvSpPr>
              <a:spLocks noChangeArrowheads="1" noChangeShapeType="1" noTextEdit="1"/>
            </p:cNvSpPr>
            <p:nvPr/>
          </p:nvSpPr>
          <p:spPr bwMode="auto">
            <a:xfrm>
              <a:off x="2700" y="1333"/>
              <a:ext cx="2913" cy="1806"/>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Realizations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7332"/>
                                        </p:tgtEl>
                                        <p:attrNameLst>
                                          <p:attrName>style.visibility</p:attrName>
                                        </p:attrNameLst>
                                      </p:cBhvr>
                                      <p:to>
                                        <p:strVal val="visible"/>
                                      </p:to>
                                    </p:set>
                                    <p:anim calcmode="lin" valueType="num">
                                      <p:cBhvr additive="base">
                                        <p:cTn id="7" dur="500" fill="hold"/>
                                        <p:tgtEl>
                                          <p:spTgt spid="227332"/>
                                        </p:tgtEl>
                                        <p:attrNameLst>
                                          <p:attrName>ppt_x</p:attrName>
                                        </p:attrNameLst>
                                      </p:cBhvr>
                                      <p:tavLst>
                                        <p:tav tm="0">
                                          <p:val>
                                            <p:strVal val="0-#ppt_w/2"/>
                                          </p:val>
                                        </p:tav>
                                        <p:tav tm="100000">
                                          <p:val>
                                            <p:strVal val="#ppt_x"/>
                                          </p:val>
                                        </p:tav>
                                      </p:tavLst>
                                    </p:anim>
                                    <p:anim calcmode="lin" valueType="num">
                                      <p:cBhvr additive="base">
                                        <p:cTn id="8" dur="500" fill="hold"/>
                                        <p:tgtEl>
                                          <p:spTgt spid="22733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27333"/>
                                        </p:tgtEl>
                                        <p:attrNameLst>
                                          <p:attrName>style.visibility</p:attrName>
                                        </p:attrNameLst>
                                      </p:cBhvr>
                                      <p:to>
                                        <p:strVal val="visible"/>
                                      </p:to>
                                    </p:set>
                                    <p:animEffect transition="in" filter="wipe(left)">
                                      <p:cBhvr>
                                        <p:cTn id="13" dur="500"/>
                                        <p:tgtEl>
                                          <p:spTgt spid="227333"/>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227344"/>
                                        </p:tgtEl>
                                        <p:attrNameLst>
                                          <p:attrName>style.visibility</p:attrName>
                                        </p:attrNameLst>
                                      </p:cBhvr>
                                      <p:to>
                                        <p:strVal val="visible"/>
                                      </p:to>
                                    </p:set>
                                    <p:animEffect transition="in" filter="dissolve">
                                      <p:cBhvr>
                                        <p:cTn id="17" dur="500"/>
                                        <p:tgtEl>
                                          <p:spTgt spid="227344"/>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227347"/>
                                        </p:tgtEl>
                                        <p:attrNameLst>
                                          <p:attrName>style.visibility</p:attrName>
                                        </p:attrNameLst>
                                      </p:cBhvr>
                                      <p:to>
                                        <p:strVal val="visible"/>
                                      </p:to>
                                    </p:set>
                                    <p:animEffect transition="in" filter="dissolve">
                                      <p:cBhvr>
                                        <p:cTn id="21" dur="500"/>
                                        <p:tgtEl>
                                          <p:spTgt spid="227347"/>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2735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273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2" grpId="0" animBg="1"/>
      <p:bldP spid="22733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 Task</a:t>
            </a:r>
            <a:endParaRPr lang="en-US" dirty="0"/>
          </a:p>
        </p:txBody>
      </p:sp>
      <p:sp>
        <p:nvSpPr>
          <p:cNvPr id="3" name="Content Placeholder 2"/>
          <p:cNvSpPr>
            <a:spLocks noGrp="1"/>
          </p:cNvSpPr>
          <p:nvPr>
            <p:ph idx="1"/>
          </p:nvPr>
        </p:nvSpPr>
        <p:spPr/>
        <p:txBody>
          <a:bodyPr/>
          <a:lstStyle/>
          <a:p>
            <a:r>
              <a:rPr lang="en-US" dirty="0" smtClean="0"/>
              <a:t>Find an application that uses XPATH to traverse HTML pages as they are represented using DOM tree. All values of elements and attributes should be sent to a server using </a:t>
            </a:r>
            <a:r>
              <a:rPr lang="en-US" dirty="0" err="1" smtClean="0"/>
              <a:t>nonblocking</a:t>
            </a:r>
            <a:r>
              <a:rPr lang="en-US" dirty="0" smtClean="0"/>
              <a:t> I/O.</a:t>
            </a:r>
          </a:p>
          <a:p>
            <a:endParaRPr lang="en-US" dirty="0" smtClean="0"/>
          </a:p>
          <a:p>
            <a:r>
              <a:rPr lang="en-US" dirty="0" smtClean="0"/>
              <a:t>Keywords</a:t>
            </a:r>
          </a:p>
          <a:p>
            <a:pPr lvl="1"/>
            <a:r>
              <a:rPr lang="en-US" dirty="0" smtClean="0"/>
              <a:t>XPATH HTML traverse tree</a:t>
            </a:r>
          </a:p>
          <a:p>
            <a:r>
              <a:rPr lang="en-US" dirty="0" smtClean="0"/>
              <a:t>Results?</a:t>
            </a:r>
          </a:p>
          <a:p>
            <a:pPr lvl="1"/>
            <a:r>
              <a:rPr lang="en-US" dirty="0" smtClean="0"/>
              <a:t>Let’s take a look</a:t>
            </a:r>
            <a:endParaRPr lang="en-US" dirty="0"/>
          </a:p>
        </p:txBody>
      </p:sp>
      <p:sp>
        <p:nvSpPr>
          <p:cNvPr id="4" name="Slide Number Placeholder 3"/>
          <p:cNvSpPr>
            <a:spLocks noGrp="1"/>
          </p:cNvSpPr>
          <p:nvPr>
            <p:ph type="sldNum" sz="quarter" idx="10"/>
          </p:nvPr>
        </p:nvSpPr>
        <p:spPr/>
        <p:txBody>
          <a:bodyPr/>
          <a:lstStyle/>
          <a:p>
            <a:fld id="{13F1FF0D-6476-4FD7-B4A4-3C7BECADE8AF}"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Design and Results</a:t>
            </a:r>
            <a:endParaRPr lang="en-US" dirty="0"/>
          </a:p>
        </p:txBody>
      </p:sp>
      <p:graphicFrame>
        <p:nvGraphicFramePr>
          <p:cNvPr id="6" name="Content Placeholder 5"/>
          <p:cNvGraphicFramePr>
            <a:graphicFrameLocks noGrp="1"/>
          </p:cNvGraphicFramePr>
          <p:nvPr>
            <p:ph idx="1"/>
          </p:nvPr>
        </p:nvGraphicFramePr>
        <p:xfrm>
          <a:off x="457200" y="1600200"/>
          <a:ext cx="8034729" cy="4267200"/>
        </p:xfrm>
        <a:graphic>
          <a:graphicData uri="http://schemas.openxmlformats.org/drawingml/2006/table">
            <a:tbl>
              <a:tblPr firstRow="1" bandRow="1">
                <a:effectLst>
                  <a:innerShdw blurRad="63500" dist="50800" dir="13500000">
                    <a:prstClr val="black">
                      <a:alpha val="50000"/>
                    </a:prstClr>
                  </a:innerShdw>
                </a:effectLst>
                <a:tableStyleId>{21E4AEA4-8DFA-4A89-87EB-49C32662AFE0}</a:tableStyleId>
              </a:tblPr>
              <a:tblGrid>
                <a:gridCol w="936885"/>
                <a:gridCol w="1656413"/>
                <a:gridCol w="5441431"/>
              </a:tblGrid>
              <a:tr h="370840">
                <a:tc>
                  <a:txBody>
                    <a:bodyPr/>
                    <a:lstStyle/>
                    <a:p>
                      <a:pPr algn="ctr"/>
                      <a:r>
                        <a:rPr lang="en-US" sz="2000" dirty="0" smtClean="0"/>
                        <a:t>Experiment</a:t>
                      </a:r>
                      <a:endParaRPr lang="en-US" sz="2000" dirty="0"/>
                    </a:p>
                  </a:txBody>
                  <a:tcPr>
                    <a:cell3D prstMaterial="dkEdge">
                      <a:bevel w="25400" h="25400" prst="angle"/>
                      <a:lightRig rig="flood" dir="t"/>
                    </a:cell3D>
                  </a:tcPr>
                </a:tc>
                <a:tc>
                  <a:txBody>
                    <a:bodyPr/>
                    <a:lstStyle/>
                    <a:p>
                      <a:pPr algn="ctr"/>
                      <a:r>
                        <a:rPr lang="en-US" sz="2000" dirty="0" smtClean="0"/>
                        <a:t>Group</a:t>
                      </a:r>
                      <a:endParaRPr lang="en-US" sz="2000" dirty="0"/>
                    </a:p>
                  </a:txBody>
                  <a:tcPr>
                    <a:cell3D prstMaterial="dkEdge">
                      <a:bevel w="25400" h="25400" prst="angle"/>
                      <a:lightRig rig="flood" dir="t"/>
                    </a:cell3D>
                  </a:tcPr>
                </a:tc>
                <a:tc>
                  <a:txBody>
                    <a:bodyPr/>
                    <a:lstStyle/>
                    <a:p>
                      <a:pPr algn="ctr"/>
                      <a:r>
                        <a:rPr lang="en-US" sz="2000" dirty="0" smtClean="0"/>
                        <a:t>Search</a:t>
                      </a:r>
                    </a:p>
                    <a:p>
                      <a:pPr algn="ctr"/>
                      <a:r>
                        <a:rPr lang="en-US" sz="2000" dirty="0" smtClean="0"/>
                        <a:t>Engine</a:t>
                      </a:r>
                      <a:endParaRPr lang="en-US" sz="2000" dirty="0"/>
                    </a:p>
                  </a:txBody>
                  <a:tcPr>
                    <a:cell3D prstMaterial="dkEdge">
                      <a:bevel w="25400" h="25400" prst="angle"/>
                      <a:lightRig rig="flood" dir="t"/>
                    </a:cell3D>
                  </a:tcPr>
                </a:tc>
              </a:tr>
              <a:tr h="370840">
                <a:tc rowSpan="3">
                  <a:txBody>
                    <a:bodyPr/>
                    <a:lstStyle/>
                    <a:p>
                      <a:pPr algn="ctr"/>
                      <a:endParaRPr lang="en-US" sz="2000" dirty="0" smtClean="0"/>
                    </a:p>
                    <a:p>
                      <a:pPr algn="ctr"/>
                      <a:r>
                        <a:rPr lang="en-US" sz="2000" dirty="0" smtClean="0"/>
                        <a:t>1</a:t>
                      </a:r>
                      <a:endParaRPr lang="en-US" sz="2000" dirty="0"/>
                    </a:p>
                  </a:txBody>
                  <a:tcPr>
                    <a:cell3D prstMaterial="dkEdge">
                      <a:bevel w="25400" h="25400" prst="angle"/>
                      <a:lightRig rig="flood" dir="t"/>
                    </a:cell3D>
                  </a:tcPr>
                </a:tc>
                <a:tc>
                  <a:txBody>
                    <a:bodyPr/>
                    <a:lstStyle/>
                    <a:p>
                      <a:pPr algn="ctr"/>
                      <a:r>
                        <a:rPr lang="en-US" sz="2000" dirty="0" smtClean="0"/>
                        <a:t>Magenta</a:t>
                      </a:r>
                      <a:endParaRPr lang="en-US" sz="2000" dirty="0"/>
                    </a:p>
                  </a:txBody>
                  <a:tcPr>
                    <a:cell3D prstMaterial="dkEdge">
                      <a:bevel w="25400" h="25400" prst="angle"/>
                      <a:lightRig rig="flood" dir="t"/>
                    </a:cell3D>
                  </a:tcPr>
                </a:tc>
                <a:tc>
                  <a:txBody>
                    <a:bodyPr/>
                    <a:lstStyle/>
                    <a:p>
                      <a:pPr algn="ctr"/>
                      <a:r>
                        <a:rPr lang="en-US" sz="2000" dirty="0" smtClean="0"/>
                        <a:t>Exemplar with connectivity</a:t>
                      </a:r>
                      <a:endParaRPr lang="en-US" sz="2000" dirty="0"/>
                    </a:p>
                  </a:txBody>
                  <a:tcPr>
                    <a:cell3D prstMaterial="dkEdge">
                      <a:bevel w="25400" h="25400" prst="angle"/>
                      <a:lightRig rig="flood" dir="t"/>
                    </a:cell3D>
                  </a:tcPr>
                </a:tc>
              </a:tr>
              <a:tr h="370840">
                <a:tc vMerge="1">
                  <a:txBody>
                    <a:bodyPr/>
                    <a:lstStyle/>
                    <a:p>
                      <a:endParaRPr lang="en-US" sz="2000" dirty="0"/>
                    </a:p>
                  </a:txBody>
                  <a:tcPr>
                    <a:cell3D prstMaterial="dkEdge">
                      <a:bevel w="25400" h="25400" prst="angle"/>
                      <a:lightRig rig="flood" dir="t"/>
                    </a:cell3D>
                  </a:tcPr>
                </a:tc>
                <a:tc>
                  <a:txBody>
                    <a:bodyPr/>
                    <a:lstStyle/>
                    <a:p>
                      <a:pPr algn="ctr"/>
                      <a:r>
                        <a:rPr lang="en-US" sz="2000" dirty="0" smtClean="0"/>
                        <a:t>Green</a:t>
                      </a:r>
                      <a:endParaRPr lang="en-US" sz="2000" dirty="0"/>
                    </a:p>
                  </a:txBody>
                  <a:tcPr>
                    <a:cell3D prstMaterial="dkEdge">
                      <a:bevel w="25400" h="25400" prst="angle"/>
                      <a:lightRig rig="flood" dir="t"/>
                    </a:cell3D>
                  </a:tcPr>
                </a:tc>
                <a:tc>
                  <a:txBody>
                    <a:bodyPr/>
                    <a:lstStyle/>
                    <a:p>
                      <a:pPr algn="ctr"/>
                      <a:r>
                        <a:rPr lang="en-US" sz="2000" dirty="0" err="1" smtClean="0"/>
                        <a:t>Sourceforge</a:t>
                      </a:r>
                      <a:endParaRPr lang="en-US" sz="2000" dirty="0"/>
                    </a:p>
                  </a:txBody>
                  <a:tcPr>
                    <a:cell3D prstMaterial="dkEdge">
                      <a:bevel w="25400" h="25400" prst="angle"/>
                      <a:lightRig rig="flood" dir="t"/>
                    </a:cell3D>
                  </a:tcPr>
                </a:tc>
              </a:tr>
              <a:tr h="370840">
                <a:tc vMerge="1">
                  <a:txBody>
                    <a:bodyPr/>
                    <a:lstStyle/>
                    <a:p>
                      <a:endParaRPr lang="en-US" sz="2000" dirty="0"/>
                    </a:p>
                  </a:txBody>
                  <a:tcPr>
                    <a:cell3D prstMaterial="dkEdge">
                      <a:bevel w="25400" h="25400" prst="angle"/>
                      <a:lightRig rig="flood" dir="t"/>
                    </a:cell3D>
                  </a:tcPr>
                </a:tc>
                <a:tc>
                  <a:txBody>
                    <a:bodyPr/>
                    <a:lstStyle/>
                    <a:p>
                      <a:pPr algn="ctr"/>
                      <a:r>
                        <a:rPr lang="en-US" sz="2000" dirty="0" smtClean="0"/>
                        <a:t>Yellow</a:t>
                      </a:r>
                      <a:endParaRPr lang="en-US" sz="2000" dirty="0"/>
                    </a:p>
                  </a:txBody>
                  <a:tcPr>
                    <a:cell3D prstMaterial="dkEdge">
                      <a:bevel w="25400" h="25400" prst="angle"/>
                      <a:lightRig rig="flood" dir="t"/>
                    </a:cell3D>
                  </a:tcPr>
                </a:tc>
                <a:tc>
                  <a:txBody>
                    <a:bodyPr/>
                    <a:lstStyle/>
                    <a:p>
                      <a:pPr algn="ctr"/>
                      <a:r>
                        <a:rPr lang="en-US" sz="2000" dirty="0" smtClean="0"/>
                        <a:t>Exemplar with</a:t>
                      </a:r>
                      <a:r>
                        <a:rPr lang="en-US" sz="2000" baseline="0" dirty="0" smtClean="0"/>
                        <a:t> API calls, no connectivity</a:t>
                      </a:r>
                      <a:endParaRPr lang="en-US" sz="2000" dirty="0"/>
                    </a:p>
                  </a:txBody>
                  <a:tcPr>
                    <a:cell3D prstMaterial="dkEdge">
                      <a:bevel w="25400" h="25400" prst="angle"/>
                      <a:lightRig rig="flood" dir="t"/>
                    </a:cell3D>
                  </a:tcPr>
                </a:tc>
              </a:tr>
              <a:tr h="370840">
                <a:tc rowSpan="3">
                  <a:txBody>
                    <a:bodyPr/>
                    <a:lstStyle/>
                    <a:p>
                      <a:pPr algn="ctr"/>
                      <a:endParaRPr lang="en-US" sz="2000" dirty="0" smtClean="0"/>
                    </a:p>
                    <a:p>
                      <a:pPr algn="ctr"/>
                      <a:r>
                        <a:rPr lang="en-US" sz="2000" dirty="0" smtClean="0"/>
                        <a:t>2</a:t>
                      </a:r>
                      <a:endParaRPr lang="en-US" sz="2000" dirty="0"/>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Magenta</a:t>
                      </a:r>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Exemplar with</a:t>
                      </a:r>
                      <a:r>
                        <a:rPr lang="en-US" sz="2000" baseline="0" dirty="0" smtClean="0"/>
                        <a:t> API calls, no connectivity</a:t>
                      </a:r>
                      <a:endParaRPr lang="en-US" sz="2000" dirty="0" smtClean="0"/>
                    </a:p>
                  </a:txBody>
                  <a:tcPr>
                    <a:cell3D prstMaterial="dkEdge">
                      <a:bevel w="25400" h="25400" prst="angle"/>
                      <a:lightRig rig="flood" dir="t"/>
                    </a:cell3D>
                  </a:tcPr>
                </a:tc>
              </a:tr>
              <a:tr h="370840">
                <a:tc vMerge="1">
                  <a:txBody>
                    <a:bodyPr/>
                    <a:lstStyle/>
                    <a:p>
                      <a:pPr algn="ctr"/>
                      <a:endParaRPr lang="en-US" sz="2000" dirty="0"/>
                    </a:p>
                  </a:txBody>
                  <a:tcPr>
                    <a:cell3D prstMaterial="dkEdge">
                      <a:bevel w="25400" h="25400" prst="angle"/>
                      <a:lightRig rig="flood" dir="t"/>
                    </a:cell3D>
                  </a:tcPr>
                </a:tc>
                <a:tc>
                  <a:txBody>
                    <a:bodyPr/>
                    <a:lstStyle/>
                    <a:p>
                      <a:pPr algn="ctr"/>
                      <a:r>
                        <a:rPr lang="en-US" sz="2000" dirty="0" smtClean="0"/>
                        <a:t>Green</a:t>
                      </a:r>
                      <a:endParaRPr lang="en-US" sz="2000" dirty="0"/>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Exemplar with connectivity</a:t>
                      </a:r>
                    </a:p>
                  </a:txBody>
                  <a:tcPr>
                    <a:cell3D prstMaterial="dkEdge">
                      <a:bevel w="25400" h="25400" prst="angle"/>
                      <a:lightRig rig="flood" dir="t"/>
                    </a:cell3D>
                  </a:tcPr>
                </a:tc>
              </a:tr>
              <a:tr h="370840">
                <a:tc vMerge="1">
                  <a:txBody>
                    <a:bodyPr/>
                    <a:lstStyle/>
                    <a:p>
                      <a:pPr algn="ctr"/>
                      <a:endParaRPr lang="en-US" sz="2000" dirty="0"/>
                    </a:p>
                  </a:txBody>
                  <a:tcPr>
                    <a:cell3D prstMaterial="dkEdge">
                      <a:bevel w="25400" h="25400" prst="angle"/>
                      <a:lightRig rig="flood" dir="t"/>
                    </a:cell3D>
                  </a:tcPr>
                </a:tc>
                <a:tc>
                  <a:txBody>
                    <a:bodyPr/>
                    <a:lstStyle/>
                    <a:p>
                      <a:pPr algn="ctr"/>
                      <a:r>
                        <a:rPr lang="en-US" sz="2000" dirty="0" smtClean="0"/>
                        <a:t>Yellow</a:t>
                      </a:r>
                      <a:endParaRPr lang="en-US" sz="2000" dirty="0"/>
                    </a:p>
                  </a:txBody>
                  <a:tcPr>
                    <a:cell3D prstMaterial="dkEdge">
                      <a:bevel w="25400" h="25400" prst="angle"/>
                      <a:lightRig rig="flood" dir="t"/>
                    </a:cell3D>
                  </a:tcPr>
                </a:tc>
                <a:tc>
                  <a:txBody>
                    <a:bodyPr/>
                    <a:lstStyle/>
                    <a:p>
                      <a:pPr algn="ctr"/>
                      <a:r>
                        <a:rPr lang="en-US" sz="2000" dirty="0" err="1" smtClean="0"/>
                        <a:t>Sourceforge</a:t>
                      </a:r>
                      <a:endParaRPr lang="en-US" sz="2000" dirty="0"/>
                    </a:p>
                  </a:txBody>
                  <a:tcPr>
                    <a:cell3D prstMaterial="dkEdge">
                      <a:bevel w="25400" h="25400" prst="angle"/>
                      <a:lightRig rig="flood" dir="t"/>
                    </a:cell3D>
                  </a:tcPr>
                </a:tc>
              </a:tr>
              <a:tr h="370840">
                <a:tc rowSpan="3">
                  <a:txBody>
                    <a:bodyPr/>
                    <a:lstStyle/>
                    <a:p>
                      <a:pPr algn="ctr"/>
                      <a:endParaRPr lang="en-US" sz="2000" dirty="0" smtClean="0"/>
                    </a:p>
                    <a:p>
                      <a:pPr algn="ctr"/>
                      <a:r>
                        <a:rPr lang="en-US" sz="2000" dirty="0" smtClean="0"/>
                        <a:t>3</a:t>
                      </a:r>
                      <a:endParaRPr lang="en-US" sz="2000" dirty="0"/>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Magenta</a:t>
                      </a:r>
                    </a:p>
                  </a:txBody>
                  <a:tcPr>
                    <a:cell3D prstMaterial="dkEdge">
                      <a:bevel w="25400" h="25400" prst="angle"/>
                      <a:lightRig rig="flood" dir="t"/>
                    </a:cell3D>
                  </a:tcPr>
                </a:tc>
                <a:tc>
                  <a:txBody>
                    <a:bodyPr/>
                    <a:lstStyle/>
                    <a:p>
                      <a:pPr algn="ctr"/>
                      <a:r>
                        <a:rPr lang="en-US" sz="2000" dirty="0" err="1" smtClean="0"/>
                        <a:t>Sourceforge</a:t>
                      </a:r>
                      <a:endParaRPr lang="en-US" sz="2000" dirty="0"/>
                    </a:p>
                  </a:txBody>
                  <a:tcPr>
                    <a:cell3D prstMaterial="dkEdge">
                      <a:bevel w="25400" h="25400" prst="angle"/>
                      <a:lightRig rig="flood" dir="t"/>
                    </a:cell3D>
                  </a:tcPr>
                </a:tc>
              </a:tr>
              <a:tr h="370840">
                <a:tc vMerge="1">
                  <a:txBody>
                    <a:bodyPr/>
                    <a:lstStyle/>
                    <a:p>
                      <a:pPr algn="ctr"/>
                      <a:endParaRPr lang="en-US" sz="2000" dirty="0"/>
                    </a:p>
                  </a:txBody>
                  <a:tcPr>
                    <a:cell3D prstMaterial="dkEdge">
                      <a:bevel w="25400" h="25400" prst="angle"/>
                      <a:lightRig rig="flood" dir="t"/>
                    </a:cell3D>
                  </a:tcPr>
                </a:tc>
                <a:tc>
                  <a:txBody>
                    <a:bodyPr/>
                    <a:lstStyle/>
                    <a:p>
                      <a:pPr algn="ctr"/>
                      <a:r>
                        <a:rPr lang="en-US" sz="2000" dirty="0" smtClean="0"/>
                        <a:t>Green</a:t>
                      </a:r>
                      <a:endParaRPr lang="en-US" sz="2000" dirty="0"/>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Exemplar with</a:t>
                      </a:r>
                      <a:r>
                        <a:rPr lang="en-US" sz="2000" baseline="0" dirty="0" smtClean="0"/>
                        <a:t> API calls, no connectivity</a:t>
                      </a:r>
                      <a:endParaRPr lang="en-US" sz="2000" dirty="0" smtClean="0"/>
                    </a:p>
                  </a:txBody>
                  <a:tcPr>
                    <a:cell3D prstMaterial="dkEdge">
                      <a:bevel w="25400" h="25400" prst="angle"/>
                      <a:lightRig rig="flood" dir="t"/>
                    </a:cell3D>
                  </a:tcPr>
                </a:tc>
              </a:tr>
              <a:tr h="370840">
                <a:tc vMerge="1">
                  <a:txBody>
                    <a:bodyPr/>
                    <a:lstStyle/>
                    <a:p>
                      <a:pPr algn="ctr"/>
                      <a:endParaRPr lang="en-US" sz="2000" dirty="0"/>
                    </a:p>
                  </a:txBody>
                  <a:tcPr>
                    <a:cell3D prstMaterial="dkEdge">
                      <a:bevel w="25400" h="25400" prst="angle"/>
                      <a:lightRig rig="flood" dir="t"/>
                    </a:cell3D>
                  </a:tcPr>
                </a:tc>
                <a:tc>
                  <a:txBody>
                    <a:bodyPr/>
                    <a:lstStyle/>
                    <a:p>
                      <a:pPr algn="ctr"/>
                      <a:r>
                        <a:rPr lang="en-US" sz="2000" dirty="0" smtClean="0"/>
                        <a:t>Yellow</a:t>
                      </a:r>
                      <a:endParaRPr lang="en-US" sz="2000" dirty="0"/>
                    </a:p>
                  </a:txBody>
                  <a:tcPr>
                    <a:cell3D prstMaterial="dkEdge">
                      <a:bevel w="25400" h="25400" prst="angle"/>
                      <a:lightRig rig="flood" dir="t"/>
                    </a:cell3D>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Exemplar with connectivity</a:t>
                      </a:r>
                    </a:p>
                  </a:txBody>
                  <a:tcPr>
                    <a:cell3D prstMaterial="dkEdge">
                      <a:bevel w="25400" h="25400" prst="angle"/>
                      <a:lightRig rig="flood" dir="t"/>
                    </a:cell3D>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In Mind</a:t>
            </a:r>
            <a:endParaRPr lang="en-US" dirty="0"/>
          </a:p>
        </p:txBody>
      </p:sp>
      <p:sp>
        <p:nvSpPr>
          <p:cNvPr id="3" name="Content Placeholder 2"/>
          <p:cNvSpPr>
            <a:spLocks noGrp="1"/>
          </p:cNvSpPr>
          <p:nvPr>
            <p:ph idx="1"/>
          </p:nvPr>
        </p:nvSpPr>
        <p:spPr/>
        <p:txBody>
          <a:bodyPr/>
          <a:lstStyle/>
          <a:p>
            <a:r>
              <a:rPr lang="en-US" dirty="0" smtClean="0"/>
              <a:t>Each search engine has its URL</a:t>
            </a:r>
          </a:p>
          <a:p>
            <a:r>
              <a:rPr lang="en-US" dirty="0" smtClean="0"/>
              <a:t>Please log into </a:t>
            </a:r>
            <a:r>
              <a:rPr lang="en-US" dirty="0" err="1" smtClean="0"/>
              <a:t>Sourceforge</a:t>
            </a:r>
            <a:r>
              <a:rPr lang="en-US" dirty="0" smtClean="0"/>
              <a:t> and filter results for the programming language Java</a:t>
            </a:r>
          </a:p>
          <a:p>
            <a:r>
              <a:rPr lang="en-US" dirty="0" smtClean="0"/>
              <a:t>If you have no visibility into the source code, please download project and quickly examine the code to obtain some level of confidence</a:t>
            </a:r>
          </a:p>
          <a:p>
            <a:r>
              <a:rPr lang="en-US" dirty="0" smtClean="0"/>
              <a:t>Leave a sentence or two to explain your ranking</a:t>
            </a:r>
          </a:p>
          <a:p>
            <a:pPr lvl="1"/>
            <a:r>
              <a:rPr lang="en-US" dirty="0" smtClean="0"/>
              <a:t>“API calls are highly relevant to traversing DOM tree. Many API calls are related to all keywords”</a:t>
            </a:r>
            <a:endParaRPr lang="en-US" dirty="0"/>
          </a:p>
        </p:txBody>
      </p:sp>
      <p:sp>
        <p:nvSpPr>
          <p:cNvPr id="4" name="Slide Number Placeholder 3"/>
          <p:cNvSpPr>
            <a:spLocks noGrp="1"/>
          </p:cNvSpPr>
          <p:nvPr>
            <p:ph type="sldNum" sz="quarter" idx="10"/>
          </p:nvPr>
        </p:nvSpPr>
        <p:spPr/>
        <p:txBody>
          <a:bodyPr/>
          <a:lstStyle/>
          <a:p>
            <a:fld id="{13F1FF0D-6476-4FD7-B4A4-3C7BECADE8AF}"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Ranking</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2400" dirty="0" smtClean="0"/>
              <a:t>Completely irrelevant – there is absolutely nothing that you can use from this retrieved project, nothing in it is related to your keywords. The project may not even be uploaded to </a:t>
            </a:r>
            <a:r>
              <a:rPr lang="en-US" sz="2400" dirty="0" err="1" smtClean="0"/>
              <a:t>Sourceforge</a:t>
            </a:r>
            <a:r>
              <a:rPr lang="en-US" sz="2400" dirty="0" smtClean="0"/>
              <a:t>, only its description exists</a:t>
            </a:r>
          </a:p>
          <a:p>
            <a:pPr marL="514350" indent="-514350">
              <a:buFont typeface="+mj-lt"/>
              <a:buAutoNum type="arabicPeriod"/>
            </a:pPr>
            <a:r>
              <a:rPr lang="en-US" sz="2400" dirty="0" smtClean="0"/>
              <a:t>Mostly irrelevant – only few remotely relevant code snippets or API calls in the project</a:t>
            </a:r>
          </a:p>
          <a:p>
            <a:pPr marL="514350" indent="-514350">
              <a:buFont typeface="+mj-lt"/>
              <a:buAutoNum type="arabicPeriod"/>
            </a:pPr>
            <a:r>
              <a:rPr lang="en-US" sz="2400" dirty="0" smtClean="0"/>
              <a:t>Mostly relevant – a somewhat large number of </a:t>
            </a:r>
            <a:r>
              <a:rPr lang="en-US" sz="2400" dirty="0" smtClean="0"/>
              <a:t>relevant code snippets or API calls in the project</a:t>
            </a:r>
          </a:p>
          <a:p>
            <a:pPr marL="514350" indent="-514350">
              <a:buFont typeface="+mj-lt"/>
              <a:buAutoNum type="arabicPeriod"/>
            </a:pPr>
            <a:r>
              <a:rPr lang="en-US" sz="2400" dirty="0" smtClean="0"/>
              <a:t>Highly relevant – you are confident that you can reuse </a:t>
            </a:r>
            <a:r>
              <a:rPr lang="en-US" sz="2400" dirty="0" smtClean="0"/>
              <a:t>code snippets or API calls in the project</a:t>
            </a:r>
          </a:p>
        </p:txBody>
      </p:sp>
      <p:sp>
        <p:nvSpPr>
          <p:cNvPr id="4" name="Slide Number Placeholder 3"/>
          <p:cNvSpPr>
            <a:spLocks noGrp="1"/>
          </p:cNvSpPr>
          <p:nvPr>
            <p:ph type="sldNum" sz="quarter" idx="10"/>
          </p:nvPr>
        </p:nvSpPr>
        <p:spPr/>
        <p:txBody>
          <a:bodyPr/>
          <a:lstStyle/>
          <a:p>
            <a:fld id="{13F1FF0D-6476-4FD7-B4A4-3C7BECADE8AF}"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38889F30-08BC-4F5F-A1BD-7FA139AD5FB2}" type="slidenum">
              <a:rPr lang="en-US"/>
              <a:pPr/>
              <a:t>34</a:t>
            </a:fld>
            <a:endParaRPr lang="en-US"/>
          </a:p>
        </p:txBody>
      </p:sp>
      <p:pic>
        <p:nvPicPr>
          <p:cNvPr id="192514" name="Picture 2" descr="penmen"/>
          <p:cNvPicPr>
            <a:picLocks noChangeAspect="1" noChangeArrowheads="1"/>
          </p:cNvPicPr>
          <p:nvPr/>
        </p:nvPicPr>
        <p:blipFill>
          <a:blip r:embed="rId3"/>
          <a:srcRect/>
          <a:stretch>
            <a:fillRect/>
          </a:stretch>
        </p:blipFill>
        <p:spPr bwMode="auto">
          <a:xfrm>
            <a:off x="1295400" y="1590675"/>
            <a:ext cx="3125788" cy="4648200"/>
          </a:xfrm>
          <a:prstGeom prst="rect">
            <a:avLst/>
          </a:prstGeom>
          <a:noFill/>
        </p:spPr>
      </p:pic>
      <p:pic>
        <p:nvPicPr>
          <p:cNvPr id="192519" name="Picture 7" descr="happyflintstone"/>
          <p:cNvPicPr>
            <a:picLocks noChangeAspect="1" noChangeArrowheads="1"/>
          </p:cNvPicPr>
          <p:nvPr/>
        </p:nvPicPr>
        <p:blipFill>
          <a:blip r:embed="rId4"/>
          <a:srcRect/>
          <a:stretch>
            <a:fillRect/>
          </a:stretch>
        </p:blipFill>
        <p:spPr bwMode="auto">
          <a:xfrm>
            <a:off x="6099175" y="2946400"/>
            <a:ext cx="2222500" cy="3041650"/>
          </a:xfrm>
          <a:prstGeom prst="rect">
            <a:avLst/>
          </a:prstGeom>
          <a:noFill/>
        </p:spPr>
      </p:pic>
      <p:sp>
        <p:nvSpPr>
          <p:cNvPr id="192516" name="AutoShape 4"/>
          <p:cNvSpPr>
            <a:spLocks noChangeArrowheads="1"/>
          </p:cNvSpPr>
          <p:nvPr/>
        </p:nvSpPr>
        <p:spPr bwMode="auto">
          <a:xfrm>
            <a:off x="561975" y="660400"/>
            <a:ext cx="5943600" cy="3048000"/>
          </a:xfrm>
          <a:prstGeom prst="cloudCallout">
            <a:avLst>
              <a:gd name="adj1" fmla="val 57213"/>
              <a:gd name="adj2" fmla="val 52292"/>
            </a:avLst>
          </a:prstGeom>
          <a:solidFill>
            <a:schemeClr val="bg1"/>
          </a:solidFill>
          <a:ln w="12700">
            <a:solidFill>
              <a:schemeClr val="tx1"/>
            </a:solidFill>
            <a:round/>
            <a:headEnd type="none" w="sm" len="sm"/>
            <a:tailEnd type="none" w="sm" len="sm"/>
          </a:ln>
          <a:effectLst/>
        </p:spPr>
        <p:txBody>
          <a:bodyPr/>
          <a:lstStyle/>
          <a:p>
            <a:pPr algn="ctr" eaLnBrk="1" hangingPunct="1">
              <a:lnSpc>
                <a:spcPct val="100000"/>
              </a:lnSpc>
            </a:pPr>
            <a:r>
              <a:rPr lang="en-US" sz="2800">
                <a:effectLst>
                  <a:outerShdw blurRad="38100" dist="38100" dir="2700000" algn="tl">
                    <a:srgbClr val="C0C0C0"/>
                  </a:outerShdw>
                </a:effectLst>
              </a:rPr>
              <a:t>Finding penmen is a</a:t>
            </a:r>
          </a:p>
          <a:p>
            <a:pPr algn="ctr" eaLnBrk="1" hangingPunct="1">
              <a:lnSpc>
                <a:spcPct val="100000"/>
              </a:lnSpc>
            </a:pPr>
            <a:r>
              <a:rPr lang="en-US" sz="2800">
                <a:effectLst>
                  <a:outerShdw blurRad="38100" dist="38100" dir="2700000" algn="tl">
                    <a:srgbClr val="C0C0C0"/>
                  </a:outerShdw>
                </a:effectLst>
              </a:rPr>
              <a:t>piece of cake with</a:t>
            </a:r>
          </a:p>
        </p:txBody>
      </p:sp>
      <p:pic>
        <p:nvPicPr>
          <p:cNvPr id="192518" name="Picture 6" descr="exemplarLogo"/>
          <p:cNvPicPr>
            <a:picLocks noChangeAspect="1" noChangeArrowheads="1"/>
          </p:cNvPicPr>
          <p:nvPr/>
        </p:nvPicPr>
        <p:blipFill>
          <a:blip r:embed="rId5"/>
          <a:srcRect/>
          <a:stretch>
            <a:fillRect/>
          </a:stretch>
        </p:blipFill>
        <p:spPr bwMode="auto">
          <a:xfrm>
            <a:off x="1862138" y="2181225"/>
            <a:ext cx="2971800" cy="952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92516"/>
                                        </p:tgtEl>
                                        <p:attrNameLst>
                                          <p:attrName>style.visibility</p:attrName>
                                        </p:attrNameLst>
                                      </p:cBhvr>
                                      <p:to>
                                        <p:strVal val="visible"/>
                                      </p:to>
                                    </p:set>
                                    <p:animEffect transition="in" filter="wipe(right)">
                                      <p:cBhvr>
                                        <p:cTn id="7" dur="500"/>
                                        <p:tgtEl>
                                          <p:spTgt spid="192516"/>
                                        </p:tgtEl>
                                      </p:cBhvr>
                                    </p:animEffect>
                                  </p:childTnLst>
                                </p:cTn>
                              </p:par>
                              <p:par>
                                <p:cTn id="8" presetID="22" presetClass="entr" presetSubtype="2" fill="hold" nodeType="withEffect">
                                  <p:stCondLst>
                                    <p:cond delay="0"/>
                                  </p:stCondLst>
                                  <p:childTnLst>
                                    <p:set>
                                      <p:cBhvr>
                                        <p:cTn id="9" dur="1" fill="hold">
                                          <p:stCondLst>
                                            <p:cond delay="0"/>
                                          </p:stCondLst>
                                        </p:cTn>
                                        <p:tgtEl>
                                          <p:spTgt spid="192518"/>
                                        </p:tgtEl>
                                        <p:attrNameLst>
                                          <p:attrName>style.visibility</p:attrName>
                                        </p:attrNameLst>
                                      </p:cBhvr>
                                      <p:to>
                                        <p:strVal val="visible"/>
                                      </p:to>
                                    </p:set>
                                    <p:animEffect transition="in" filter="wipe(right)">
                                      <p:cBhvr>
                                        <p:cTn id="10" dur="500"/>
                                        <p:tgtEl>
                                          <p:spTgt spid="192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0"/>
          <p:cNvSpPr>
            <a:spLocks noGrp="1" noChangeArrowheads="1"/>
          </p:cNvSpPr>
          <p:nvPr>
            <p:ph type="ftr" sz="quarter" idx="3"/>
          </p:nvPr>
        </p:nvSpPr>
        <p:spPr/>
        <p:txBody>
          <a:bodyPr/>
          <a:lstStyle/>
          <a:p>
            <a:r>
              <a:rPr lang="en-US" dirty="0"/>
              <a:t>Copyright © </a:t>
            </a:r>
            <a:r>
              <a:rPr lang="en-US" dirty="0" smtClean="0"/>
              <a:t>2009 </a:t>
            </a:r>
            <a:r>
              <a:rPr lang="en-US" dirty="0"/>
              <a:t>Accenture All Rights Reserved. Accenture, its logo, and Accenture High Performance Delivered are trademarks of Accenture.</a:t>
            </a:r>
          </a:p>
        </p:txBody>
      </p:sp>
      <p:sp>
        <p:nvSpPr>
          <p:cNvPr id="199682" name="Rectangle 2"/>
          <p:cNvSpPr>
            <a:spLocks noGrp="1" noChangeArrowheads="1"/>
          </p:cNvSpPr>
          <p:nvPr>
            <p:ph type="ctrTitle"/>
          </p:nvPr>
        </p:nvSpPr>
        <p:spPr>
          <a:xfrm>
            <a:off x="1082675" y="4724400"/>
            <a:ext cx="7559675" cy="657225"/>
          </a:xfrm>
        </p:spPr>
        <p:txBody>
          <a:bodyPr/>
          <a:lstStyle/>
          <a:p>
            <a:r>
              <a:rPr lang="en-US"/>
              <a:t>Exemplar: Finding Relevant Applications</a:t>
            </a:r>
          </a:p>
        </p:txBody>
      </p:sp>
      <p:sp>
        <p:nvSpPr>
          <p:cNvPr id="6" name="Rectangle 3"/>
          <p:cNvSpPr txBox="1">
            <a:spLocks noChangeArrowheads="1"/>
          </p:cNvSpPr>
          <p:nvPr/>
        </p:nvSpPr>
        <p:spPr bwMode="auto">
          <a:xfrm>
            <a:off x="2095500" y="5745163"/>
            <a:ext cx="5954713" cy="6746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defRPr/>
            </a:pPr>
            <a:r>
              <a:rPr kumimoji="0" lang="en-US" sz="1800" b="1" i="0" u="none" strike="noStrike" kern="0" cap="none" spc="0" normalizeH="0" baseline="0" noProof="0" smtClean="0">
                <a:ln>
                  <a:noFill/>
                </a:ln>
                <a:solidFill>
                  <a:schemeClr val="bg1"/>
                </a:solidFill>
                <a:effectLst/>
                <a:uLnTx/>
                <a:uFillTx/>
                <a:latin typeface="+mn-lt"/>
                <a:ea typeface="+mn-ea"/>
                <a:cs typeface="+mn-cs"/>
              </a:rPr>
              <a:t>Mark Grechanik, Chen Fu, Qing Xie, Chad Cumby, Collin McMillan, and Denys Poshyvanyk</a:t>
            </a:r>
          </a:p>
          <a:p>
            <a:pPr marL="0" marR="0" lvl="0" indent="0" algn="l" defTabSz="914400" rtl="0" eaLnBrk="0" fontAlgn="base" latinLnBrk="0" hangingPunct="0">
              <a:lnSpc>
                <a:spcPct val="100000"/>
              </a:lnSpc>
              <a:spcBef>
                <a:spcPct val="20000"/>
              </a:spcBef>
              <a:spcAft>
                <a:spcPct val="0"/>
              </a:spcAft>
              <a:buClr>
                <a:schemeClr val="tx1"/>
              </a:buClr>
              <a:buSzTx/>
              <a:buFontTx/>
              <a:buNone/>
              <a:tabLst/>
              <a:defRPr/>
            </a:pPr>
            <a:endParaRPr kumimoji="0" lang="en-US" sz="1800" b="1" i="0" u="none" strike="noStrike" kern="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0"/>
          </p:nvPr>
        </p:nvSpPr>
        <p:spPr/>
        <p:txBody>
          <a:bodyPr/>
          <a:lstStyle/>
          <a:p>
            <a:fld id="{8C095532-5048-446C-A9B0-5AD0934F2176}" type="slidenum">
              <a:rPr lang="en-US"/>
              <a:pPr/>
              <a:t>4</a:t>
            </a:fld>
            <a:endParaRPr lang="en-US"/>
          </a:p>
        </p:txBody>
      </p:sp>
      <p:sp>
        <p:nvSpPr>
          <p:cNvPr id="229378" name="Rectangle 2"/>
          <p:cNvSpPr>
            <a:spLocks noGrp="1" noChangeArrowheads="1"/>
          </p:cNvSpPr>
          <p:nvPr>
            <p:ph type="title"/>
          </p:nvPr>
        </p:nvSpPr>
        <p:spPr/>
        <p:txBody>
          <a:bodyPr/>
          <a:lstStyle/>
          <a:p>
            <a:r>
              <a:rPr lang="en-US"/>
              <a:t>Our Goal</a:t>
            </a:r>
          </a:p>
        </p:txBody>
      </p:sp>
      <p:sp>
        <p:nvSpPr>
          <p:cNvPr id="229379" name="WordArt 3" descr="White marble"/>
          <p:cNvSpPr>
            <a:spLocks noChangeArrowheads="1" noChangeShapeType="1" noTextEdit="1"/>
          </p:cNvSpPr>
          <p:nvPr/>
        </p:nvSpPr>
        <p:spPr bwMode="auto">
          <a:xfrm>
            <a:off x="838200" y="1820863"/>
            <a:ext cx="2362200" cy="407035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locate</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service</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send </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XML </a:t>
            </a:r>
          </a:p>
          <a:p>
            <a:pPr algn="ctr"/>
            <a:r>
              <a:rPr lang="en-US" sz="3600" kern="10">
                <a:ln w="9525">
                  <a:round/>
                  <a:headEnd type="none" w="sm" len="sm"/>
                  <a:tailEnd type="none" w="sm" len="sm"/>
                </a:ln>
                <a:blipFill dpi="0" rotWithShape="0">
                  <a:blip r:embed="rId3"/>
                  <a:srcRect/>
                  <a:tile tx="0" ty="0" sx="100000" sy="100000" flip="none" algn="tl"/>
                </a:blipFill>
                <a:latin typeface="Arial Black"/>
              </a:rPr>
              <a:t>secure</a:t>
            </a:r>
          </a:p>
        </p:txBody>
      </p:sp>
      <p:pic>
        <p:nvPicPr>
          <p:cNvPr id="229381" name="Picture 5"/>
          <p:cNvPicPr>
            <a:picLocks noChangeAspect="1" noChangeArrowheads="1"/>
          </p:cNvPicPr>
          <p:nvPr/>
        </p:nvPicPr>
        <p:blipFill>
          <a:blip r:embed="rId4"/>
          <a:srcRect/>
          <a:stretch>
            <a:fillRect/>
          </a:stretch>
        </p:blipFill>
        <p:spPr bwMode="auto">
          <a:xfrm>
            <a:off x="4710113" y="1377950"/>
            <a:ext cx="4113212" cy="2479675"/>
          </a:xfrm>
          <a:prstGeom prst="rect">
            <a:avLst/>
          </a:prstGeom>
          <a:noFill/>
          <a:ln w="9525">
            <a:noFill/>
            <a:miter lim="800000"/>
            <a:headEnd/>
            <a:tailEnd/>
          </a:ln>
          <a:effectLst/>
        </p:spPr>
      </p:pic>
      <p:sp>
        <p:nvSpPr>
          <p:cNvPr id="229382" name="Rectangle 6"/>
          <p:cNvSpPr>
            <a:spLocks noChangeArrowheads="1"/>
          </p:cNvSpPr>
          <p:nvPr/>
        </p:nvSpPr>
        <p:spPr bwMode="auto">
          <a:xfrm>
            <a:off x="5791200" y="2151063"/>
            <a:ext cx="2792413" cy="452437"/>
          </a:xfrm>
          <a:prstGeom prst="rect">
            <a:avLst/>
          </a:prstGeom>
          <a:solidFill>
            <a:srgbClr val="FF99CC">
              <a:alpha val="37000"/>
            </a:srgbClr>
          </a:solidFill>
          <a:ln w="9525">
            <a:noFill/>
            <a:miter lim="800000"/>
            <a:headEnd/>
            <a:tailEnd/>
          </a:ln>
          <a:effectLst/>
        </p:spPr>
        <p:txBody>
          <a:bodyPr wrap="none" anchor="ctr"/>
          <a:lstStyle/>
          <a:p>
            <a:endParaRPr lang="en-US"/>
          </a:p>
        </p:txBody>
      </p:sp>
      <p:sp>
        <p:nvSpPr>
          <p:cNvPr id="229383" name="Rectangle 7"/>
          <p:cNvSpPr>
            <a:spLocks noChangeArrowheads="1"/>
          </p:cNvSpPr>
          <p:nvPr/>
        </p:nvSpPr>
        <p:spPr bwMode="auto">
          <a:xfrm>
            <a:off x="5811838" y="3060700"/>
            <a:ext cx="2792412" cy="534988"/>
          </a:xfrm>
          <a:prstGeom prst="rect">
            <a:avLst/>
          </a:prstGeom>
          <a:solidFill>
            <a:srgbClr val="FF99CC">
              <a:alpha val="37000"/>
            </a:srgbClr>
          </a:solidFill>
          <a:ln w="9525">
            <a:noFill/>
            <a:miter lim="800000"/>
            <a:headEnd/>
            <a:tailEnd/>
          </a:ln>
          <a:effectLst/>
        </p:spPr>
        <p:txBody>
          <a:bodyPr wrap="none" anchor="ctr"/>
          <a:lstStyle/>
          <a:p>
            <a:endParaRPr lang="en-US"/>
          </a:p>
        </p:txBody>
      </p:sp>
      <p:pic>
        <p:nvPicPr>
          <p:cNvPr id="229384" name="Picture 8"/>
          <p:cNvPicPr>
            <a:picLocks noChangeAspect="1" noChangeArrowheads="1"/>
          </p:cNvPicPr>
          <p:nvPr/>
        </p:nvPicPr>
        <p:blipFill>
          <a:blip r:embed="rId5"/>
          <a:srcRect/>
          <a:stretch>
            <a:fillRect/>
          </a:stretch>
        </p:blipFill>
        <p:spPr bwMode="auto">
          <a:xfrm>
            <a:off x="4724400" y="3905250"/>
            <a:ext cx="4097338" cy="2727325"/>
          </a:xfrm>
          <a:prstGeom prst="rect">
            <a:avLst/>
          </a:prstGeom>
          <a:noFill/>
          <a:ln w="9525">
            <a:noFill/>
            <a:miter lim="800000"/>
            <a:headEnd/>
            <a:tailEnd/>
          </a:ln>
          <a:effectLst/>
        </p:spPr>
      </p:pic>
      <p:sp>
        <p:nvSpPr>
          <p:cNvPr id="229385" name="Rectangle 9"/>
          <p:cNvSpPr>
            <a:spLocks noChangeArrowheads="1"/>
          </p:cNvSpPr>
          <p:nvPr/>
        </p:nvSpPr>
        <p:spPr bwMode="auto">
          <a:xfrm>
            <a:off x="4889500" y="4403725"/>
            <a:ext cx="2792413" cy="320675"/>
          </a:xfrm>
          <a:prstGeom prst="rect">
            <a:avLst/>
          </a:prstGeom>
          <a:solidFill>
            <a:srgbClr val="FFFF00">
              <a:alpha val="37000"/>
            </a:srgbClr>
          </a:solidFill>
          <a:ln w="9525">
            <a:noFill/>
            <a:miter lim="800000"/>
            <a:headEnd/>
            <a:tailEnd/>
          </a:ln>
          <a:effectLst/>
        </p:spPr>
        <p:txBody>
          <a:bodyPr wrap="none" anchor="ctr"/>
          <a:lstStyle/>
          <a:p>
            <a:endParaRPr lang="en-US"/>
          </a:p>
        </p:txBody>
      </p:sp>
      <p:sp>
        <p:nvSpPr>
          <p:cNvPr id="229386" name="Rectangle 10"/>
          <p:cNvSpPr>
            <a:spLocks noChangeArrowheads="1"/>
          </p:cNvSpPr>
          <p:nvPr/>
        </p:nvSpPr>
        <p:spPr bwMode="auto">
          <a:xfrm>
            <a:off x="4902200" y="5453063"/>
            <a:ext cx="2792413" cy="320675"/>
          </a:xfrm>
          <a:prstGeom prst="rect">
            <a:avLst/>
          </a:prstGeom>
          <a:solidFill>
            <a:srgbClr val="FFFF00">
              <a:alpha val="37000"/>
            </a:srgbClr>
          </a:solidFill>
          <a:ln w="9525">
            <a:noFill/>
            <a:miter lim="800000"/>
            <a:headEnd/>
            <a:tailEnd/>
          </a:ln>
          <a:effectLst/>
        </p:spPr>
        <p:txBody>
          <a:bodyPr wrap="none" anchor="ctr"/>
          <a:lstStyle/>
          <a:p>
            <a:endParaRPr lang="en-US"/>
          </a:p>
        </p:txBody>
      </p:sp>
      <p:sp>
        <p:nvSpPr>
          <p:cNvPr id="229387" name="Rectangle 11"/>
          <p:cNvSpPr>
            <a:spLocks noChangeArrowheads="1"/>
          </p:cNvSpPr>
          <p:nvPr/>
        </p:nvSpPr>
        <p:spPr bwMode="auto">
          <a:xfrm>
            <a:off x="4967288" y="6121400"/>
            <a:ext cx="2792412" cy="320675"/>
          </a:xfrm>
          <a:prstGeom prst="rect">
            <a:avLst/>
          </a:prstGeom>
          <a:solidFill>
            <a:srgbClr val="FFFF00">
              <a:alpha val="37000"/>
            </a:srgbClr>
          </a:solidFill>
          <a:ln w="9525">
            <a:noFill/>
            <a:miter lim="800000"/>
            <a:headEnd/>
            <a:tailEnd/>
          </a:ln>
          <a:effectLst/>
        </p:spPr>
        <p:txBody>
          <a:bodyPr wrap="none" anchor="ctr"/>
          <a:lstStyle/>
          <a:p>
            <a:endParaRPr lang="en-US"/>
          </a:p>
        </p:txBody>
      </p:sp>
      <p:sp>
        <p:nvSpPr>
          <p:cNvPr id="229388" name="AutoShape 12"/>
          <p:cNvSpPr>
            <a:spLocks noChangeArrowheads="1"/>
          </p:cNvSpPr>
          <p:nvPr/>
        </p:nvSpPr>
        <p:spPr bwMode="auto">
          <a:xfrm rot="281921">
            <a:off x="3121025" y="2057400"/>
            <a:ext cx="2659063" cy="461963"/>
          </a:xfrm>
          <a:prstGeom prst="leftRightArrow">
            <a:avLst>
              <a:gd name="adj1" fmla="val 46898"/>
              <a:gd name="adj2" fmla="val 82396"/>
            </a:avLst>
          </a:prstGeom>
          <a:solidFill>
            <a:srgbClr val="FF99CC"/>
          </a:solidFill>
          <a:ln w="9525">
            <a:solidFill>
              <a:schemeClr val="tx1"/>
            </a:solidFill>
            <a:miter lim="800000"/>
            <a:headEnd/>
            <a:tailEnd/>
          </a:ln>
          <a:effectLst/>
        </p:spPr>
        <p:txBody>
          <a:bodyPr wrap="none" anchor="ctr"/>
          <a:lstStyle/>
          <a:p>
            <a:endParaRPr lang="en-US"/>
          </a:p>
        </p:txBody>
      </p:sp>
      <p:sp>
        <p:nvSpPr>
          <p:cNvPr id="229389" name="AutoShape 13"/>
          <p:cNvSpPr>
            <a:spLocks noChangeArrowheads="1"/>
          </p:cNvSpPr>
          <p:nvPr/>
        </p:nvSpPr>
        <p:spPr bwMode="auto">
          <a:xfrm rot="2450642">
            <a:off x="2446338" y="4514850"/>
            <a:ext cx="2824162" cy="461963"/>
          </a:xfrm>
          <a:prstGeom prst="leftRightArrow">
            <a:avLst>
              <a:gd name="adj1" fmla="val 46898"/>
              <a:gd name="adj2" fmla="val 87512"/>
            </a:avLst>
          </a:prstGeom>
          <a:solidFill>
            <a:srgbClr val="FFCC00"/>
          </a:solidFill>
          <a:ln w="9525">
            <a:solidFill>
              <a:schemeClr val="tx1"/>
            </a:solidFill>
            <a:miter lim="800000"/>
            <a:headEnd/>
            <a:tailEnd/>
          </a:ln>
          <a:effectLst/>
        </p:spPr>
        <p:txBody>
          <a:bodyPr wrap="none" anchor="ctr"/>
          <a:lstStyle/>
          <a:p>
            <a:endParaRPr lang="en-US"/>
          </a:p>
        </p:txBody>
      </p:sp>
      <p:sp>
        <p:nvSpPr>
          <p:cNvPr id="229390" name="AutoShape 14"/>
          <p:cNvSpPr>
            <a:spLocks noChangeArrowheads="1"/>
          </p:cNvSpPr>
          <p:nvPr/>
        </p:nvSpPr>
        <p:spPr bwMode="auto">
          <a:xfrm rot="872862">
            <a:off x="3182938" y="5761038"/>
            <a:ext cx="2032000" cy="461962"/>
          </a:xfrm>
          <a:prstGeom prst="leftRightArrow">
            <a:avLst>
              <a:gd name="adj1" fmla="val 46898"/>
              <a:gd name="adj2" fmla="val 62966"/>
            </a:avLst>
          </a:prstGeom>
          <a:solidFill>
            <a:srgbClr val="FFCC00"/>
          </a:solidFill>
          <a:ln w="9525">
            <a:solidFill>
              <a:schemeClr val="tx1"/>
            </a:solidFill>
            <a:miter lim="800000"/>
            <a:headEnd/>
            <a:tailEnd/>
          </a:ln>
          <a:effectLst/>
        </p:spPr>
        <p:txBody>
          <a:bodyPr wrap="none" anchor="ctr"/>
          <a:lstStyle/>
          <a:p>
            <a:endParaRPr lang="en-US"/>
          </a:p>
        </p:txBody>
      </p:sp>
      <p:sp>
        <p:nvSpPr>
          <p:cNvPr id="229391" name="AutoShape 15"/>
          <p:cNvSpPr>
            <a:spLocks noChangeArrowheads="1"/>
          </p:cNvSpPr>
          <p:nvPr/>
        </p:nvSpPr>
        <p:spPr bwMode="auto">
          <a:xfrm rot="-1540729">
            <a:off x="2420938" y="3776663"/>
            <a:ext cx="3663950" cy="461962"/>
          </a:xfrm>
          <a:prstGeom prst="leftRightArrow">
            <a:avLst>
              <a:gd name="adj1" fmla="val 40454"/>
              <a:gd name="adj2" fmla="val 103804"/>
            </a:avLst>
          </a:prstGeom>
          <a:solidFill>
            <a:srgbClr val="FF99CC"/>
          </a:solidFill>
          <a:ln w="9525">
            <a:solidFill>
              <a:schemeClr val="tx1"/>
            </a:solidFill>
            <a:miter lim="800000"/>
            <a:headEnd/>
            <a:tailEnd/>
          </a:ln>
          <a:effectLst/>
        </p:spPr>
        <p:txBody>
          <a:bodyPr wrap="none" anchor="ctr"/>
          <a:lstStyle/>
          <a:p>
            <a:endParaRPr lang="en-US"/>
          </a:p>
        </p:txBody>
      </p:sp>
      <p:sp>
        <p:nvSpPr>
          <p:cNvPr id="229392" name="AutoShape 16"/>
          <p:cNvSpPr>
            <a:spLocks noChangeArrowheads="1"/>
          </p:cNvSpPr>
          <p:nvPr/>
        </p:nvSpPr>
        <p:spPr bwMode="auto">
          <a:xfrm rot="2352963">
            <a:off x="2973388" y="3509963"/>
            <a:ext cx="2316162" cy="461962"/>
          </a:xfrm>
          <a:prstGeom prst="leftRightArrow">
            <a:avLst>
              <a:gd name="adj1" fmla="val 46898"/>
              <a:gd name="adj2" fmla="val 71771"/>
            </a:avLst>
          </a:prstGeom>
          <a:solidFill>
            <a:srgbClr val="FFCC00"/>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9388"/>
                                        </p:tgtEl>
                                        <p:attrNameLst>
                                          <p:attrName>style.visibility</p:attrName>
                                        </p:attrNameLst>
                                      </p:cBhvr>
                                      <p:to>
                                        <p:strVal val="visible"/>
                                      </p:to>
                                    </p:set>
                                    <p:animEffect transition="in" filter="wipe(left)">
                                      <p:cBhvr>
                                        <p:cTn id="7" dur="500"/>
                                        <p:tgtEl>
                                          <p:spTgt spid="22938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9391"/>
                                        </p:tgtEl>
                                        <p:attrNameLst>
                                          <p:attrName>style.visibility</p:attrName>
                                        </p:attrNameLst>
                                      </p:cBhvr>
                                      <p:to>
                                        <p:strVal val="visible"/>
                                      </p:to>
                                    </p:set>
                                    <p:animEffect transition="in" filter="wipe(left)">
                                      <p:cBhvr>
                                        <p:cTn id="12" dur="500"/>
                                        <p:tgtEl>
                                          <p:spTgt spid="2293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9392"/>
                                        </p:tgtEl>
                                        <p:attrNameLst>
                                          <p:attrName>style.visibility</p:attrName>
                                        </p:attrNameLst>
                                      </p:cBhvr>
                                      <p:to>
                                        <p:strVal val="visible"/>
                                      </p:to>
                                    </p:set>
                                    <p:animEffect transition="in" filter="wipe(left)">
                                      <p:cBhvr>
                                        <p:cTn id="17" dur="500"/>
                                        <p:tgtEl>
                                          <p:spTgt spid="22939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9389"/>
                                        </p:tgtEl>
                                        <p:attrNameLst>
                                          <p:attrName>style.visibility</p:attrName>
                                        </p:attrNameLst>
                                      </p:cBhvr>
                                      <p:to>
                                        <p:strVal val="visible"/>
                                      </p:to>
                                    </p:set>
                                    <p:animEffect transition="in" filter="wipe(left)">
                                      <p:cBhvr>
                                        <p:cTn id="22" dur="500"/>
                                        <p:tgtEl>
                                          <p:spTgt spid="22938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29390"/>
                                        </p:tgtEl>
                                        <p:attrNameLst>
                                          <p:attrName>style.visibility</p:attrName>
                                        </p:attrNameLst>
                                      </p:cBhvr>
                                      <p:to>
                                        <p:strVal val="visible"/>
                                      </p:to>
                                    </p:set>
                                    <p:animEffect transition="in" filter="wipe(left)">
                                      <p:cBhvr>
                                        <p:cTn id="27" dur="500"/>
                                        <p:tgtEl>
                                          <p:spTgt spid="229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8" grpId="0" animBg="1"/>
      <p:bldP spid="229389" grpId="0" animBg="1"/>
      <p:bldP spid="229390" grpId="0" animBg="1"/>
      <p:bldP spid="229391" grpId="0" animBg="1"/>
      <p:bldP spid="2293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0E78CE3-F53B-4FF7-B59D-C1595849F7F5}" type="slidenum">
              <a:rPr lang="en-US"/>
              <a:pPr/>
              <a:t>5</a:t>
            </a:fld>
            <a:endParaRPr lang="en-US"/>
          </a:p>
        </p:txBody>
      </p:sp>
      <p:sp>
        <p:nvSpPr>
          <p:cNvPr id="233474" name="Rectangle 2"/>
          <p:cNvSpPr>
            <a:spLocks noGrp="1" noChangeArrowheads="1"/>
          </p:cNvSpPr>
          <p:nvPr>
            <p:ph type="title"/>
          </p:nvPr>
        </p:nvSpPr>
        <p:spPr/>
        <p:txBody>
          <a:bodyPr/>
          <a:lstStyle/>
          <a:p>
            <a:r>
              <a:rPr lang="en-US"/>
              <a:t>Usage Scenarios</a:t>
            </a:r>
          </a:p>
        </p:txBody>
      </p:sp>
      <p:sp>
        <p:nvSpPr>
          <p:cNvPr id="233475" name="Rectangle 3"/>
          <p:cNvSpPr>
            <a:spLocks noGrp="1" noChangeArrowheads="1"/>
          </p:cNvSpPr>
          <p:nvPr>
            <p:ph type="body" idx="1"/>
          </p:nvPr>
        </p:nvSpPr>
        <p:spPr/>
        <p:txBody>
          <a:bodyPr/>
          <a:lstStyle/>
          <a:p>
            <a:r>
              <a:rPr lang="en-US"/>
              <a:t>Reusing code snippets that realize high-level concepts from requirements</a:t>
            </a:r>
          </a:p>
          <a:p>
            <a:pPr lvl="1"/>
            <a:r>
              <a:rPr lang="en-US"/>
              <a:t>We get executable applications</a:t>
            </a:r>
          </a:p>
          <a:p>
            <a:pPr lvl="1"/>
            <a:r>
              <a:rPr lang="en-US"/>
              <a:t>We can observe the behavior of code snippets</a:t>
            </a:r>
          </a:p>
          <a:p>
            <a:pPr lvl="1"/>
            <a:r>
              <a:rPr lang="en-US"/>
              <a:t>We understand their environments</a:t>
            </a:r>
          </a:p>
          <a:p>
            <a:endParaRPr lang="en-US"/>
          </a:p>
          <a:p>
            <a:r>
              <a:rPr lang="en-US"/>
              <a:t>Complete application reuse</a:t>
            </a:r>
          </a:p>
          <a:p>
            <a:pPr lvl="1"/>
            <a:r>
              <a:rPr lang="en-US"/>
              <a:t>Majority of app code should implement our high-level requirements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0"/>
          </p:nvPr>
        </p:nvSpPr>
        <p:spPr/>
        <p:txBody>
          <a:bodyPr/>
          <a:lstStyle/>
          <a:p>
            <a:fld id="{D70A90D8-52CF-4931-8D51-B14ABFCA3D16}" type="slidenum">
              <a:rPr lang="en-US"/>
              <a:pPr/>
              <a:t>6</a:t>
            </a:fld>
            <a:endParaRPr lang="en-US"/>
          </a:p>
        </p:txBody>
      </p:sp>
      <p:sp>
        <p:nvSpPr>
          <p:cNvPr id="163842" name="Rectangle 2"/>
          <p:cNvSpPr>
            <a:spLocks noGrp="1" noChangeArrowheads="1"/>
          </p:cNvSpPr>
          <p:nvPr>
            <p:ph type="title"/>
          </p:nvPr>
        </p:nvSpPr>
        <p:spPr/>
        <p:txBody>
          <a:bodyPr/>
          <a:lstStyle/>
          <a:p>
            <a:r>
              <a:rPr lang="en-US"/>
              <a:t>Fundamental Problems</a:t>
            </a:r>
          </a:p>
        </p:txBody>
      </p:sp>
      <p:sp>
        <p:nvSpPr>
          <p:cNvPr id="163843" name="Rectangle 3"/>
          <p:cNvSpPr>
            <a:spLocks noGrp="1" noChangeArrowheads="1"/>
          </p:cNvSpPr>
          <p:nvPr>
            <p:ph type="body" idx="1"/>
          </p:nvPr>
        </p:nvSpPr>
        <p:spPr>
          <a:xfrm>
            <a:off x="301625" y="1698625"/>
            <a:ext cx="8485188" cy="4308475"/>
          </a:xfrm>
        </p:spPr>
        <p:txBody>
          <a:bodyPr/>
          <a:lstStyle/>
          <a:p>
            <a:r>
              <a:rPr lang="en-US"/>
              <a:t>Mismatch between the high-level intent reflected in the descriptions of applications and their low-level implementation details</a:t>
            </a:r>
          </a:p>
          <a:p>
            <a:endParaRPr lang="en-US"/>
          </a:p>
          <a:p>
            <a:r>
              <a:rPr lang="en-US"/>
              <a:t>Concept assignment problem</a:t>
            </a:r>
          </a:p>
          <a:p>
            <a:pPr lvl="1"/>
            <a:r>
              <a:rPr lang="en-US"/>
              <a:t>to identify how high-level concepts are associated with their implementations in source code</a:t>
            </a:r>
          </a:p>
          <a:p>
            <a:endParaRPr lang="en-US"/>
          </a:p>
        </p:txBody>
      </p:sp>
      <p:grpSp>
        <p:nvGrpSpPr>
          <p:cNvPr id="163849" name="Group 9"/>
          <p:cNvGrpSpPr>
            <a:grpSpLocks/>
          </p:cNvGrpSpPr>
          <p:nvPr/>
        </p:nvGrpSpPr>
        <p:grpSpPr bwMode="auto">
          <a:xfrm>
            <a:off x="5516563" y="4943475"/>
            <a:ext cx="2479675" cy="1516063"/>
            <a:chOff x="3475" y="3114"/>
            <a:chExt cx="1562" cy="955"/>
          </a:xfrm>
        </p:grpSpPr>
        <p:pic>
          <p:nvPicPr>
            <p:cNvPr id="163844" name="Picture 4" descr="flintstone_data"/>
            <p:cNvPicPr>
              <a:picLocks noChangeAspect="1" noChangeArrowheads="1"/>
            </p:cNvPicPr>
            <p:nvPr/>
          </p:nvPicPr>
          <p:blipFill>
            <a:blip r:embed="rId3"/>
            <a:srcRect/>
            <a:stretch>
              <a:fillRect/>
            </a:stretch>
          </p:blipFill>
          <p:spPr bwMode="auto">
            <a:xfrm>
              <a:off x="4137" y="3169"/>
              <a:ext cx="900" cy="900"/>
            </a:xfrm>
            <a:prstGeom prst="rect">
              <a:avLst/>
            </a:prstGeom>
            <a:noFill/>
          </p:spPr>
        </p:pic>
        <p:sp>
          <p:nvSpPr>
            <p:cNvPr id="163845" name="AutoShape 5"/>
            <p:cNvSpPr>
              <a:spLocks/>
            </p:cNvSpPr>
            <p:nvPr/>
          </p:nvSpPr>
          <p:spPr bwMode="auto">
            <a:xfrm>
              <a:off x="3475" y="3114"/>
              <a:ext cx="576" cy="384"/>
            </a:xfrm>
            <a:prstGeom prst="borderCallout2">
              <a:avLst>
                <a:gd name="adj1" fmla="val 18750"/>
                <a:gd name="adj2" fmla="val 108333"/>
                <a:gd name="adj3" fmla="val 18750"/>
                <a:gd name="adj4" fmla="val 150347"/>
                <a:gd name="adj5" fmla="val 60676"/>
                <a:gd name="adj6" fmla="val 193926"/>
              </a:avLst>
            </a:prstGeom>
            <a:solidFill>
              <a:srgbClr val="FFFF00"/>
            </a:solidFill>
            <a:ln w="9525">
              <a:solidFill>
                <a:schemeClr val="tx1"/>
              </a:solidFill>
              <a:miter lim="800000"/>
              <a:headEnd/>
              <a:tailEnd/>
            </a:ln>
            <a:effectLst/>
          </p:spPr>
          <p:txBody>
            <a:bodyPr/>
            <a:lstStyle/>
            <a:p>
              <a:pPr algn="ctr"/>
              <a:r>
                <a:rPr lang="en-US" sz="2000"/>
                <a:t>Send data</a:t>
              </a:r>
            </a:p>
          </p:txBody>
        </p:sp>
      </p:grpSp>
      <p:sp>
        <p:nvSpPr>
          <p:cNvPr id="163847" name="AutoShape 7"/>
          <p:cNvSpPr>
            <a:spLocks noChangeArrowheads="1"/>
          </p:cNvSpPr>
          <p:nvPr/>
        </p:nvSpPr>
        <p:spPr bwMode="auto">
          <a:xfrm>
            <a:off x="577850" y="5140325"/>
            <a:ext cx="4102100" cy="1301750"/>
          </a:xfrm>
          <a:prstGeom prst="verticalScroll">
            <a:avLst>
              <a:gd name="adj" fmla="val 12500"/>
            </a:avLst>
          </a:prstGeom>
          <a:solidFill>
            <a:srgbClr val="FFCC00"/>
          </a:solidFill>
          <a:ln w="9525">
            <a:solidFill>
              <a:schemeClr val="tx1"/>
            </a:solidFill>
            <a:round/>
            <a:headEnd/>
            <a:tailEnd/>
          </a:ln>
          <a:effectLst/>
        </p:spPr>
        <p:txBody>
          <a:bodyPr wrap="none" anchor="ctr"/>
          <a:lstStyle/>
          <a:p>
            <a:pPr algn="ctr"/>
            <a:r>
              <a:rPr lang="en-US" sz="1200"/>
              <a:t>s = socket.socket(proto, socket.SOCK_DGRAM) </a:t>
            </a:r>
          </a:p>
          <a:p>
            <a:pPr algn="ctr"/>
            <a:r>
              <a:rPr lang="en-US" sz="1200"/>
              <a:t>s.sendto(teststring, addr) </a:t>
            </a:r>
          </a:p>
          <a:p>
            <a:pPr algn="ctr"/>
            <a:r>
              <a:rPr lang="en-US" sz="1200"/>
              <a:t>buf = data = receive(s, 100) </a:t>
            </a:r>
          </a:p>
          <a:p>
            <a:pPr algn="ctr"/>
            <a:r>
              <a:rPr lang="en-US" sz="1200"/>
              <a:t>while data and '\n' not in buf: </a:t>
            </a:r>
          </a:p>
          <a:p>
            <a:pPr algn="ctr"/>
            <a:r>
              <a:rPr lang="en-US" sz="1200"/>
              <a:t>data = receive(s, 100) buf += data </a:t>
            </a:r>
          </a:p>
        </p:txBody>
      </p:sp>
      <p:sp>
        <p:nvSpPr>
          <p:cNvPr id="163848" name="AutoShape 8"/>
          <p:cNvSpPr>
            <a:spLocks noChangeArrowheads="1"/>
          </p:cNvSpPr>
          <p:nvPr/>
        </p:nvSpPr>
        <p:spPr bwMode="auto">
          <a:xfrm>
            <a:off x="4703763" y="5519738"/>
            <a:ext cx="989012" cy="757237"/>
          </a:xfrm>
          <a:prstGeom prst="leftArrow">
            <a:avLst>
              <a:gd name="adj1" fmla="val 50000"/>
              <a:gd name="adj2" fmla="val 32652"/>
            </a:avLst>
          </a:prstGeom>
          <a:solidFill>
            <a:srgbClr val="FF6600"/>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grpId="0" nodeType="clickEffect">
                                  <p:stCondLst>
                                    <p:cond delay="0"/>
                                  </p:stCondLst>
                                  <p:childTnLst>
                                    <p:set>
                                      <p:cBhvr>
                                        <p:cTn id="10" dur="1" fill="hold">
                                          <p:stCondLst>
                                            <p:cond delay="0"/>
                                          </p:stCondLst>
                                        </p:cTn>
                                        <p:tgtEl>
                                          <p:spTgt spid="163848"/>
                                        </p:tgtEl>
                                        <p:attrNameLst>
                                          <p:attrName>style.visibility</p:attrName>
                                        </p:attrNameLst>
                                      </p:cBhvr>
                                      <p:to>
                                        <p:strVal val="visible"/>
                                      </p:to>
                                    </p:set>
                                    <p:animEffect transition="in" filter="wipe(right)">
                                      <p:cBhvr>
                                        <p:cTn id="11" dur="500"/>
                                        <p:tgtEl>
                                          <p:spTgt spid="163848"/>
                                        </p:tgtEl>
                                      </p:cBhvr>
                                    </p:animEffect>
                                  </p:childTnLst>
                                </p:cTn>
                              </p:par>
                            </p:childTnLst>
                          </p:cTn>
                        </p:par>
                        <p:par>
                          <p:cTn id="12" fill="hold">
                            <p:stCondLst>
                              <p:cond delay="500"/>
                            </p:stCondLst>
                            <p:childTnLst>
                              <p:par>
                                <p:cTn id="13" presetID="8" presetClass="entr" presetSubtype="16" fill="hold" grpId="0" nodeType="afterEffect">
                                  <p:stCondLst>
                                    <p:cond delay="0"/>
                                  </p:stCondLst>
                                  <p:childTnLst>
                                    <p:set>
                                      <p:cBhvr>
                                        <p:cTn id="14" dur="1" fill="hold">
                                          <p:stCondLst>
                                            <p:cond delay="0"/>
                                          </p:stCondLst>
                                        </p:cTn>
                                        <p:tgtEl>
                                          <p:spTgt spid="163847"/>
                                        </p:tgtEl>
                                        <p:attrNameLst>
                                          <p:attrName>style.visibility</p:attrName>
                                        </p:attrNameLst>
                                      </p:cBhvr>
                                      <p:to>
                                        <p:strVal val="visible"/>
                                      </p:to>
                                    </p:set>
                                    <p:animEffect transition="in" filter="diamond(in)">
                                      <p:cBhvr>
                                        <p:cTn id="15" dur="2000"/>
                                        <p:tgtEl>
                                          <p:spTgt spid="163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7" grpId="0" animBg="1"/>
      <p:bldP spid="1638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0"/>
          </p:nvPr>
        </p:nvSpPr>
        <p:spPr/>
        <p:txBody>
          <a:bodyPr/>
          <a:lstStyle/>
          <a:p>
            <a:fld id="{148C97E5-A225-4CEA-9E08-38E830859305}" type="slidenum">
              <a:rPr lang="en-US"/>
              <a:pPr/>
              <a:t>7</a:t>
            </a:fld>
            <a:endParaRPr lang="en-US"/>
          </a:p>
        </p:txBody>
      </p:sp>
      <p:sp>
        <p:nvSpPr>
          <p:cNvPr id="165890" name="Rectangle 2"/>
          <p:cNvSpPr>
            <a:spLocks noGrp="1" noChangeArrowheads="1"/>
          </p:cNvSpPr>
          <p:nvPr>
            <p:ph type="title"/>
          </p:nvPr>
        </p:nvSpPr>
        <p:spPr/>
        <p:txBody>
          <a:bodyPr/>
          <a:lstStyle/>
          <a:p>
            <a:r>
              <a:rPr lang="en-US"/>
              <a:t>What Search Engines Do</a:t>
            </a:r>
          </a:p>
        </p:txBody>
      </p:sp>
      <p:sp>
        <p:nvSpPr>
          <p:cNvPr id="165891" name="AutoShape 3"/>
          <p:cNvSpPr>
            <a:spLocks noChangeArrowheads="1"/>
          </p:cNvSpPr>
          <p:nvPr/>
        </p:nvSpPr>
        <p:spPr bwMode="auto">
          <a:xfrm>
            <a:off x="4524375" y="2166938"/>
            <a:ext cx="1800225" cy="1109662"/>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2000" b="0"/>
              <a:t>descriptions</a:t>
            </a:r>
            <a:br>
              <a:rPr lang="en-US" sz="2000" b="0"/>
            </a:br>
            <a:r>
              <a:rPr lang="en-US" sz="2000" b="0"/>
              <a:t>of apps</a:t>
            </a:r>
          </a:p>
        </p:txBody>
      </p:sp>
      <p:sp>
        <p:nvSpPr>
          <p:cNvPr id="165892" name="WordArt 4" descr="White marble"/>
          <p:cNvSpPr>
            <a:spLocks noChangeArrowheads="1" noChangeShapeType="1" noTextEdit="1"/>
          </p:cNvSpPr>
          <p:nvPr/>
        </p:nvSpPr>
        <p:spPr bwMode="auto">
          <a:xfrm>
            <a:off x="838200" y="2438400"/>
            <a:ext cx="2362200" cy="609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165893" name="AutoShape 5"/>
          <p:cNvSpPr>
            <a:spLocks noChangeArrowheads="1"/>
          </p:cNvSpPr>
          <p:nvPr/>
        </p:nvSpPr>
        <p:spPr bwMode="auto">
          <a:xfrm>
            <a:off x="3429000" y="2438400"/>
            <a:ext cx="990600" cy="593725"/>
          </a:xfrm>
          <a:prstGeom prst="rightArrow">
            <a:avLst>
              <a:gd name="adj1" fmla="val 50000"/>
              <a:gd name="adj2" fmla="val 41711"/>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a:solidFill>
                  <a:schemeClr val="bg1"/>
                </a:solidFill>
              </a:rPr>
              <a:t>match</a:t>
            </a:r>
          </a:p>
        </p:txBody>
      </p:sp>
      <p:grpSp>
        <p:nvGrpSpPr>
          <p:cNvPr id="165894" name="Group 6"/>
          <p:cNvGrpSpPr>
            <a:grpSpLocks/>
          </p:cNvGrpSpPr>
          <p:nvPr/>
        </p:nvGrpSpPr>
        <p:grpSpPr bwMode="auto">
          <a:xfrm>
            <a:off x="7239000" y="1524000"/>
            <a:ext cx="762000" cy="2438400"/>
            <a:chOff x="4560" y="960"/>
            <a:chExt cx="480" cy="1536"/>
          </a:xfrm>
        </p:grpSpPr>
        <p:sp>
          <p:nvSpPr>
            <p:cNvPr id="165895"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165896"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165897"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grpSp>
      <p:grpSp>
        <p:nvGrpSpPr>
          <p:cNvPr id="165898" name="Group 10"/>
          <p:cNvGrpSpPr>
            <a:grpSpLocks/>
          </p:cNvGrpSpPr>
          <p:nvPr/>
        </p:nvGrpSpPr>
        <p:grpSpPr bwMode="auto">
          <a:xfrm>
            <a:off x="6324600" y="2057400"/>
            <a:ext cx="990600" cy="1695450"/>
            <a:chOff x="3984" y="1296"/>
            <a:chExt cx="624" cy="1068"/>
          </a:xfrm>
        </p:grpSpPr>
        <p:sp>
          <p:nvSpPr>
            <p:cNvPr id="165899" name="AutoShape 11"/>
            <p:cNvSpPr>
              <a:spLocks noChangeArrowheads="1"/>
            </p:cNvSpPr>
            <p:nvPr/>
          </p:nvSpPr>
          <p:spPr bwMode="auto">
            <a:xfrm rot="2700000">
              <a:off x="3948"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65900" name="AutoShape 12"/>
            <p:cNvSpPr>
              <a:spLocks noChangeArrowheads="1"/>
            </p:cNvSpPr>
            <p:nvPr/>
          </p:nvSpPr>
          <p:spPr bwMode="auto">
            <a:xfrm>
              <a:off x="4080"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65901" name="AutoShape 13"/>
            <p:cNvSpPr>
              <a:spLocks noChangeArrowheads="1"/>
            </p:cNvSpPr>
            <p:nvPr/>
          </p:nvSpPr>
          <p:spPr bwMode="auto">
            <a:xfrm rot="18900000">
              <a:off x="3984"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sp>
        <p:nvSpPr>
          <p:cNvPr id="165902" name="Text Box 14"/>
          <p:cNvSpPr txBox="1">
            <a:spLocks noChangeArrowheads="1"/>
          </p:cNvSpPr>
          <p:nvPr/>
        </p:nvSpPr>
        <p:spPr bwMode="auto">
          <a:xfrm>
            <a:off x="1447800" y="4191000"/>
            <a:ext cx="6553200" cy="1917700"/>
          </a:xfrm>
          <a:prstGeom prst="rect">
            <a:avLst/>
          </a:prstGeom>
          <a:solidFill>
            <a:schemeClr val="accent1"/>
          </a:solidFill>
          <a:ln w="12700">
            <a:noFill/>
            <a:miter lim="800000"/>
            <a:headEnd type="none" w="sm" len="sm"/>
            <a:tailEnd type="none" w="sm" len="sm"/>
          </a:ln>
          <a:effectLst>
            <a:outerShdw dist="107763" dir="18900000" algn="ctr" rotWithShape="0">
              <a:schemeClr val="bg2">
                <a:alpha val="50000"/>
              </a:schemeClr>
            </a:outerShdw>
          </a:effectLst>
        </p:spPr>
        <p:txBody>
          <a:bodyPr>
            <a:spAutoFit/>
          </a:bodyPr>
          <a:lstStyle/>
          <a:p>
            <a:pPr algn="ctr" eaLnBrk="1" hangingPunct="1">
              <a:lnSpc>
                <a:spcPct val="100000"/>
              </a:lnSpc>
            </a:pPr>
            <a:r>
              <a:rPr lang="en-US" sz="2400">
                <a:solidFill>
                  <a:schemeClr val="bg1"/>
                </a:solidFill>
                <a:effectLst>
                  <a:outerShdw blurRad="38100" dist="38100" dir="2700000" algn="tl">
                    <a:srgbClr val="000000"/>
                  </a:outerShdw>
                </a:effectLst>
              </a:rPr>
              <a:t>Search engines use exact matches between</a:t>
            </a:r>
          </a:p>
          <a:p>
            <a:pPr algn="ctr" eaLnBrk="1" hangingPunct="1">
              <a:lnSpc>
                <a:spcPct val="100000"/>
              </a:lnSpc>
            </a:pPr>
            <a:r>
              <a:rPr lang="en-US" sz="2400">
                <a:solidFill>
                  <a:schemeClr val="bg1"/>
                </a:solidFill>
                <a:effectLst>
                  <a:outerShdw blurRad="38100" dist="38100" dir="2700000" algn="tl">
                    <a:srgbClr val="000000"/>
                  </a:outerShdw>
                </a:effectLst>
              </a:rPr>
              <a:t>the keywords from queries and the words in the descriptions of the applications, making it difficult for users to guess exact keywords to find relevant applications.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5892"/>
                                        </p:tgtEl>
                                        <p:attrNameLst>
                                          <p:attrName>style.visibility</p:attrName>
                                        </p:attrNameLst>
                                      </p:cBhvr>
                                      <p:to>
                                        <p:strVal val="visible"/>
                                      </p:to>
                                    </p:set>
                                    <p:anim calcmode="lin" valueType="num">
                                      <p:cBhvr additive="base">
                                        <p:cTn id="7" dur="500" fill="hold"/>
                                        <p:tgtEl>
                                          <p:spTgt spid="165892"/>
                                        </p:tgtEl>
                                        <p:attrNameLst>
                                          <p:attrName>ppt_x</p:attrName>
                                        </p:attrNameLst>
                                      </p:cBhvr>
                                      <p:tavLst>
                                        <p:tav tm="0">
                                          <p:val>
                                            <p:strVal val="0-#ppt_w/2"/>
                                          </p:val>
                                        </p:tav>
                                        <p:tav tm="100000">
                                          <p:val>
                                            <p:strVal val="#ppt_x"/>
                                          </p:val>
                                        </p:tav>
                                      </p:tavLst>
                                    </p:anim>
                                    <p:anim calcmode="lin" valueType="num">
                                      <p:cBhvr additive="base">
                                        <p:cTn id="8" dur="500" fill="hold"/>
                                        <p:tgtEl>
                                          <p:spTgt spid="16589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65893"/>
                                        </p:tgtEl>
                                        <p:attrNameLst>
                                          <p:attrName>style.visibility</p:attrName>
                                        </p:attrNameLst>
                                      </p:cBhvr>
                                      <p:to>
                                        <p:strVal val="visible"/>
                                      </p:to>
                                    </p:set>
                                    <p:animEffect transition="in" filter="wipe(left)">
                                      <p:cBhvr>
                                        <p:cTn id="13" dur="500"/>
                                        <p:tgtEl>
                                          <p:spTgt spid="165893"/>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165891"/>
                                        </p:tgtEl>
                                        <p:attrNameLst>
                                          <p:attrName>style.visibility</p:attrName>
                                        </p:attrNameLst>
                                      </p:cBhvr>
                                      <p:to>
                                        <p:strVal val="visible"/>
                                      </p:to>
                                    </p:set>
                                    <p:animEffect transition="in" filter="dissolve">
                                      <p:cBhvr>
                                        <p:cTn id="17" dur="500"/>
                                        <p:tgtEl>
                                          <p:spTgt spid="16589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5898"/>
                                        </p:tgtEl>
                                        <p:attrNameLst>
                                          <p:attrName>style.visibility</p:attrName>
                                        </p:attrNameLst>
                                      </p:cBhvr>
                                      <p:to>
                                        <p:strVal val="visible"/>
                                      </p:to>
                                    </p:set>
                                    <p:animEffect transition="in" filter="wipe(left)">
                                      <p:cBhvr>
                                        <p:cTn id="22" dur="500"/>
                                        <p:tgtEl>
                                          <p:spTgt spid="165898"/>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165894"/>
                                        </p:tgtEl>
                                        <p:attrNameLst>
                                          <p:attrName>style.visibility</p:attrName>
                                        </p:attrNameLst>
                                      </p:cBhvr>
                                      <p:to>
                                        <p:strVal val="visible"/>
                                      </p:to>
                                    </p:set>
                                    <p:animEffect transition="in" filter="dissolve">
                                      <p:cBhvr>
                                        <p:cTn id="26" dur="500"/>
                                        <p:tgtEl>
                                          <p:spTgt spid="165894"/>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65902"/>
                                        </p:tgtEl>
                                        <p:attrNameLst>
                                          <p:attrName>style.visibility</p:attrName>
                                        </p:attrNameLst>
                                      </p:cBhvr>
                                      <p:to>
                                        <p:strVal val="visible"/>
                                      </p:to>
                                    </p:set>
                                    <p:animEffect transition="in" filter="dissolve">
                                      <p:cBhvr>
                                        <p:cTn id="31" dur="500"/>
                                        <p:tgtEl>
                                          <p:spTgt spid="165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animBg="1"/>
      <p:bldP spid="165892" grpId="0" animBg="1"/>
      <p:bldP spid="165893" grpId="0" animBg="1"/>
      <p:bldP spid="16590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3"/>
          <p:cNvSpPr>
            <a:spLocks noGrp="1"/>
          </p:cNvSpPr>
          <p:nvPr>
            <p:ph type="sldNum" sz="quarter" idx="10"/>
          </p:nvPr>
        </p:nvSpPr>
        <p:spPr/>
        <p:txBody>
          <a:bodyPr/>
          <a:lstStyle/>
          <a:p>
            <a:fld id="{0B673043-B6EF-4245-A77E-8DB938E21F9F}" type="slidenum">
              <a:rPr lang="en-US"/>
              <a:pPr/>
              <a:t>8</a:t>
            </a:fld>
            <a:endParaRPr lang="en-US"/>
          </a:p>
        </p:txBody>
      </p:sp>
      <p:sp>
        <p:nvSpPr>
          <p:cNvPr id="167938" name="Rectangle 2"/>
          <p:cNvSpPr>
            <a:spLocks noGrp="1" noChangeArrowheads="1"/>
          </p:cNvSpPr>
          <p:nvPr>
            <p:ph type="title"/>
          </p:nvPr>
        </p:nvSpPr>
        <p:spPr/>
        <p:txBody>
          <a:bodyPr/>
          <a:lstStyle/>
          <a:p>
            <a:r>
              <a:rPr lang="en-US"/>
              <a:t>What Search Engines Do</a:t>
            </a:r>
          </a:p>
        </p:txBody>
      </p:sp>
      <p:sp>
        <p:nvSpPr>
          <p:cNvPr id="167939" name="AutoShape 3"/>
          <p:cNvSpPr>
            <a:spLocks noChangeArrowheads="1"/>
          </p:cNvSpPr>
          <p:nvPr/>
        </p:nvSpPr>
        <p:spPr bwMode="auto">
          <a:xfrm>
            <a:off x="4524375" y="2166938"/>
            <a:ext cx="1800225" cy="1109662"/>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2000" b="0"/>
              <a:t>descriptions</a:t>
            </a:r>
            <a:br>
              <a:rPr lang="en-US" sz="2000" b="0"/>
            </a:br>
            <a:r>
              <a:rPr lang="en-US" sz="2000" b="0"/>
              <a:t>of apps</a:t>
            </a:r>
          </a:p>
        </p:txBody>
      </p:sp>
      <p:sp>
        <p:nvSpPr>
          <p:cNvPr id="167940" name="WordArt 4" descr="White marble"/>
          <p:cNvSpPr>
            <a:spLocks noChangeArrowheads="1" noChangeShapeType="1" noTextEdit="1"/>
          </p:cNvSpPr>
          <p:nvPr/>
        </p:nvSpPr>
        <p:spPr bwMode="auto">
          <a:xfrm>
            <a:off x="838200" y="2438400"/>
            <a:ext cx="2362200" cy="609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167941" name="AutoShape 5"/>
          <p:cNvSpPr>
            <a:spLocks noChangeArrowheads="1"/>
          </p:cNvSpPr>
          <p:nvPr/>
        </p:nvSpPr>
        <p:spPr bwMode="auto">
          <a:xfrm>
            <a:off x="3429000" y="2438400"/>
            <a:ext cx="990600" cy="593725"/>
          </a:xfrm>
          <a:prstGeom prst="rightArrow">
            <a:avLst>
              <a:gd name="adj1" fmla="val 50000"/>
              <a:gd name="adj2" fmla="val 41711"/>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a:solidFill>
                  <a:schemeClr val="bg1"/>
                </a:solidFill>
              </a:rPr>
              <a:t>match</a:t>
            </a:r>
          </a:p>
        </p:txBody>
      </p:sp>
      <p:grpSp>
        <p:nvGrpSpPr>
          <p:cNvPr id="167942" name="Group 6"/>
          <p:cNvGrpSpPr>
            <a:grpSpLocks/>
          </p:cNvGrpSpPr>
          <p:nvPr/>
        </p:nvGrpSpPr>
        <p:grpSpPr bwMode="auto">
          <a:xfrm>
            <a:off x="7239000" y="1524000"/>
            <a:ext cx="762000" cy="2438400"/>
            <a:chOff x="4560" y="960"/>
            <a:chExt cx="480" cy="1536"/>
          </a:xfrm>
        </p:grpSpPr>
        <p:sp>
          <p:nvSpPr>
            <p:cNvPr id="167943"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167944"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167945"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grpSp>
      <p:grpSp>
        <p:nvGrpSpPr>
          <p:cNvPr id="167946" name="Group 10"/>
          <p:cNvGrpSpPr>
            <a:grpSpLocks/>
          </p:cNvGrpSpPr>
          <p:nvPr/>
        </p:nvGrpSpPr>
        <p:grpSpPr bwMode="auto">
          <a:xfrm>
            <a:off x="6324600" y="2057400"/>
            <a:ext cx="990600" cy="1695450"/>
            <a:chOff x="3984" y="1296"/>
            <a:chExt cx="624" cy="1068"/>
          </a:xfrm>
        </p:grpSpPr>
        <p:sp>
          <p:nvSpPr>
            <p:cNvPr id="167947" name="AutoShape 11"/>
            <p:cNvSpPr>
              <a:spLocks noChangeArrowheads="1"/>
            </p:cNvSpPr>
            <p:nvPr/>
          </p:nvSpPr>
          <p:spPr bwMode="auto">
            <a:xfrm rot="2700000">
              <a:off x="3948" y="195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67948" name="AutoShape 12"/>
            <p:cNvSpPr>
              <a:spLocks noChangeArrowheads="1"/>
            </p:cNvSpPr>
            <p:nvPr/>
          </p:nvSpPr>
          <p:spPr bwMode="auto">
            <a:xfrm>
              <a:off x="4080" y="1632"/>
              <a:ext cx="480" cy="192"/>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167949" name="AutoShape 13"/>
            <p:cNvSpPr>
              <a:spLocks noChangeArrowheads="1"/>
            </p:cNvSpPr>
            <p:nvPr/>
          </p:nvSpPr>
          <p:spPr bwMode="auto">
            <a:xfrm rot="18900000">
              <a:off x="3984" y="1296"/>
              <a:ext cx="624" cy="192"/>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grpSp>
      <p:sp>
        <p:nvSpPr>
          <p:cNvPr id="167950" name="WordArt 14"/>
          <p:cNvSpPr>
            <a:spLocks noChangeArrowheads="1" noChangeShapeType="1" noTextEdit="1"/>
          </p:cNvSpPr>
          <p:nvPr/>
        </p:nvSpPr>
        <p:spPr bwMode="auto">
          <a:xfrm>
            <a:off x="457200" y="4267200"/>
            <a:ext cx="8077200" cy="12954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type="none" w="sm" len="sm"/>
                  <a:tailEnd type="none" w="sm" len="sm"/>
                </a:ln>
                <a:solidFill>
                  <a:schemeClr val="accent1"/>
                </a:solidFill>
                <a:effectLst>
                  <a:outerShdw dist="125724" dir="18900000" algn="ctr" rotWithShape="0">
                    <a:srgbClr val="000099"/>
                  </a:outerShdw>
                </a:effectLst>
                <a:latin typeface="Impact"/>
              </a:rPr>
              <a:t>The Vocabulary Problem</a:t>
            </a:r>
          </a:p>
        </p:txBody>
      </p:sp>
      <p:grpSp>
        <p:nvGrpSpPr>
          <p:cNvPr id="167953" name="Group 17"/>
          <p:cNvGrpSpPr>
            <a:grpSpLocks/>
          </p:cNvGrpSpPr>
          <p:nvPr/>
        </p:nvGrpSpPr>
        <p:grpSpPr bwMode="auto">
          <a:xfrm rot="1320000">
            <a:off x="6435725" y="2008188"/>
            <a:ext cx="593725" cy="593725"/>
            <a:chOff x="650" y="3707"/>
            <a:chExt cx="374" cy="374"/>
          </a:xfrm>
        </p:grpSpPr>
        <p:sp>
          <p:nvSpPr>
            <p:cNvPr id="167951" name="Line 15"/>
            <p:cNvSpPr>
              <a:spLocks noChangeShapeType="1"/>
            </p:cNvSpPr>
            <p:nvPr/>
          </p:nvSpPr>
          <p:spPr bwMode="auto">
            <a:xfrm rot="2700000">
              <a:off x="837" y="3701"/>
              <a:ext cx="0" cy="374"/>
            </a:xfrm>
            <a:prstGeom prst="line">
              <a:avLst/>
            </a:prstGeom>
            <a:noFill/>
            <a:ln w="88900">
              <a:solidFill>
                <a:srgbClr val="FF0000"/>
              </a:solidFill>
              <a:round/>
              <a:headEnd/>
              <a:tailEnd/>
            </a:ln>
            <a:effectLst/>
          </p:spPr>
          <p:txBody>
            <a:bodyPr/>
            <a:lstStyle/>
            <a:p>
              <a:endParaRPr lang="en-US"/>
            </a:p>
          </p:txBody>
        </p:sp>
        <p:sp>
          <p:nvSpPr>
            <p:cNvPr id="167952" name="Line 16"/>
            <p:cNvSpPr>
              <a:spLocks noChangeShapeType="1"/>
            </p:cNvSpPr>
            <p:nvPr/>
          </p:nvSpPr>
          <p:spPr bwMode="auto">
            <a:xfrm rot="18900000">
              <a:off x="847" y="3707"/>
              <a:ext cx="0" cy="374"/>
            </a:xfrm>
            <a:prstGeom prst="line">
              <a:avLst/>
            </a:prstGeom>
            <a:noFill/>
            <a:ln w="88900">
              <a:solidFill>
                <a:srgbClr val="FF0000"/>
              </a:solidFill>
              <a:round/>
              <a:headEnd/>
              <a:tailEnd/>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7950"/>
                                        </p:tgtEl>
                                        <p:attrNameLst>
                                          <p:attrName>style.visibility</p:attrName>
                                        </p:attrNameLst>
                                      </p:cBhvr>
                                      <p:to>
                                        <p:strVal val="visible"/>
                                      </p:to>
                                    </p:set>
                                    <p:animEffect transition="in" filter="wipe(left)">
                                      <p:cBhvr>
                                        <p:cTn id="7" dur="500"/>
                                        <p:tgtEl>
                                          <p:spTgt spid="16795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679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0"/>
          </p:nvPr>
        </p:nvSpPr>
        <p:spPr/>
        <p:txBody>
          <a:bodyPr/>
          <a:lstStyle/>
          <a:p>
            <a:fld id="{93001FF8-AF24-4D96-AAF5-A9926F38291D}" type="slidenum">
              <a:rPr lang="en-US"/>
              <a:pPr/>
              <a:t>9</a:t>
            </a:fld>
            <a:endParaRPr lang="en-US"/>
          </a:p>
        </p:txBody>
      </p:sp>
      <p:sp>
        <p:nvSpPr>
          <p:cNvPr id="201730" name="Rectangle 2"/>
          <p:cNvSpPr>
            <a:spLocks noGrp="1" noChangeArrowheads="1"/>
          </p:cNvSpPr>
          <p:nvPr>
            <p:ph type="title"/>
          </p:nvPr>
        </p:nvSpPr>
        <p:spPr/>
        <p:txBody>
          <a:bodyPr/>
          <a:lstStyle/>
          <a:p>
            <a:r>
              <a:rPr lang="en-US"/>
              <a:t>What Search Engines Do</a:t>
            </a:r>
          </a:p>
        </p:txBody>
      </p:sp>
      <p:sp>
        <p:nvSpPr>
          <p:cNvPr id="201731" name="AutoShape 3"/>
          <p:cNvSpPr>
            <a:spLocks noChangeArrowheads="1"/>
          </p:cNvSpPr>
          <p:nvPr/>
        </p:nvSpPr>
        <p:spPr bwMode="auto">
          <a:xfrm>
            <a:off x="4524375" y="2166938"/>
            <a:ext cx="1800225" cy="1109662"/>
          </a:xfrm>
          <a:prstGeom prst="flowChartMultidocument">
            <a:avLst/>
          </a:prstGeom>
          <a:noFill/>
          <a:ln w="38100">
            <a:solidFill>
              <a:schemeClr val="tx1"/>
            </a:solidFill>
            <a:miter lim="800000"/>
            <a:headEnd type="none" w="sm" len="sm"/>
            <a:tailEnd type="none" w="sm" len="sm"/>
          </a:ln>
          <a:effectLst/>
        </p:spPr>
        <p:txBody>
          <a:bodyPr wrap="none" anchor="ctr"/>
          <a:lstStyle/>
          <a:p>
            <a:pPr algn="ctr" eaLnBrk="1" hangingPunct="1">
              <a:lnSpc>
                <a:spcPct val="100000"/>
              </a:lnSpc>
            </a:pPr>
            <a:r>
              <a:rPr lang="en-US" sz="2000" b="0"/>
              <a:t>descriptions</a:t>
            </a:r>
            <a:br>
              <a:rPr lang="en-US" sz="2000" b="0"/>
            </a:br>
            <a:r>
              <a:rPr lang="en-US" sz="2000" b="0"/>
              <a:t>of apps</a:t>
            </a:r>
          </a:p>
        </p:txBody>
      </p:sp>
      <p:sp>
        <p:nvSpPr>
          <p:cNvPr id="201732" name="WordArt 4" descr="White marble"/>
          <p:cNvSpPr>
            <a:spLocks noChangeArrowheads="1" noChangeShapeType="1" noTextEdit="1"/>
          </p:cNvSpPr>
          <p:nvPr/>
        </p:nvSpPr>
        <p:spPr bwMode="auto">
          <a:xfrm>
            <a:off x="838200" y="2438400"/>
            <a:ext cx="2362200" cy="609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sz="3600" kern="10">
                <a:ln w="9525">
                  <a:round/>
                  <a:headEnd type="none" w="sm" len="sm"/>
                  <a:tailEnd type="none" w="sm" len="sm"/>
                </a:ln>
                <a:blipFill dpi="0" rotWithShape="0">
                  <a:blip r:embed="rId3"/>
                  <a:srcRect/>
                  <a:tile tx="0" ty="0" sx="100000" sy="100000" flip="none" algn="tl"/>
                </a:blipFill>
                <a:latin typeface="Arial Black"/>
              </a:rPr>
              <a:t>keyword</a:t>
            </a:r>
          </a:p>
        </p:txBody>
      </p:sp>
      <p:sp>
        <p:nvSpPr>
          <p:cNvPr id="201733" name="AutoShape 5"/>
          <p:cNvSpPr>
            <a:spLocks noChangeArrowheads="1"/>
          </p:cNvSpPr>
          <p:nvPr/>
        </p:nvSpPr>
        <p:spPr bwMode="auto">
          <a:xfrm>
            <a:off x="3429000" y="2438400"/>
            <a:ext cx="990600" cy="593725"/>
          </a:xfrm>
          <a:prstGeom prst="rightArrow">
            <a:avLst>
              <a:gd name="adj1" fmla="val 50000"/>
              <a:gd name="adj2" fmla="val 41711"/>
            </a:avLst>
          </a:prstGeom>
          <a:solidFill>
            <a:schemeClr val="accent1"/>
          </a:solidFill>
          <a:ln w="12700">
            <a:solidFill>
              <a:schemeClr val="tx1"/>
            </a:solidFill>
            <a:miter lim="800000"/>
            <a:headEnd type="none" w="sm" len="sm"/>
            <a:tailEnd type="none" w="sm" len="sm"/>
          </a:ln>
          <a:effectLst/>
        </p:spPr>
        <p:txBody>
          <a:bodyPr wrap="none" anchor="ctr"/>
          <a:lstStyle/>
          <a:p>
            <a:pPr algn="ctr" eaLnBrk="1" hangingPunct="1">
              <a:lnSpc>
                <a:spcPct val="100000"/>
              </a:lnSpc>
            </a:pPr>
            <a:r>
              <a:rPr lang="en-US" sz="1800">
                <a:solidFill>
                  <a:schemeClr val="bg1"/>
                </a:solidFill>
              </a:rPr>
              <a:t>match</a:t>
            </a:r>
          </a:p>
        </p:txBody>
      </p:sp>
      <p:grpSp>
        <p:nvGrpSpPr>
          <p:cNvPr id="201734" name="Group 6"/>
          <p:cNvGrpSpPr>
            <a:grpSpLocks/>
          </p:cNvGrpSpPr>
          <p:nvPr/>
        </p:nvGrpSpPr>
        <p:grpSpPr bwMode="auto">
          <a:xfrm>
            <a:off x="7239000" y="1524000"/>
            <a:ext cx="762000" cy="2438400"/>
            <a:chOff x="4560" y="960"/>
            <a:chExt cx="480" cy="1536"/>
          </a:xfrm>
        </p:grpSpPr>
        <p:sp>
          <p:nvSpPr>
            <p:cNvPr id="201735" name="AutoShape 7"/>
            <p:cNvSpPr>
              <a:spLocks noChangeArrowheads="1"/>
            </p:cNvSpPr>
            <p:nvPr/>
          </p:nvSpPr>
          <p:spPr bwMode="auto">
            <a:xfrm>
              <a:off x="4560" y="960"/>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sp>
          <p:nvSpPr>
            <p:cNvPr id="201736" name="AutoShape 8"/>
            <p:cNvSpPr>
              <a:spLocks noChangeArrowheads="1"/>
            </p:cNvSpPr>
            <p:nvPr/>
          </p:nvSpPr>
          <p:spPr bwMode="auto">
            <a:xfrm>
              <a:off x="4560" y="1536"/>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3600" b="0"/>
                <a:t>…</a:t>
              </a:r>
              <a:endParaRPr lang="en-US" sz="3600" b="0" baseline="-25000"/>
            </a:p>
          </p:txBody>
        </p:sp>
        <p:sp>
          <p:nvSpPr>
            <p:cNvPr id="201737" name="AutoShape 9"/>
            <p:cNvSpPr>
              <a:spLocks noChangeArrowheads="1"/>
            </p:cNvSpPr>
            <p:nvPr/>
          </p:nvSpPr>
          <p:spPr bwMode="auto">
            <a:xfrm>
              <a:off x="4560" y="2112"/>
              <a:ext cx="480" cy="384"/>
            </a:xfrm>
            <a:prstGeom prst="verticalScroll">
              <a:avLst>
                <a:gd name="adj" fmla="val 12500"/>
              </a:avLst>
            </a:prstGeom>
            <a:solidFill>
              <a:schemeClr val="bg1"/>
            </a:solidFill>
            <a:ln w="12700">
              <a:solidFill>
                <a:schemeClr val="tx1"/>
              </a:solidFill>
              <a:round/>
              <a:headEnd type="none" w="sm" len="sm"/>
              <a:tailEnd type="none" w="sm" len="sm"/>
            </a:ln>
            <a:effectLst/>
          </p:spPr>
          <p:txBody>
            <a:bodyPr wrap="none" anchor="ctr"/>
            <a:lstStyle/>
            <a:p>
              <a:pPr algn="ctr" eaLnBrk="1" hangingPunct="1">
                <a:lnSpc>
                  <a:spcPct val="100000"/>
                </a:lnSpc>
              </a:pPr>
              <a:r>
                <a:rPr lang="en-US" sz="1800" b="0"/>
                <a:t>app</a:t>
              </a:r>
              <a:r>
                <a:rPr lang="en-US" sz="1800" b="0" baseline="-25000"/>
                <a:t>1</a:t>
              </a:r>
            </a:p>
          </p:txBody>
        </p:sp>
      </p:grpSp>
      <p:sp>
        <p:nvSpPr>
          <p:cNvPr id="201739" name="AutoShape 11"/>
          <p:cNvSpPr>
            <a:spLocks noChangeArrowheads="1"/>
          </p:cNvSpPr>
          <p:nvPr/>
        </p:nvSpPr>
        <p:spPr bwMode="auto">
          <a:xfrm rot="2700000">
            <a:off x="6267450" y="3105150"/>
            <a:ext cx="990600" cy="304800"/>
          </a:xfrm>
          <a:prstGeom prst="rightArrow">
            <a:avLst>
              <a:gd name="adj1" fmla="val 34620"/>
              <a:gd name="adj2" fmla="val 77519"/>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1740" name="AutoShape 12"/>
          <p:cNvSpPr>
            <a:spLocks noChangeArrowheads="1"/>
          </p:cNvSpPr>
          <p:nvPr/>
        </p:nvSpPr>
        <p:spPr bwMode="auto">
          <a:xfrm>
            <a:off x="6477000" y="2590800"/>
            <a:ext cx="762000" cy="304800"/>
          </a:xfrm>
          <a:prstGeom prst="rightArrow">
            <a:avLst>
              <a:gd name="adj1" fmla="val 43750"/>
              <a:gd name="adj2" fmla="val 65625"/>
            </a:avLst>
          </a:prstGeom>
          <a:solidFill>
            <a:schemeClr val="accent1"/>
          </a:solidFill>
          <a:ln w="12700">
            <a:solidFill>
              <a:schemeClr val="tx1"/>
            </a:solidFill>
            <a:miter lim="800000"/>
            <a:headEnd type="none" w="sm" len="sm"/>
            <a:tailEnd type="none" w="sm" len="sm"/>
          </a:ln>
          <a:effectLst/>
        </p:spPr>
        <p:txBody>
          <a:bodyPr wrap="none" anchor="ctr"/>
          <a:lstStyle/>
          <a:p>
            <a:endParaRPr lang="en-US"/>
          </a:p>
        </p:txBody>
      </p:sp>
      <p:sp>
        <p:nvSpPr>
          <p:cNvPr id="201742" name="WordArt 14"/>
          <p:cNvSpPr>
            <a:spLocks noChangeArrowheads="1" noChangeShapeType="1" noTextEdit="1"/>
          </p:cNvSpPr>
          <p:nvPr/>
        </p:nvSpPr>
        <p:spPr bwMode="auto">
          <a:xfrm>
            <a:off x="457200" y="4267200"/>
            <a:ext cx="8077200" cy="12954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type="none" w="sm" len="sm"/>
                  <a:tailEnd type="none" w="sm" len="sm"/>
                </a:ln>
                <a:solidFill>
                  <a:schemeClr val="accent1"/>
                </a:solidFill>
                <a:effectLst>
                  <a:outerShdw dist="125724" dir="18900000" algn="ctr" rotWithShape="0">
                    <a:srgbClr val="000099"/>
                  </a:outerShdw>
                </a:effectLst>
                <a:latin typeface="Impact"/>
              </a:rPr>
              <a:t>The Vocabulary Problem</a:t>
            </a:r>
          </a:p>
        </p:txBody>
      </p:sp>
      <p:grpSp>
        <p:nvGrpSpPr>
          <p:cNvPr id="201743" name="Group 15"/>
          <p:cNvGrpSpPr>
            <a:grpSpLocks/>
          </p:cNvGrpSpPr>
          <p:nvPr/>
        </p:nvGrpSpPr>
        <p:grpSpPr bwMode="auto">
          <a:xfrm>
            <a:off x="7315200" y="1568450"/>
            <a:ext cx="593725" cy="593725"/>
            <a:chOff x="650" y="3707"/>
            <a:chExt cx="374" cy="374"/>
          </a:xfrm>
        </p:grpSpPr>
        <p:sp>
          <p:nvSpPr>
            <p:cNvPr id="201744" name="Line 16"/>
            <p:cNvSpPr>
              <a:spLocks noChangeShapeType="1"/>
            </p:cNvSpPr>
            <p:nvPr/>
          </p:nvSpPr>
          <p:spPr bwMode="auto">
            <a:xfrm rot="2700000">
              <a:off x="837" y="3701"/>
              <a:ext cx="0" cy="374"/>
            </a:xfrm>
            <a:prstGeom prst="line">
              <a:avLst/>
            </a:prstGeom>
            <a:noFill/>
            <a:ln w="88900">
              <a:solidFill>
                <a:srgbClr val="FF0000"/>
              </a:solidFill>
              <a:round/>
              <a:headEnd/>
              <a:tailEnd/>
            </a:ln>
            <a:effectLst/>
          </p:spPr>
          <p:txBody>
            <a:bodyPr/>
            <a:lstStyle/>
            <a:p>
              <a:endParaRPr lang="en-US"/>
            </a:p>
          </p:txBody>
        </p:sp>
        <p:sp>
          <p:nvSpPr>
            <p:cNvPr id="201745" name="Line 17"/>
            <p:cNvSpPr>
              <a:spLocks noChangeShapeType="1"/>
            </p:cNvSpPr>
            <p:nvPr/>
          </p:nvSpPr>
          <p:spPr bwMode="auto">
            <a:xfrm rot="18900000">
              <a:off x="847" y="3707"/>
              <a:ext cx="0" cy="374"/>
            </a:xfrm>
            <a:prstGeom prst="line">
              <a:avLst/>
            </a:prstGeom>
            <a:noFill/>
            <a:ln w="88900">
              <a:solidFill>
                <a:srgbClr val="FF0000"/>
              </a:solidFill>
              <a:round/>
              <a:headEnd/>
              <a:tailEnd/>
            </a:ln>
            <a:effectLst/>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1743"/>
                                        </p:tgtEl>
                                        <p:attrNameLst>
                                          <p:attrName>style.visibility</p:attrName>
                                        </p:attrNameLst>
                                      </p:cBhvr>
                                      <p:to>
                                        <p:strVal val="visible"/>
                                      </p:to>
                                    </p:set>
                                    <p:animEffect transition="in" filter="dissolve">
                                      <p:cBhvr>
                                        <p:cTn id="7" dur="500"/>
                                        <p:tgtEl>
                                          <p:spTgt spid="201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xemplar Template">
  <a:themeElements>
    <a:clrScheme name="Exemplar Template 5">
      <a:dk1>
        <a:srgbClr val="000000"/>
      </a:dk1>
      <a:lt1>
        <a:srgbClr val="FFFFFF"/>
      </a:lt1>
      <a:dk2>
        <a:srgbClr val="F8F8F8"/>
      </a:dk2>
      <a:lt2>
        <a:srgbClr val="C0C0C0"/>
      </a:lt2>
      <a:accent1>
        <a:srgbClr val="07B72C"/>
      </a:accent1>
      <a:accent2>
        <a:srgbClr val="336666"/>
      </a:accent2>
      <a:accent3>
        <a:srgbClr val="FFFFFF"/>
      </a:accent3>
      <a:accent4>
        <a:srgbClr val="000000"/>
      </a:accent4>
      <a:accent5>
        <a:srgbClr val="AAD8AC"/>
      </a:accent5>
      <a:accent6>
        <a:srgbClr val="2D5C5C"/>
      </a:accent6>
      <a:hlink>
        <a:srgbClr val="990033"/>
      </a:hlink>
      <a:folHlink>
        <a:srgbClr val="666633"/>
      </a:folHlink>
    </a:clrScheme>
    <a:fontScheme name="Exemplar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8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8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Arial" charset="0"/>
          </a:defRPr>
        </a:defPPr>
      </a:lstStyle>
    </a:lnDef>
  </a:objectDefaults>
  <a:extraClrSchemeLst>
    <a:extraClrScheme>
      <a:clrScheme name="Exemplar Template 1">
        <a:dk1>
          <a:srgbClr val="000000"/>
        </a:dk1>
        <a:lt1>
          <a:srgbClr val="FFFFFF"/>
        </a:lt1>
        <a:dk2>
          <a:srgbClr val="000000"/>
        </a:dk2>
        <a:lt2>
          <a:srgbClr val="FFFFFF"/>
        </a:lt2>
        <a:accent1>
          <a:srgbClr val="969696"/>
        </a:accent1>
        <a:accent2>
          <a:srgbClr val="EAEAEA"/>
        </a:accent2>
        <a:accent3>
          <a:srgbClr val="FFFFFF"/>
        </a:accent3>
        <a:accent4>
          <a:srgbClr val="000000"/>
        </a:accent4>
        <a:accent5>
          <a:srgbClr val="C9C9C9"/>
        </a:accent5>
        <a:accent6>
          <a:srgbClr val="D4D4D4"/>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Exemplar Template 2">
        <a:dk1>
          <a:srgbClr val="000000"/>
        </a:dk1>
        <a:lt1>
          <a:srgbClr val="FFFFFF"/>
        </a:lt1>
        <a:dk2>
          <a:srgbClr val="F8F8F8"/>
        </a:dk2>
        <a:lt2>
          <a:srgbClr val="C0C0C0"/>
        </a:lt2>
        <a:accent1>
          <a:srgbClr val="006699"/>
        </a:accent1>
        <a:accent2>
          <a:srgbClr val="FF6600"/>
        </a:accent2>
        <a:accent3>
          <a:srgbClr val="FFFFFF"/>
        </a:accent3>
        <a:accent4>
          <a:srgbClr val="000000"/>
        </a:accent4>
        <a:accent5>
          <a:srgbClr val="AAB8CA"/>
        </a:accent5>
        <a:accent6>
          <a:srgbClr val="E75C00"/>
        </a:accent6>
        <a:hlink>
          <a:srgbClr val="663399"/>
        </a:hlink>
        <a:folHlink>
          <a:srgbClr val="FF0000"/>
        </a:folHlink>
      </a:clrScheme>
      <a:clrMap bg1="lt1" tx1="dk1" bg2="lt2" tx2="dk2" accent1="accent1" accent2="accent2" accent3="accent3" accent4="accent4" accent5="accent5" accent6="accent6" hlink="hlink" folHlink="folHlink"/>
    </a:extraClrScheme>
    <a:extraClrScheme>
      <a:clrScheme name="Exemplar Template 3">
        <a:dk1>
          <a:srgbClr val="000000"/>
        </a:dk1>
        <a:lt1>
          <a:srgbClr val="FFFFFF"/>
        </a:lt1>
        <a:dk2>
          <a:srgbClr val="F8F8F8"/>
        </a:dk2>
        <a:lt2>
          <a:srgbClr val="C0C0C0"/>
        </a:lt2>
        <a:accent1>
          <a:srgbClr val="336633"/>
        </a:accent1>
        <a:accent2>
          <a:srgbClr val="336666"/>
        </a:accent2>
        <a:accent3>
          <a:srgbClr val="FFFFFF"/>
        </a:accent3>
        <a:accent4>
          <a:srgbClr val="000000"/>
        </a:accent4>
        <a:accent5>
          <a:srgbClr val="ADB8AD"/>
        </a:accent5>
        <a:accent6>
          <a:srgbClr val="2D5C5C"/>
        </a:accent6>
        <a:hlink>
          <a:srgbClr val="990033"/>
        </a:hlink>
        <a:folHlink>
          <a:srgbClr val="666633"/>
        </a:folHlink>
      </a:clrScheme>
      <a:clrMap bg1="lt1" tx1="dk1" bg2="lt2" tx2="dk2" accent1="accent1" accent2="accent2" accent3="accent3" accent4="accent4" accent5="accent5" accent6="accent6" hlink="hlink" folHlink="folHlink"/>
    </a:extraClrScheme>
    <a:extraClrScheme>
      <a:clrScheme name="Exemplar Template 4">
        <a:dk1>
          <a:srgbClr val="000000"/>
        </a:dk1>
        <a:lt1>
          <a:srgbClr val="FFFFFF"/>
        </a:lt1>
        <a:dk2>
          <a:srgbClr val="F8F8F8"/>
        </a:dk2>
        <a:lt2>
          <a:srgbClr val="C0C0C0"/>
        </a:lt2>
        <a:accent1>
          <a:srgbClr val="CCCC33"/>
        </a:accent1>
        <a:accent2>
          <a:srgbClr val="66CC00"/>
        </a:accent2>
        <a:accent3>
          <a:srgbClr val="FFFFFF"/>
        </a:accent3>
        <a:accent4>
          <a:srgbClr val="000000"/>
        </a:accent4>
        <a:accent5>
          <a:srgbClr val="E2E2AD"/>
        </a:accent5>
        <a:accent6>
          <a:srgbClr val="5CB900"/>
        </a:accent6>
        <a:hlink>
          <a:srgbClr val="0099CC"/>
        </a:hlink>
        <a:folHlink>
          <a:srgbClr val="666699"/>
        </a:folHlink>
      </a:clrScheme>
      <a:clrMap bg1="lt1" tx1="dk1" bg2="lt2" tx2="dk2" accent1="accent1" accent2="accent2" accent3="accent3" accent4="accent4" accent5="accent5" accent6="accent6" hlink="hlink" folHlink="folHlink"/>
    </a:extraClrScheme>
    <a:extraClrScheme>
      <a:clrScheme name="Exemplar Template 5">
        <a:dk1>
          <a:srgbClr val="000000"/>
        </a:dk1>
        <a:lt1>
          <a:srgbClr val="FFFFFF"/>
        </a:lt1>
        <a:dk2>
          <a:srgbClr val="F8F8F8"/>
        </a:dk2>
        <a:lt2>
          <a:srgbClr val="C0C0C0"/>
        </a:lt2>
        <a:accent1>
          <a:srgbClr val="07B72C"/>
        </a:accent1>
        <a:accent2>
          <a:srgbClr val="336666"/>
        </a:accent2>
        <a:accent3>
          <a:srgbClr val="FFFFFF"/>
        </a:accent3>
        <a:accent4>
          <a:srgbClr val="000000"/>
        </a:accent4>
        <a:accent5>
          <a:srgbClr val="AAD8AC"/>
        </a:accent5>
        <a:accent6>
          <a:srgbClr val="2D5C5C"/>
        </a:accent6>
        <a:hlink>
          <a:srgbClr val="990033"/>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Exemplar Template</Template>
  <TotalTime>2958</TotalTime>
  <Words>1637</Words>
  <Application>Microsoft PowerPoint</Application>
  <PresentationFormat>On-screen Show (4:3)</PresentationFormat>
  <Paragraphs>325</Paragraphs>
  <Slides>35</Slides>
  <Notes>35</Notes>
  <HiddenSlides>1</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0" baseType="lpstr">
      <vt:lpstr>Times New Roman</vt:lpstr>
      <vt:lpstr>Arial</vt:lpstr>
      <vt:lpstr>Algerian</vt:lpstr>
      <vt:lpstr>Exemplar Template</vt:lpstr>
      <vt:lpstr>Adobe Photoshop Image</vt:lpstr>
      <vt:lpstr>Exemplar: Finding Relevant Applications</vt:lpstr>
      <vt:lpstr>Problem</vt:lpstr>
      <vt:lpstr>Our Goal</vt:lpstr>
      <vt:lpstr>Our Goal</vt:lpstr>
      <vt:lpstr>Usage Scenarios</vt:lpstr>
      <vt:lpstr>Fundamental Problems</vt:lpstr>
      <vt:lpstr>What Search Engines Do</vt:lpstr>
      <vt:lpstr>What Search Engines Do</vt:lpstr>
      <vt:lpstr>What Search Engines Do</vt:lpstr>
      <vt:lpstr>What Search Engines Do</vt:lpstr>
      <vt:lpstr>Slide 11</vt:lpstr>
      <vt:lpstr>Slide 12</vt:lpstr>
      <vt:lpstr>Poorly Described Applications</vt:lpstr>
      <vt:lpstr>How Does It Work Now?</vt:lpstr>
      <vt:lpstr>Cognitive Distance</vt:lpstr>
      <vt:lpstr>How Exemplar Works</vt:lpstr>
      <vt:lpstr>How Exemplar Works</vt:lpstr>
      <vt:lpstr>How Exemplar Works</vt:lpstr>
      <vt:lpstr>How Exemplar Works</vt:lpstr>
      <vt:lpstr>Query Expansion</vt:lpstr>
      <vt:lpstr>The Architecture of Exemplar</vt:lpstr>
      <vt:lpstr>Solving Concept Assignment Problem</vt:lpstr>
      <vt:lpstr>Ranking Applications</vt:lpstr>
      <vt:lpstr>Connectivity Heuristic</vt:lpstr>
      <vt:lpstr>Computing Connectivity Heuristics</vt:lpstr>
      <vt:lpstr>API Call Graph</vt:lpstr>
      <vt:lpstr>How Many Applications Are There?</vt:lpstr>
      <vt:lpstr>Case Study</vt:lpstr>
      <vt:lpstr>Structure of Case Study</vt:lpstr>
      <vt:lpstr>Example of a Task</vt:lpstr>
      <vt:lpstr>Experimental Design and Results</vt:lpstr>
      <vt:lpstr>Keep In Mind</vt:lpstr>
      <vt:lpstr>Ranking</vt:lpstr>
      <vt:lpstr>Slide 34</vt:lpstr>
      <vt:lpstr>Exemplar: Finding Relevant Applications</vt:lpstr>
    </vt:vector>
  </TitlesOfParts>
  <Company>Accenture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Exemplar: Finding Relevant Applications For Prototyping</dc:title>
  <dc:creator>kevin.m.conroy</dc:creator>
  <dc:description>Accenture Sample Presentation v9.1</dc:description>
  <cp:lastModifiedBy>DrMark</cp:lastModifiedBy>
  <cp:revision>46</cp:revision>
  <cp:lastPrinted>2000-08-10T20:43:38Z</cp:lastPrinted>
  <dcterms:created xsi:type="dcterms:W3CDTF">2007-02-02T16:10:14Z</dcterms:created>
  <dcterms:modified xsi:type="dcterms:W3CDTF">2009-08-21T00:45:54Z</dcterms:modified>
  <cp:category>Presentation Designs</cp:category>
</cp:coreProperties>
</file>