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81" r:id="rId4"/>
    <p:sldId id="270" r:id="rId5"/>
    <p:sldId id="280" r:id="rId6"/>
    <p:sldId id="272" r:id="rId7"/>
    <p:sldId id="282" r:id="rId8"/>
    <p:sldId id="274" r:id="rId9"/>
    <p:sldId id="275" r:id="rId10"/>
    <p:sldId id="278" r:id="rId11"/>
    <p:sldId id="279" r:id="rId12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13" autoAdjust="0"/>
    <p:restoredTop sz="65719" autoAdjust="0"/>
  </p:normalViewPr>
  <p:slideViewPr>
    <p:cSldViewPr>
      <p:cViewPr varScale="1">
        <p:scale>
          <a:sx n="47" d="100"/>
          <a:sy n="47" d="100"/>
        </p:scale>
        <p:origin x="-22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1902" y="-96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A345132-9F2C-494B-B17C-C934D0C78501}" type="datetimeFigureOut">
              <a:rPr lang="en-US" smtClean="0"/>
              <a:t>5/23/2011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1D7F122-2D81-4BE2-A663-D48EFB4D6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10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AEF3D34-81B4-42CA-8054-FC825A0ED663}" type="datetimeFigureOut">
              <a:rPr lang="en-US" smtClean="0"/>
              <a:t>5/23/2011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1485AFC-4FFB-4506-BDD5-0CB16F608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389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85AFC-4FFB-4506-BDD5-0CB16F608D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1072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85AFC-4FFB-4506-BDD5-0CB16F608D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481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85AFC-4FFB-4506-BDD5-0CB16F608D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6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85AFC-4FFB-4506-BDD5-0CB16F608D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238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85AFC-4FFB-4506-BDD5-0CB16F608D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40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85AFC-4FFB-4506-BDD5-0CB16F608D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78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85AFC-4FFB-4506-BDD5-0CB16F608D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099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85AFC-4FFB-4506-BDD5-0CB16F608D1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7325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85AFC-4FFB-4506-BDD5-0CB16F608D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7116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85AFC-4FFB-4506-BDD5-0CB16F608D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224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B314-5803-4DC8-989D-BB1DE4D76DC1}" type="datetime1">
              <a:rPr lang="en-US" smtClean="0"/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278650"/>
            <a:ext cx="533400" cy="4938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5AE42-7801-4312-A31A-1020A78CE215}" type="datetime1">
              <a:rPr lang="en-US" smtClean="0"/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4F6B-28EC-4801-9D8F-6548E5CD7F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B48E3-6328-4BB7-81BB-C383B3AD8B50}" type="datetime1">
              <a:rPr lang="en-US" smtClean="0"/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4F6B-28EC-4801-9D8F-6548E5CD7F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4371340" y="5877560"/>
            <a:ext cx="401321" cy="1295400"/>
          </a:xfrm>
        </p:spPr>
        <p:txBody>
          <a:bodyPr vert="eaVert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270E4F6B-28EC-4801-9D8F-6548E5CD7F74}" type="slidenum">
              <a:rPr lang="en-US" smtClean="0"/>
              <a:pPr/>
              <a:t>‹#›</a:t>
            </a:fld>
            <a:r>
              <a:rPr lang="en-US" dirty="0" smtClean="0"/>
              <a:t>/10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5D622-DB57-4D4C-A13C-57BA28988ED7}" type="datetime1">
              <a:rPr lang="en-US" smtClean="0"/>
              <a:t>5/23/2011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B0047-30B1-47B9-B756-FF93CCB543FF}" type="datetime1">
              <a:rPr lang="en-US" smtClean="0"/>
              <a:t>5/23/2011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4F6B-28EC-4801-9D8F-6548E5CD7F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496E7-1555-4555-8BCA-E57E0BE36176}" type="datetime1">
              <a:rPr lang="en-US" smtClean="0"/>
              <a:t>5/23/2011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4F6B-28EC-4801-9D8F-6548E5CD7F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AA61-D483-48EB-B371-626EABA556D3}" type="datetime1">
              <a:rPr lang="en-US" smtClean="0"/>
              <a:t>5/23/2011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4F6B-28EC-4801-9D8F-6548E5CD7F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7A66-3F76-4F31-9143-844F5A3846A4}" type="datetime1">
              <a:rPr lang="en-US" smtClean="0"/>
              <a:t>5/23/2011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4F6B-28EC-4801-9D8F-6548E5CD7F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841F-C1A9-4E25-B4CE-3754C404D18D}" type="datetime1">
              <a:rPr lang="en-US" smtClean="0"/>
              <a:t>5/23/2011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4F6B-28EC-4801-9D8F-6548E5CD7F7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31604-E8DF-48D5-BA3F-8A477DFF6CBE}" type="datetime1">
              <a:rPr lang="en-US" smtClean="0"/>
              <a:t>5/23/2011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70E4F6B-28EC-4801-9D8F-6548E5CD7F7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DDBBE5-7985-44D1-A3FD-4B032942A2E4}" type="datetime1">
              <a:rPr lang="en-US" smtClean="0"/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7484427" y="5932116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270E4F6B-28EC-4801-9D8F-6548E5CD7F7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278650"/>
            <a:ext cx="533400" cy="4938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spcAft>
          <a:spcPts val="600"/>
        </a:spcAft>
        <a:buFontTx/>
        <a:buBlip>
          <a:blip r:embed="rId14"/>
        </a:buBlip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stA="23000" endPos="0" dir="5400000" sy="-100000" algn="bl" rotWithShape="0"/>
                </a:effectLst>
              </a:rPr>
              <a:t>Traceability Challenge 2011: </a:t>
            </a:r>
            <a:br>
              <a:rPr lang="en-US" sz="28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stA="23000" endPos="0" dir="5400000" sy="-100000" algn="bl" rotWithShape="0"/>
                </a:effectLst>
              </a:rPr>
            </a:br>
            <a:r>
              <a:rPr lang="en-US" sz="28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stA="23000" endPos="49000" dir="5400000" sy="-100000" algn="bl" rotWithShape="0"/>
                </a:effectLst>
              </a:rPr>
              <a:t>Using </a:t>
            </a:r>
            <a:r>
              <a:rPr lang="en-US" sz="2800" cap="non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stA="23000" endPos="49000" dir="5400000" sy="-100000" algn="bl" rotWithShape="0"/>
                </a:effectLst>
              </a:rPr>
              <a:t>TraceLab</a:t>
            </a:r>
            <a:r>
              <a:rPr lang="en-US" sz="2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stA="23000" endPos="49000" dir="5400000" sy="-100000" algn="bl" rotWithShape="0"/>
                </a:effectLst>
              </a:rPr>
              <a:t> to Evaluate</a:t>
            </a:r>
            <a:br>
              <a:rPr lang="en-US" sz="2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stA="23000" endPos="49000" dir="5400000" sy="-100000" algn="bl" rotWithShape="0"/>
                </a:effectLst>
              </a:rPr>
            </a:br>
            <a:r>
              <a:rPr lang="en-US" sz="2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stA="23000" endPos="49000" dir="5400000" sy="-100000" algn="bl" rotWithShape="0"/>
                </a:effectLst>
              </a:rPr>
              <a:t>the Impact of Local versus Global IDF </a:t>
            </a:r>
            <a:r>
              <a:rPr lang="en-US" sz="28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stA="23000" endPos="49000" dir="5400000" sy="-100000" algn="bl" rotWithShape="0"/>
                </a:effectLst>
              </a:rPr>
              <a:t/>
            </a:r>
            <a:br>
              <a:rPr lang="en-US" sz="28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stA="23000" endPos="49000" dir="5400000" sy="-100000" algn="bl" rotWithShape="0"/>
                </a:effectLst>
              </a:rPr>
            </a:br>
            <a:r>
              <a:rPr lang="en-US" sz="28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stA="23000" endPos="49000" dir="5400000" sy="-100000" algn="bl" rotWithShape="0"/>
                </a:effectLst>
              </a:rPr>
              <a:t>on </a:t>
            </a:r>
            <a:r>
              <a:rPr lang="en-US" sz="2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stA="23000" endPos="49000" dir="5400000" sy="-100000" algn="bl" rotWithShape="0"/>
                </a:effectLst>
              </a:rPr>
              <a:t>Trace </a:t>
            </a:r>
            <a:r>
              <a:rPr lang="en-US" sz="28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stA="23000" endPos="49000" dir="5400000" sy="-100000" algn="bl" rotWithShape="0"/>
                </a:effectLst>
              </a:rPr>
              <a:t>Retrieval</a:t>
            </a:r>
            <a:endParaRPr lang="en-US" sz="2800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stA="23000" endPos="49000" dir="5400000" sy="-100000" algn="bl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r>
              <a:rPr lang="en-US" dirty="0" smtClean="0"/>
              <a:t>Adam </a:t>
            </a:r>
            <a:r>
              <a:rPr lang="en-US" dirty="0"/>
              <a:t>Czauderna, </a:t>
            </a:r>
            <a:r>
              <a:rPr lang="en-US" dirty="0" err="1"/>
              <a:t>Marek</a:t>
            </a:r>
            <a:r>
              <a:rPr lang="en-US" dirty="0"/>
              <a:t> </a:t>
            </a:r>
            <a:r>
              <a:rPr lang="en-US" dirty="0" err="1"/>
              <a:t>Gibiec</a:t>
            </a:r>
            <a:r>
              <a:rPr lang="en-US" dirty="0"/>
              <a:t>, Greg Leach, </a:t>
            </a:r>
            <a:r>
              <a:rPr lang="en-US" dirty="0" err="1"/>
              <a:t>Yubin</a:t>
            </a:r>
            <a:r>
              <a:rPr lang="en-US" dirty="0"/>
              <a:t> Li</a:t>
            </a:r>
          </a:p>
          <a:p>
            <a:pPr algn="ctr"/>
            <a:r>
              <a:rPr lang="en-US" dirty="0"/>
              <a:t>Yonghee </a:t>
            </a:r>
            <a:r>
              <a:rPr lang="en-US" dirty="0" smtClean="0"/>
              <a:t>Shin (presenter), </a:t>
            </a:r>
            <a:r>
              <a:rPr lang="en-US" dirty="0"/>
              <a:t>Ed Keenan, Jane </a:t>
            </a:r>
            <a:r>
              <a:rPr lang="en-US" dirty="0" smtClean="0"/>
              <a:t>Cleland-Huang</a:t>
            </a:r>
          </a:p>
          <a:p>
            <a:pPr algn="ctr"/>
            <a:r>
              <a:rPr lang="en-US" dirty="0" smtClean="0"/>
              <a:t>TEFSE’11, 23, May,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73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</p:spPr>
        <p:txBody>
          <a:bodyPr/>
          <a:lstStyle/>
          <a:p>
            <a:r>
              <a:rPr lang="en-US" dirty="0" err="1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Local IDF approach </a:t>
            </a:r>
            <a:r>
              <a:rPr lang="en-US" dirty="0" smtClean="0"/>
              <a:t>outperforms </a:t>
            </a:r>
            <a:r>
              <a:rPr lang="en-US" dirty="0"/>
              <a:t>global IDF </a:t>
            </a:r>
            <a:r>
              <a:rPr lang="en-US" dirty="0" smtClean="0"/>
              <a:t>approach</a:t>
            </a:r>
            <a:r>
              <a:rPr lang="en-US" dirty="0"/>
              <a:t> </a:t>
            </a:r>
            <a:r>
              <a:rPr lang="en-US" dirty="0" smtClean="0"/>
              <a:t>especially for the data sets that contain </a:t>
            </a:r>
            <a:r>
              <a:rPr lang="en-US" dirty="0" err="1" smtClean="0"/>
              <a:t>non-english</a:t>
            </a:r>
            <a:r>
              <a:rPr lang="en-US" dirty="0" smtClean="0"/>
              <a:t> languages and many technical terms.</a:t>
            </a:r>
          </a:p>
          <a:p>
            <a:r>
              <a:rPr lang="en-US" dirty="0" err="1" smtClean="0"/>
              <a:t>TraceLab</a:t>
            </a:r>
            <a:r>
              <a:rPr lang="en-US" dirty="0" smtClean="0"/>
              <a:t> can effectively support to model and execute traceability experiments.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4F6B-28EC-4801-9D8F-6548E5CD7F74}" type="slidenum">
              <a:rPr lang="en-US" smtClean="0"/>
              <a:pPr/>
              <a:t>10</a:t>
            </a:fld>
            <a:r>
              <a:rPr lang="en-US" smtClean="0"/>
              <a:t>/10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07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133600"/>
            <a:ext cx="5791200" cy="1371600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4F6B-28EC-4801-9D8F-6548E5CD7F74}" type="slidenum">
              <a:rPr lang="en-US" smtClean="0"/>
              <a:pPr/>
              <a:t>11</a:t>
            </a:fld>
            <a:r>
              <a:rPr lang="en-US" smtClean="0"/>
              <a:t>/10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30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Manual creation of traceability links is a time and effort consuming task.</a:t>
            </a:r>
          </a:p>
          <a:p>
            <a:r>
              <a:rPr lang="en-US" dirty="0" smtClean="0"/>
              <a:t>Vector space model has been used to automatically create traceability links based on term frequency, but have room for improvement.</a:t>
            </a:r>
          </a:p>
          <a:p>
            <a:r>
              <a:rPr lang="en-US" dirty="0" smtClean="0"/>
              <a:t>There is no standard framework for traceability experiments, making difficult to perform repeated studies on additional data sets and comparison between traceability techniques</a:t>
            </a:r>
          </a:p>
          <a:p>
            <a:r>
              <a:rPr lang="en-US" dirty="0" smtClean="0"/>
              <a:t>Individual researchers have to invest time and effort to construct their own experimental environment.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4F6B-28EC-4801-9D8F-6548E5CD7F74}" type="slidenum">
              <a:rPr lang="en-US" smtClean="0"/>
              <a:pPr/>
              <a:t>2</a:t>
            </a:fld>
            <a:r>
              <a:rPr lang="en-US" smtClean="0"/>
              <a:t>/10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11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Grand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C-GC1</a:t>
            </a:r>
            <a:r>
              <a:rPr lang="en-US" dirty="0"/>
              <a:t>:  Develop link recovery techniques for textual artifacts that are at least as accurate as </a:t>
            </a:r>
            <a:r>
              <a:rPr lang="en-US" dirty="0" smtClean="0"/>
              <a:t>manual </a:t>
            </a:r>
            <a:r>
              <a:rPr lang="en-US" dirty="0"/>
              <a:t>processes and are much more time and cost effective. </a:t>
            </a:r>
          </a:p>
          <a:p>
            <a:r>
              <a:rPr lang="en-US" dirty="0" smtClean="0"/>
              <a:t>L-GC1</a:t>
            </a:r>
            <a:r>
              <a:rPr lang="en-US" dirty="0"/>
              <a:t>: Define standard processes and related procedures for performing empirical studies </a:t>
            </a:r>
            <a:r>
              <a:rPr lang="en-US" dirty="0" smtClean="0"/>
              <a:t>during </a:t>
            </a:r>
            <a:r>
              <a:rPr lang="en-US" dirty="0"/>
              <a:t>traceability research. </a:t>
            </a:r>
          </a:p>
          <a:p>
            <a:r>
              <a:rPr lang="en-US" dirty="0" smtClean="0"/>
              <a:t>L-GC2: </a:t>
            </a:r>
            <a:r>
              <a:rPr lang="en-US" dirty="0"/>
              <a:t>Build benchmarks for evaluating traceability methods and techniques.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4F6B-28EC-4801-9D8F-6548E5CD7F74}" type="slidenum">
              <a:rPr lang="en-US" smtClean="0"/>
              <a:pPr/>
              <a:t>3</a:t>
            </a:fld>
            <a:r>
              <a:rPr lang="en-US" smtClean="0"/>
              <a:t>/10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13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C-GC1: Vector </a:t>
            </a:r>
            <a:r>
              <a:rPr lang="en-US" dirty="0"/>
              <a:t>Space </a:t>
            </a:r>
            <a:r>
              <a:rPr lang="en-US" dirty="0" smtClean="0"/>
              <a:t>Model using Global IDF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sz="2400" dirty="0" smtClean="0"/>
              <a:t>Vector Space Model</a:t>
            </a:r>
          </a:p>
          <a:p>
            <a:pPr lvl="1"/>
            <a:r>
              <a:rPr lang="en-US" dirty="0" smtClean="0"/>
              <a:t>Computes </a:t>
            </a:r>
            <a:r>
              <a:rPr lang="en-US" dirty="0"/>
              <a:t>the similarity between source artifacts and target </a:t>
            </a:r>
            <a:r>
              <a:rPr lang="en-US" dirty="0" smtClean="0"/>
              <a:t>artifacts using frequency of terms.</a:t>
            </a:r>
          </a:p>
          <a:p>
            <a:pPr lvl="1"/>
            <a:r>
              <a:rPr lang="en-US" dirty="0" smtClean="0"/>
              <a:t>Each source and target artifact are represented as a vector of weighted terms for the terms in source artifacts.</a:t>
            </a:r>
          </a:p>
          <a:p>
            <a:pPr lvl="1"/>
            <a:r>
              <a:rPr lang="en-US" dirty="0" smtClean="0"/>
              <a:t>TF-IDF weighting method: Term frequency (TF)*Inverse </a:t>
            </a:r>
            <a:r>
              <a:rPr lang="en-US" dirty="0"/>
              <a:t>document frequency (IDF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Similarity is computed as consign of the angle between the two artifacts.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981200" y="3646359"/>
            <a:ext cx="4247287" cy="1477893"/>
            <a:chOff x="2153513" y="2847970"/>
            <a:chExt cx="4552087" cy="1632056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7240" y="3831484"/>
              <a:ext cx="2404632" cy="2803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4218" y="4171701"/>
              <a:ext cx="1590676" cy="308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3513" y="2847970"/>
              <a:ext cx="4552087" cy="915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4" name="Content Placeholder 2"/>
          <p:cNvSpPr txBox="1">
            <a:spLocks/>
          </p:cNvSpPr>
          <p:nvPr/>
        </p:nvSpPr>
        <p:spPr>
          <a:xfrm>
            <a:off x="474345" y="5562600"/>
            <a:ext cx="7620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Tx/>
              <a:buBlip>
                <a:blip r:embed="rId6"/>
              </a:buBlip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Local IDF: Compute IDF from target artifacts (project specific)</a:t>
            </a:r>
          </a:p>
          <a:p>
            <a:r>
              <a:rPr lang="en-US" dirty="0" smtClean="0"/>
              <a:t>Global IDF: </a:t>
            </a:r>
            <a:r>
              <a:rPr lang="en-US" dirty="0"/>
              <a:t>Compute IDF from </a:t>
            </a:r>
            <a:r>
              <a:rPr lang="en-US" dirty="0" smtClean="0"/>
              <a:t>general corpus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4F6B-28EC-4801-9D8F-6548E5CD7F74}" type="slidenum">
              <a:rPr lang="en-US" smtClean="0"/>
              <a:pPr/>
              <a:t>4</a:t>
            </a:fld>
            <a:r>
              <a:rPr lang="en-US" smtClean="0"/>
              <a:t>/10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09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L-GC1/L-GC2: </a:t>
            </a:r>
            <a:r>
              <a:rPr lang="en-US" dirty="0" err="1" smtClean="0"/>
              <a:t>TraceLab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752600"/>
            <a:ext cx="8153400" cy="4267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Tx/>
              <a:buBlip>
                <a:blip r:embed="rId3"/>
              </a:buBlip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An experimental workbench designed for modeling and executing traceability experiments</a:t>
            </a:r>
          </a:p>
          <a:p>
            <a:r>
              <a:rPr lang="en-US" dirty="0" smtClean="0"/>
              <a:t>Graphically model and execute a traceability experiment as a workflow of components</a:t>
            </a:r>
          </a:p>
          <a:p>
            <a:r>
              <a:rPr lang="en-US" dirty="0" smtClean="0"/>
              <a:t>Provide basic components for experiments and can be extended using </a:t>
            </a:r>
            <a:r>
              <a:rPr lang="en-US" dirty="0" err="1" smtClean="0"/>
              <a:t>TraceLab</a:t>
            </a:r>
            <a:r>
              <a:rPr lang="en-US" dirty="0" smtClean="0"/>
              <a:t> SDK.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4F6B-28EC-4801-9D8F-6548E5CD7F74}" type="slidenum">
              <a:rPr lang="en-US" smtClean="0"/>
              <a:pPr/>
              <a:t>5</a:t>
            </a:fld>
            <a:r>
              <a:rPr lang="en-US" smtClean="0"/>
              <a:t>/10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91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53400" cy="4373563"/>
          </a:xfrm>
        </p:spPr>
        <p:txBody>
          <a:bodyPr>
            <a:normAutofit/>
          </a:bodyPr>
          <a:lstStyle/>
          <a:p>
            <a:r>
              <a:rPr lang="en-US" dirty="0" smtClean="0"/>
              <a:t>Goal</a:t>
            </a:r>
          </a:p>
          <a:p>
            <a:pPr lvl="1"/>
            <a:r>
              <a:rPr lang="en-US" dirty="0" smtClean="0"/>
              <a:t>Compare the quality of traceability links generated using the local IDF and global IDF values from the experiment using </a:t>
            </a:r>
            <a:r>
              <a:rPr lang="en-US" dirty="0" err="1" smtClean="0"/>
              <a:t>TraceLab</a:t>
            </a:r>
            <a:endParaRPr lang="en-US" dirty="0" smtClean="0"/>
          </a:p>
          <a:p>
            <a:r>
              <a:rPr lang="en-US" dirty="0" smtClean="0"/>
              <a:t>Documents to obtain global IDF</a:t>
            </a:r>
          </a:p>
          <a:p>
            <a:pPr lvl="1"/>
            <a:r>
              <a:rPr lang="en-US" dirty="0" smtClean="0"/>
              <a:t>American National Corpus (ANC)</a:t>
            </a:r>
          </a:p>
          <a:p>
            <a:r>
              <a:rPr lang="en-US" dirty="0"/>
              <a:t>Data </a:t>
            </a:r>
            <a:r>
              <a:rPr lang="en-US" dirty="0" smtClean="0"/>
              <a:t>Sets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853888"/>
              </p:ext>
            </p:extLst>
          </p:nvPr>
        </p:nvGraphicFramePr>
        <p:xfrm>
          <a:off x="914400" y="4114800"/>
          <a:ext cx="7239000" cy="1932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1721"/>
                <a:gridCol w="2227385"/>
                <a:gridCol w="2366596"/>
                <a:gridCol w="1183298"/>
              </a:tblGrid>
              <a:tr h="36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Data Sets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Source (#)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Target (#)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# of</a:t>
                      </a:r>
                      <a:r>
                        <a:rPr lang="en-US" sz="1400" baseline="0" dirty="0" smtClean="0"/>
                        <a:t> traces</a:t>
                      </a:r>
                      <a:endParaRPr lang="en-US" sz="1400" dirty="0"/>
                    </a:p>
                  </a:txBody>
                  <a:tcPr/>
                </a:tc>
              </a:tr>
              <a:tr h="35117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CM1-Subset1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High level req. (22)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Low level</a:t>
                      </a:r>
                      <a:r>
                        <a:rPr lang="en-US" sz="1400" baseline="0" dirty="0" smtClean="0"/>
                        <a:t> req. (53)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45</a:t>
                      </a:r>
                      <a:endParaRPr lang="en-US" sz="1400" dirty="0"/>
                    </a:p>
                  </a:txBody>
                  <a:tcPr/>
                </a:tc>
              </a:tr>
              <a:tr h="351174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EasyClinic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Use cases (30)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Classes (47)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93</a:t>
                      </a:r>
                      <a:endParaRPr lang="en-US" sz="1400" dirty="0"/>
                    </a:p>
                  </a:txBody>
                  <a:tcPr/>
                </a:tc>
              </a:tr>
              <a:tr h="35117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E-Tour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Use cases (58)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Java code (116)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327</a:t>
                      </a:r>
                      <a:endParaRPr lang="en-US" sz="1400" dirty="0"/>
                    </a:p>
                  </a:txBody>
                  <a:tcPr/>
                </a:tc>
              </a:tr>
              <a:tr h="49068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WV-CCHIT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Requirements (116)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Regulatory requirements (1064)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587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4F6B-28EC-4801-9D8F-6548E5CD7F74}" type="slidenum">
              <a:rPr lang="en-US" smtClean="0"/>
              <a:pPr/>
              <a:t>6</a:t>
            </a:fld>
            <a:r>
              <a:rPr lang="en-US" smtClean="0"/>
              <a:t>/10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32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Modeling on </a:t>
            </a:r>
            <a:r>
              <a:rPr lang="en-US" dirty="0" err="1" smtClean="0"/>
              <a:t>TraceLab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676400"/>
            <a:ext cx="7620000" cy="4278883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4F6B-28EC-4801-9D8F-6548E5CD7F74}" type="slidenum">
              <a:rPr lang="en-US" smtClean="0"/>
              <a:pPr/>
              <a:t>7</a:t>
            </a:fld>
            <a:r>
              <a:rPr lang="en-US" smtClean="0"/>
              <a:t>/10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85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Average </a:t>
            </a:r>
            <a:r>
              <a:rPr lang="en-US" dirty="0"/>
              <a:t>Precision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1621847"/>
              </p:ext>
            </p:extLst>
          </p:nvPr>
        </p:nvGraphicFramePr>
        <p:xfrm>
          <a:off x="609600" y="3352800"/>
          <a:ext cx="7848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200"/>
                <a:gridCol w="2616200"/>
                <a:gridCol w="2616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 Sets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Local IDF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Global IDF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CM1-Subset1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0.386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Easy</a:t>
                      </a:r>
                      <a:r>
                        <a:rPr lang="en-US" baseline="0" dirty="0" smtClean="0"/>
                        <a:t> Clinic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0.196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E-Tour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0.192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WV-CCHIT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0.294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752601"/>
            <a:ext cx="76200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Tx/>
              <a:buBlip>
                <a:blip r:embed="rId3"/>
              </a:buBlip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Average Precision</a:t>
            </a:r>
          </a:p>
          <a:p>
            <a:pPr lvl="1"/>
            <a:r>
              <a:rPr lang="en-US" dirty="0" smtClean="0"/>
              <a:t>Average of precision at each retrieval of documents</a:t>
            </a:r>
          </a:p>
          <a:p>
            <a:pPr lvl="1"/>
            <a:r>
              <a:rPr lang="en-US" dirty="0" smtClean="0"/>
              <a:t>Returns a higher value when more relevant documents are retrieved earlier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4F6B-28EC-4801-9D8F-6548E5CD7F74}" type="slidenum">
              <a:rPr lang="en-US" smtClean="0"/>
              <a:pPr/>
              <a:t>8</a:t>
            </a:fld>
            <a:r>
              <a:rPr lang="en-US" smtClean="0"/>
              <a:t>/10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3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Results 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Interpolated </a:t>
            </a:r>
            <a:r>
              <a:rPr lang="en-US" dirty="0"/>
              <a:t>Precision / ROC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33600"/>
            <a:ext cx="8153125" cy="370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4F6B-28EC-4801-9D8F-6548E5CD7F74}" type="slidenum">
              <a:rPr lang="en-US" smtClean="0"/>
              <a:pPr/>
              <a:t>9</a:t>
            </a:fld>
            <a:r>
              <a:rPr lang="en-US" smtClean="0"/>
              <a:t>/10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66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1132</TotalTime>
  <Words>492</Words>
  <Application>Microsoft Office PowerPoint</Application>
  <PresentationFormat>On-screen Show (4:3)</PresentationFormat>
  <Paragraphs>96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Essential</vt:lpstr>
      <vt:lpstr>Traceability Challenge 2011:  Using TraceLab to Evaluate the Impact of Local versus Global IDF  on Trace Retrieval</vt:lpstr>
      <vt:lpstr>Motivation</vt:lpstr>
      <vt:lpstr>Grand Challenges</vt:lpstr>
      <vt:lpstr>C-GC1: Vector Space Model using Global IDF</vt:lpstr>
      <vt:lpstr>L-GC1/L-GC2: TraceLab</vt:lpstr>
      <vt:lpstr>Experiment</vt:lpstr>
      <vt:lpstr>Experiment Modeling on TraceLab</vt:lpstr>
      <vt:lpstr>Results : Average Precision</vt:lpstr>
      <vt:lpstr>Results : Interpolated Precision / ROC</vt:lpstr>
      <vt:lpstr>ConclusionS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TraceLab to Evaluate the Impact of Local versus Global IDF on Trace Retrieval</dc:title>
  <dc:creator>shiny</dc:creator>
  <cp:lastModifiedBy>shiny</cp:lastModifiedBy>
  <cp:revision>184</cp:revision>
  <cp:lastPrinted>2011-05-21T07:14:17Z</cp:lastPrinted>
  <dcterms:created xsi:type="dcterms:W3CDTF">2011-05-13T15:01:02Z</dcterms:created>
  <dcterms:modified xsi:type="dcterms:W3CDTF">2011-05-24T03:06:09Z</dcterms:modified>
</cp:coreProperties>
</file>