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39" r:id="rId2"/>
    <p:sldId id="317" r:id="rId3"/>
    <p:sldId id="356" r:id="rId4"/>
    <p:sldId id="378" r:id="rId5"/>
    <p:sldId id="380" r:id="rId6"/>
    <p:sldId id="357" r:id="rId7"/>
    <p:sldId id="360" r:id="rId8"/>
    <p:sldId id="418" r:id="rId9"/>
    <p:sldId id="445" r:id="rId10"/>
    <p:sldId id="396" r:id="rId11"/>
    <p:sldId id="419" r:id="rId12"/>
    <p:sldId id="397" r:id="rId13"/>
    <p:sldId id="420" r:id="rId14"/>
    <p:sldId id="401" r:id="rId15"/>
    <p:sldId id="423" r:id="rId16"/>
    <p:sldId id="408" r:id="rId17"/>
    <p:sldId id="435" r:id="rId18"/>
    <p:sldId id="370" r:id="rId19"/>
    <p:sldId id="446" r:id="rId20"/>
    <p:sldId id="385" r:id="rId21"/>
    <p:sldId id="362" r:id="rId22"/>
    <p:sldId id="424" r:id="rId23"/>
    <p:sldId id="428" r:id="rId24"/>
    <p:sldId id="367" r:id="rId25"/>
    <p:sldId id="430" r:id="rId26"/>
    <p:sldId id="431" r:id="rId27"/>
    <p:sldId id="432" r:id="rId28"/>
    <p:sldId id="433" r:id="rId29"/>
    <p:sldId id="447" r:id="rId30"/>
    <p:sldId id="436" r:id="rId31"/>
    <p:sldId id="368" r:id="rId32"/>
    <p:sldId id="389" r:id="rId33"/>
    <p:sldId id="411" r:id="rId34"/>
    <p:sldId id="349" r:id="rId35"/>
    <p:sldId id="359" r:id="rId36"/>
    <p:sldId id="375" r:id="rId37"/>
    <p:sldId id="405" r:id="rId38"/>
    <p:sldId id="403" r:id="rId39"/>
    <p:sldId id="390" r:id="rId40"/>
    <p:sldId id="364" r:id="rId41"/>
    <p:sldId id="412" r:id="rId42"/>
  </p:sldIdLst>
  <p:sldSz cx="12192000" cy="6858000"/>
  <p:notesSz cx="6858000" cy="9144000"/>
  <p:custShowLst>
    <p:custShow name="Why not IPC?" id="0">
      <p:sldLst/>
    </p:custShow>
    <p:custShow name="Overhead" id="1">
      <p:sldLst/>
    </p:custShow>
    <p:custShow name="Related Work" id="2">
      <p:sldLst/>
    </p:custShow>
    <p:custShow name="Core Partitioning" id="3">
      <p:sldLst/>
    </p:custShow>
    <p:custShow name="Cache Partitioning" id="4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98" autoAdjust="0"/>
    <p:restoredTop sz="69635" autoAdjust="0"/>
  </p:normalViewPr>
  <p:slideViewPr>
    <p:cSldViewPr snapToGrid="0">
      <p:cViewPr varScale="1">
        <p:scale>
          <a:sx n="59" d="100"/>
          <a:sy n="59" d="100"/>
        </p:scale>
        <p:origin x="63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C:\Users\hongy\Dropbox\private\PhD\research\graph-project\automata-processing\automata_processor\data_table\state_info_2.xlsx" TargetMode="External"/><Relationship Id="rId4" Type="http://schemas.openxmlformats.org/officeDocument/2006/relationships/image" Target="../media/image14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ngy\Dropbox\private\PhD\research\graph-project\automata-processing\data_for_sl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ngy\Dropbox\private\PhD\research\graph-project\automata-processing\data_for_slid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ngy\Dropbox\private\PhD\research\graph-project\automata-processing\data_for_slid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ngy\Dropbox\private\PhD\research\graph-project\automata-processing\data_for_sli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'[state_info_2.xlsx]baseline (2)'!$H$1</c:f>
              <c:strCache>
                <c:ptCount val="1"/>
                <c:pt idx="0">
                  <c:v>Hot (Enabled)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5240">
              <a:solidFill>
                <a:schemeClr val="tx1"/>
              </a:solidFill>
            </a:ln>
            <a:effectLst/>
          </c:spPr>
          <c:invertIfNegative val="0"/>
          <c:pictureOptions>
            <c:pictureFormat val="stack"/>
          </c:pictureOptions>
          <c:cat>
            <c:strRef>
              <c:f>'[state_info_2.xlsx]baseline (2)'!$A$2:$A$27</c:f>
              <c:strCache>
                <c:ptCount val="26"/>
                <c:pt idx="0">
                  <c:v>CAV4k</c:v>
                </c:pt>
                <c:pt idx="1">
                  <c:v>DS</c:v>
                </c:pt>
                <c:pt idx="2">
                  <c:v>CAV</c:v>
                </c:pt>
                <c:pt idx="3">
                  <c:v>DS03</c:v>
                </c:pt>
                <c:pt idx="4">
                  <c:v>DS06</c:v>
                </c:pt>
                <c:pt idx="5">
                  <c:v>Snort_L</c:v>
                </c:pt>
                <c:pt idx="6">
                  <c:v>DS09</c:v>
                </c:pt>
                <c:pt idx="7">
                  <c:v>Snort</c:v>
                </c:pt>
                <c:pt idx="8">
                  <c:v>HM1500</c:v>
                </c:pt>
                <c:pt idx="9">
                  <c:v>HM500</c:v>
                </c:pt>
                <c:pt idx="10">
                  <c:v>HM1000</c:v>
                </c:pt>
                <c:pt idx="11">
                  <c:v>HM</c:v>
                </c:pt>
                <c:pt idx="12">
                  <c:v>PEN</c:v>
                </c:pt>
                <c:pt idx="13">
                  <c:v>TCP</c:v>
                </c:pt>
                <c:pt idx="14">
                  <c:v>Rg1</c:v>
                </c:pt>
                <c:pt idx="15">
                  <c:v>EM</c:v>
                </c:pt>
                <c:pt idx="16">
                  <c:v>ER</c:v>
                </c:pt>
                <c:pt idx="17">
                  <c:v>Rg05</c:v>
                </c:pt>
                <c:pt idx="18">
                  <c:v>Fermi</c:v>
                </c:pt>
                <c:pt idx="19">
                  <c:v>Pro</c:v>
                </c:pt>
                <c:pt idx="20">
                  <c:v>Brill</c:v>
                </c:pt>
                <c:pt idx="21">
                  <c:v>LV</c:v>
                </c:pt>
                <c:pt idx="22">
                  <c:v>Bro217</c:v>
                </c:pt>
                <c:pt idx="23">
                  <c:v>SPM</c:v>
                </c:pt>
                <c:pt idx="24">
                  <c:v>RF1</c:v>
                </c:pt>
                <c:pt idx="25">
                  <c:v>RF2</c:v>
                </c:pt>
              </c:strCache>
            </c:strRef>
          </c:cat>
          <c:val>
            <c:numRef>
              <c:f>'[state_info_2.xlsx]baseline (2)'!$H$2:$H$27</c:f>
              <c:numCache>
                <c:formatCode>General</c:formatCode>
                <c:ptCount val="26"/>
                <c:pt idx="0">
                  <c:v>9.7924609999999693E-3</c:v>
                </c:pt>
                <c:pt idx="1">
                  <c:v>9.0483004999999894E-2</c:v>
                </c:pt>
                <c:pt idx="2">
                  <c:v>9.9519561000000006E-2</c:v>
                </c:pt>
                <c:pt idx="3">
                  <c:v>0.10861330700000001</c:v>
                </c:pt>
                <c:pt idx="4">
                  <c:v>0.117721519</c:v>
                </c:pt>
                <c:pt idx="5">
                  <c:v>0.11824833</c:v>
                </c:pt>
                <c:pt idx="6">
                  <c:v>0.12396428299999999</c:v>
                </c:pt>
                <c:pt idx="7">
                  <c:v>0.16184502200000001</c:v>
                </c:pt>
                <c:pt idx="8">
                  <c:v>0.17489890699999999</c:v>
                </c:pt>
                <c:pt idx="9">
                  <c:v>0.174918033</c:v>
                </c:pt>
                <c:pt idx="10">
                  <c:v>0.175520492</c:v>
                </c:pt>
                <c:pt idx="11">
                  <c:v>0.25815265300000001</c:v>
                </c:pt>
                <c:pt idx="12">
                  <c:v>0.352997803</c:v>
                </c:pt>
                <c:pt idx="13">
                  <c:v>0.37510150199999998</c:v>
                </c:pt>
                <c:pt idx="14">
                  <c:v>0.45482991</c:v>
                </c:pt>
                <c:pt idx="15">
                  <c:v>0.46338130100000002</c:v>
                </c:pt>
                <c:pt idx="16">
                  <c:v>0.471283216</c:v>
                </c:pt>
                <c:pt idx="17">
                  <c:v>0.47436811699999998</c:v>
                </c:pt>
                <c:pt idx="18">
                  <c:v>0.557658828</c:v>
                </c:pt>
                <c:pt idx="19">
                  <c:v>0.70392058800000001</c:v>
                </c:pt>
                <c:pt idx="20">
                  <c:v>0.73325050400000003</c:v>
                </c:pt>
                <c:pt idx="21">
                  <c:v>0.78771551699999998</c:v>
                </c:pt>
                <c:pt idx="22">
                  <c:v>0.89965397899999999</c:v>
                </c:pt>
                <c:pt idx="23">
                  <c:v>0.91361194000000001</c:v>
                </c:pt>
                <c:pt idx="24">
                  <c:v>0.94863286400000002</c:v>
                </c:pt>
                <c:pt idx="25">
                  <c:v>0.97287778400000002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1-4BB3-AFDA-1757619DD5BC}"/>
            </c:ext>
          </c:extLst>
        </c:ser>
        <c:ser>
          <c:idx val="1"/>
          <c:order val="1"/>
          <c:tx>
            <c:strRef>
              <c:f>'[state_info_2.xlsx]baseline (2)'!$I$1</c:f>
              <c:strCache>
                <c:ptCount val="1"/>
                <c:pt idx="0">
                  <c:v>Cold (Never-enabled)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 w="15240">
              <a:solidFill>
                <a:schemeClr val="tx1"/>
              </a:solidFill>
            </a:ln>
            <a:effectLst/>
          </c:spPr>
          <c:invertIfNegative val="0"/>
          <c:pictureOptions>
            <c:pictureFormat val="stack"/>
          </c:pictureOptions>
          <c:cat>
            <c:strRef>
              <c:f>'[state_info_2.xlsx]baseline (2)'!$A$2:$A$27</c:f>
              <c:strCache>
                <c:ptCount val="26"/>
                <c:pt idx="0">
                  <c:v>CAV4k</c:v>
                </c:pt>
                <c:pt idx="1">
                  <c:v>DS</c:v>
                </c:pt>
                <c:pt idx="2">
                  <c:v>CAV</c:v>
                </c:pt>
                <c:pt idx="3">
                  <c:v>DS03</c:v>
                </c:pt>
                <c:pt idx="4">
                  <c:v>DS06</c:v>
                </c:pt>
                <c:pt idx="5">
                  <c:v>Snort_L</c:v>
                </c:pt>
                <c:pt idx="6">
                  <c:v>DS09</c:v>
                </c:pt>
                <c:pt idx="7">
                  <c:v>Snort</c:v>
                </c:pt>
                <c:pt idx="8">
                  <c:v>HM1500</c:v>
                </c:pt>
                <c:pt idx="9">
                  <c:v>HM500</c:v>
                </c:pt>
                <c:pt idx="10">
                  <c:v>HM1000</c:v>
                </c:pt>
                <c:pt idx="11">
                  <c:v>HM</c:v>
                </c:pt>
                <c:pt idx="12">
                  <c:v>PEN</c:v>
                </c:pt>
                <c:pt idx="13">
                  <c:v>TCP</c:v>
                </c:pt>
                <c:pt idx="14">
                  <c:v>Rg1</c:v>
                </c:pt>
                <c:pt idx="15">
                  <c:v>EM</c:v>
                </c:pt>
                <c:pt idx="16">
                  <c:v>ER</c:v>
                </c:pt>
                <c:pt idx="17">
                  <c:v>Rg05</c:v>
                </c:pt>
                <c:pt idx="18">
                  <c:v>Fermi</c:v>
                </c:pt>
                <c:pt idx="19">
                  <c:v>Pro</c:v>
                </c:pt>
                <c:pt idx="20">
                  <c:v>Brill</c:v>
                </c:pt>
                <c:pt idx="21">
                  <c:v>LV</c:v>
                </c:pt>
                <c:pt idx="22">
                  <c:v>Bro217</c:v>
                </c:pt>
                <c:pt idx="23">
                  <c:v>SPM</c:v>
                </c:pt>
                <c:pt idx="24">
                  <c:v>RF1</c:v>
                </c:pt>
                <c:pt idx="25">
                  <c:v>RF2</c:v>
                </c:pt>
              </c:strCache>
            </c:strRef>
          </c:cat>
          <c:val>
            <c:numRef>
              <c:f>'[state_info_2.xlsx]baseline (2)'!$I$2:$I$27</c:f>
              <c:numCache>
                <c:formatCode>General</c:formatCode>
                <c:ptCount val="26"/>
                <c:pt idx="0">
                  <c:v>0.99020753900000003</c:v>
                </c:pt>
                <c:pt idx="1">
                  <c:v>0.90951699500000005</c:v>
                </c:pt>
                <c:pt idx="2">
                  <c:v>0.90048043899999997</c:v>
                </c:pt>
                <c:pt idx="3">
                  <c:v>0.89138669299999995</c:v>
                </c:pt>
                <c:pt idx="4">
                  <c:v>0.88227848099999995</c:v>
                </c:pt>
                <c:pt idx="5">
                  <c:v>0.88175166999999999</c:v>
                </c:pt>
                <c:pt idx="6">
                  <c:v>0.87603571700000005</c:v>
                </c:pt>
                <c:pt idx="7">
                  <c:v>0.83815497800000005</c:v>
                </c:pt>
                <c:pt idx="8">
                  <c:v>0.82510109300000001</c:v>
                </c:pt>
                <c:pt idx="9">
                  <c:v>0.82508196700000003</c:v>
                </c:pt>
                <c:pt idx="10">
                  <c:v>0.82447950800000003</c:v>
                </c:pt>
                <c:pt idx="11">
                  <c:v>0.74184734699999999</c:v>
                </c:pt>
                <c:pt idx="12">
                  <c:v>0.64700219699999995</c:v>
                </c:pt>
                <c:pt idx="13">
                  <c:v>0.62489849799999997</c:v>
                </c:pt>
                <c:pt idx="14">
                  <c:v>0.54517009000000005</c:v>
                </c:pt>
                <c:pt idx="15">
                  <c:v>0.53661869900000003</c:v>
                </c:pt>
                <c:pt idx="16">
                  <c:v>0.528716784</c:v>
                </c:pt>
                <c:pt idx="17">
                  <c:v>0.52563188299999997</c:v>
                </c:pt>
                <c:pt idx="18">
                  <c:v>0.442341172</c:v>
                </c:pt>
                <c:pt idx="19">
                  <c:v>0.29607941199999999</c:v>
                </c:pt>
                <c:pt idx="20">
                  <c:v>0.26674949599999997</c:v>
                </c:pt>
                <c:pt idx="21">
                  <c:v>0.212284483</c:v>
                </c:pt>
                <c:pt idx="22">
                  <c:v>0.10034602099999999</c:v>
                </c:pt>
                <c:pt idx="23">
                  <c:v>8.6388060000000003E-2</c:v>
                </c:pt>
                <c:pt idx="24">
                  <c:v>5.1367136000000001E-2</c:v>
                </c:pt>
                <c:pt idx="25">
                  <c:v>2.7122216000000001E-2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1-4BB3-AFDA-1757619DD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90370976"/>
        <c:axId val="2131780400"/>
      </c:barChart>
      <c:catAx>
        <c:axId val="209037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780400"/>
        <c:crosses val="autoZero"/>
        <c:auto val="1"/>
        <c:lblAlgn val="ctr"/>
        <c:lblOffset val="100"/>
        <c:noMultiLvlLbl val="0"/>
      </c:catAx>
      <c:valAx>
        <c:axId val="2131780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Percentage of States</a:t>
                </a:r>
              </a:p>
            </c:rich>
          </c:tx>
          <c:layout>
            <c:manualLayout>
              <c:xMode val="edge"/>
              <c:yMode val="edge"/>
              <c:x val="9.9619881697931793E-3"/>
              <c:y val="8.23962387006478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70976"/>
        <c:crosses val="autoZero"/>
        <c:crossBetween val="between"/>
        <c:majorUnit val="0.2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'used_States (2)'!$B$1</c:f>
              <c:strCache>
                <c:ptCount val="1"/>
                <c:pt idx="0">
                  <c:v>Shallow</c:v>
                </c:pt>
              </c:strCache>
            </c:strRef>
          </c:tx>
          <c:spPr>
            <a:pattFill prst="wdUpDiag">
              <a:fgClr>
                <a:srgbClr val="115740"/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'used_States (2)'!$A$2:$A$27</c:f>
              <c:strCache>
                <c:ptCount val="26"/>
                <c:pt idx="0">
                  <c:v>CAV4k</c:v>
                </c:pt>
                <c:pt idx="1">
                  <c:v>DS</c:v>
                </c:pt>
                <c:pt idx="2">
                  <c:v>CAV</c:v>
                </c:pt>
                <c:pt idx="3">
                  <c:v>DS03</c:v>
                </c:pt>
                <c:pt idx="4">
                  <c:v>DS06</c:v>
                </c:pt>
                <c:pt idx="5">
                  <c:v>Snort_L</c:v>
                </c:pt>
                <c:pt idx="6">
                  <c:v>DS09</c:v>
                </c:pt>
                <c:pt idx="7">
                  <c:v>Snort</c:v>
                </c:pt>
                <c:pt idx="8">
                  <c:v>HM1500</c:v>
                </c:pt>
                <c:pt idx="9">
                  <c:v>HM500</c:v>
                </c:pt>
                <c:pt idx="10">
                  <c:v>HM1000</c:v>
                </c:pt>
                <c:pt idx="11">
                  <c:v>HM</c:v>
                </c:pt>
                <c:pt idx="12">
                  <c:v>PEN</c:v>
                </c:pt>
                <c:pt idx="13">
                  <c:v>TCP</c:v>
                </c:pt>
                <c:pt idx="14">
                  <c:v>Rg1</c:v>
                </c:pt>
                <c:pt idx="15">
                  <c:v>EM</c:v>
                </c:pt>
                <c:pt idx="16">
                  <c:v>ER</c:v>
                </c:pt>
                <c:pt idx="17">
                  <c:v>Rg05</c:v>
                </c:pt>
                <c:pt idx="18">
                  <c:v>Fermi</c:v>
                </c:pt>
                <c:pt idx="19">
                  <c:v>Pro</c:v>
                </c:pt>
                <c:pt idx="20">
                  <c:v>Brill</c:v>
                </c:pt>
                <c:pt idx="21">
                  <c:v>LV</c:v>
                </c:pt>
                <c:pt idx="22">
                  <c:v>Bro217</c:v>
                </c:pt>
                <c:pt idx="23">
                  <c:v>SPM</c:v>
                </c:pt>
                <c:pt idx="24">
                  <c:v>RF1</c:v>
                </c:pt>
                <c:pt idx="25">
                  <c:v>RF2</c:v>
                </c:pt>
              </c:strCache>
            </c:strRef>
          </c:cat>
          <c:val>
            <c:numRef>
              <c:f>'used_States (2)'!$B$2:$B$27</c:f>
              <c:numCache>
                <c:formatCode>General</c:formatCode>
                <c:ptCount val="26"/>
                <c:pt idx="0">
                  <c:v>9.6137862494809993E-3</c:v>
                </c:pt>
                <c:pt idx="1">
                  <c:v>8.7932142931169993E-2</c:v>
                </c:pt>
                <c:pt idx="2">
                  <c:v>7.6486737454100007E-2</c:v>
                </c:pt>
                <c:pt idx="3">
                  <c:v>0.10367259552043</c:v>
                </c:pt>
                <c:pt idx="4">
                  <c:v>0.10664556962028</c:v>
                </c:pt>
                <c:pt idx="5">
                  <c:v>8.79012794032E-2</c:v>
                </c:pt>
                <c:pt idx="6">
                  <c:v>0.11077145845064</c:v>
                </c:pt>
                <c:pt idx="7">
                  <c:v>0.12851120543540001</c:v>
                </c:pt>
                <c:pt idx="8">
                  <c:v>0.1658278688525</c:v>
                </c:pt>
                <c:pt idx="9">
                  <c:v>0.16588524590170001</c:v>
                </c:pt>
                <c:pt idx="10">
                  <c:v>0.166155737705</c:v>
                </c:pt>
                <c:pt idx="11">
                  <c:v>0.19813150008819999</c:v>
                </c:pt>
                <c:pt idx="12">
                  <c:v>0.2079826228618</c:v>
                </c:pt>
                <c:pt idx="13">
                  <c:v>0.225334957369</c:v>
                </c:pt>
                <c:pt idx="14">
                  <c:v>0.25689987163029998</c:v>
                </c:pt>
                <c:pt idx="15">
                  <c:v>0.1985788765557</c:v>
                </c:pt>
                <c:pt idx="16">
                  <c:v>0.25315539834400003</c:v>
                </c:pt>
                <c:pt idx="17">
                  <c:v>0.25695269788449998</c:v>
                </c:pt>
                <c:pt idx="18">
                  <c:v>0.1626167765981</c:v>
                </c:pt>
                <c:pt idx="19">
                  <c:v>0.26829965007459999</c:v>
                </c:pt>
                <c:pt idx="20">
                  <c:v>0.27783768578020002</c:v>
                </c:pt>
                <c:pt idx="21">
                  <c:v>0.18103448275860001</c:v>
                </c:pt>
                <c:pt idx="22">
                  <c:v>0.24870242214550001</c:v>
                </c:pt>
                <c:pt idx="23">
                  <c:v>0.3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0-467D-900E-A05566CCEE0E}"/>
            </c:ext>
          </c:extLst>
        </c:ser>
        <c:ser>
          <c:idx val="1"/>
          <c:order val="1"/>
          <c:tx>
            <c:strRef>
              <c:f>'used_States (2)'!$C$1</c:f>
              <c:strCache>
                <c:ptCount val="1"/>
                <c:pt idx="0">
                  <c:v>Medium</c:v>
                </c:pt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'used_States (2)'!$A$2:$A$27</c:f>
              <c:strCache>
                <c:ptCount val="26"/>
                <c:pt idx="0">
                  <c:v>CAV4k</c:v>
                </c:pt>
                <c:pt idx="1">
                  <c:v>DS</c:v>
                </c:pt>
                <c:pt idx="2">
                  <c:v>CAV</c:v>
                </c:pt>
                <c:pt idx="3">
                  <c:v>DS03</c:v>
                </c:pt>
                <c:pt idx="4">
                  <c:v>DS06</c:v>
                </c:pt>
                <c:pt idx="5">
                  <c:v>Snort_L</c:v>
                </c:pt>
                <c:pt idx="6">
                  <c:v>DS09</c:v>
                </c:pt>
                <c:pt idx="7">
                  <c:v>Snort</c:v>
                </c:pt>
                <c:pt idx="8">
                  <c:v>HM1500</c:v>
                </c:pt>
                <c:pt idx="9">
                  <c:v>HM500</c:v>
                </c:pt>
                <c:pt idx="10">
                  <c:v>HM1000</c:v>
                </c:pt>
                <c:pt idx="11">
                  <c:v>HM</c:v>
                </c:pt>
                <c:pt idx="12">
                  <c:v>PEN</c:v>
                </c:pt>
                <c:pt idx="13">
                  <c:v>TCP</c:v>
                </c:pt>
                <c:pt idx="14">
                  <c:v>Rg1</c:v>
                </c:pt>
                <c:pt idx="15">
                  <c:v>EM</c:v>
                </c:pt>
                <c:pt idx="16">
                  <c:v>ER</c:v>
                </c:pt>
                <c:pt idx="17">
                  <c:v>Rg05</c:v>
                </c:pt>
                <c:pt idx="18">
                  <c:v>Fermi</c:v>
                </c:pt>
                <c:pt idx="19">
                  <c:v>Pro</c:v>
                </c:pt>
                <c:pt idx="20">
                  <c:v>Brill</c:v>
                </c:pt>
                <c:pt idx="21">
                  <c:v>LV</c:v>
                </c:pt>
                <c:pt idx="22">
                  <c:v>Bro217</c:v>
                </c:pt>
                <c:pt idx="23">
                  <c:v>SPM</c:v>
                </c:pt>
                <c:pt idx="24">
                  <c:v>RF1</c:v>
                </c:pt>
                <c:pt idx="25">
                  <c:v>RF2</c:v>
                </c:pt>
              </c:strCache>
            </c:strRef>
          </c:cat>
          <c:val>
            <c:numRef>
              <c:f>'used_States (2)'!$C$2:$C$27</c:f>
              <c:numCache>
                <c:formatCode>General</c:formatCode>
                <c:ptCount val="26"/>
                <c:pt idx="0">
                  <c:v>1.093384843908E-4</c:v>
                </c:pt>
                <c:pt idx="1">
                  <c:v>2.3227358510160001E-3</c:v>
                </c:pt>
                <c:pt idx="2">
                  <c:v>1.8753280310070002E-2</c:v>
                </c:pt>
                <c:pt idx="3">
                  <c:v>4.6936758893220002E-3</c:v>
                </c:pt>
                <c:pt idx="4">
                  <c:v>8.5443037974600004E-3</c:v>
                </c:pt>
                <c:pt idx="5">
                  <c:v>1.8317180016789999E-2</c:v>
                </c:pt>
                <c:pt idx="6">
                  <c:v>8.7684015767099995E-3</c:v>
                </c:pt>
                <c:pt idx="7">
                  <c:v>2.3845050630880001E-2</c:v>
                </c:pt>
                <c:pt idx="8">
                  <c:v>9.0710382513690992E-3</c:v>
                </c:pt>
                <c:pt idx="9">
                  <c:v>9.0327868852477008E-3</c:v>
                </c:pt>
                <c:pt idx="10">
                  <c:v>9.3647540983620003E-3</c:v>
                </c:pt>
                <c:pt idx="11">
                  <c:v>5.6848228450603E-2</c:v>
                </c:pt>
                <c:pt idx="12">
                  <c:v>0.102534988769</c:v>
                </c:pt>
                <c:pt idx="13">
                  <c:v>8.7697929354500007E-2</c:v>
                </c:pt>
                <c:pt idx="14">
                  <c:v>0.13904043645709999</c:v>
                </c:pt>
                <c:pt idx="15">
                  <c:v>0.12867894382780001</c:v>
                </c:pt>
                <c:pt idx="16">
                  <c:v>0.151941474395</c:v>
                </c:pt>
                <c:pt idx="17">
                  <c:v>0.16092227240320001</c:v>
                </c:pt>
                <c:pt idx="18">
                  <c:v>0.15474584998650001</c:v>
                </c:pt>
                <c:pt idx="19">
                  <c:v>0.25306481944350001</c:v>
                </c:pt>
                <c:pt idx="20">
                  <c:v>0.2441745979652</c:v>
                </c:pt>
                <c:pt idx="21">
                  <c:v>0.38577586206890002</c:v>
                </c:pt>
                <c:pt idx="22">
                  <c:v>0.26254325259509997</c:v>
                </c:pt>
                <c:pt idx="23">
                  <c:v>0.34892537313439997</c:v>
                </c:pt>
                <c:pt idx="24">
                  <c:v>0.05</c:v>
                </c:pt>
                <c:pt idx="2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0-467D-900E-A05566CCEE0E}"/>
            </c:ext>
          </c:extLst>
        </c:ser>
        <c:ser>
          <c:idx val="2"/>
          <c:order val="2"/>
          <c:tx>
            <c:strRef>
              <c:f>'used_States (2)'!$D$1</c:f>
              <c:strCache>
                <c:ptCount val="1"/>
                <c:pt idx="0">
                  <c:v>Deep</c:v>
                </c:pt>
              </c:strCache>
            </c:strRef>
          </c:tx>
          <c:spPr>
            <a:noFill/>
            <a:ln w="12700">
              <a:noFill/>
            </a:ln>
            <a:effectLst/>
          </c:spPr>
          <c:invertIfNegative val="0"/>
          <c:cat>
            <c:strRef>
              <c:f>'used_States (2)'!$A$2:$A$27</c:f>
              <c:strCache>
                <c:ptCount val="26"/>
                <c:pt idx="0">
                  <c:v>CAV4k</c:v>
                </c:pt>
                <c:pt idx="1">
                  <c:v>DS</c:v>
                </c:pt>
                <c:pt idx="2">
                  <c:v>CAV</c:v>
                </c:pt>
                <c:pt idx="3">
                  <c:v>DS03</c:v>
                </c:pt>
                <c:pt idx="4">
                  <c:v>DS06</c:v>
                </c:pt>
                <c:pt idx="5">
                  <c:v>Snort_L</c:v>
                </c:pt>
                <c:pt idx="6">
                  <c:v>DS09</c:v>
                </c:pt>
                <c:pt idx="7">
                  <c:v>Snort</c:v>
                </c:pt>
                <c:pt idx="8">
                  <c:v>HM1500</c:v>
                </c:pt>
                <c:pt idx="9">
                  <c:v>HM500</c:v>
                </c:pt>
                <c:pt idx="10">
                  <c:v>HM1000</c:v>
                </c:pt>
                <c:pt idx="11">
                  <c:v>HM</c:v>
                </c:pt>
                <c:pt idx="12">
                  <c:v>PEN</c:v>
                </c:pt>
                <c:pt idx="13">
                  <c:v>TCP</c:v>
                </c:pt>
                <c:pt idx="14">
                  <c:v>Rg1</c:v>
                </c:pt>
                <c:pt idx="15">
                  <c:v>EM</c:v>
                </c:pt>
                <c:pt idx="16">
                  <c:v>ER</c:v>
                </c:pt>
                <c:pt idx="17">
                  <c:v>Rg05</c:v>
                </c:pt>
                <c:pt idx="18">
                  <c:v>Fermi</c:v>
                </c:pt>
                <c:pt idx="19">
                  <c:v>Pro</c:v>
                </c:pt>
                <c:pt idx="20">
                  <c:v>Brill</c:v>
                </c:pt>
                <c:pt idx="21">
                  <c:v>LV</c:v>
                </c:pt>
                <c:pt idx="22">
                  <c:v>Bro217</c:v>
                </c:pt>
                <c:pt idx="23">
                  <c:v>SPM</c:v>
                </c:pt>
                <c:pt idx="24">
                  <c:v>RF1</c:v>
                </c:pt>
                <c:pt idx="25">
                  <c:v>RF2</c:v>
                </c:pt>
              </c:strCache>
            </c:strRef>
          </c:cat>
          <c:val>
            <c:numRef>
              <c:f>'used_States (2)'!$D$2:$D$27</c:f>
              <c:numCache>
                <c:formatCode>General</c:formatCode>
                <c:ptCount val="26"/>
                <c:pt idx="0">
                  <c:v>6.9336599857599995E-5</c:v>
                </c:pt>
                <c:pt idx="1">
                  <c:v>2.2812584251020001E-4</c:v>
                </c:pt>
                <c:pt idx="2">
                  <c:v>4.2795429771109996E-3</c:v>
                </c:pt>
                <c:pt idx="3">
                  <c:v>2.4703557312300001E-4</c:v>
                </c:pt>
                <c:pt idx="4">
                  <c:v>2.5316455696196001E-3</c:v>
                </c:pt>
                <c:pt idx="5">
                  <c:v>1.2029870395170001E-2</c:v>
                </c:pt>
                <c:pt idx="6">
                  <c:v>4.4244228139329999E-3</c:v>
                </c:pt>
                <c:pt idx="7">
                  <c:v>9.4887655912699997E-3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3.1729243786390001E-3</c:v>
                </c:pt>
                <c:pt idx="12">
                  <c:v>4.2480191543489997E-2</c:v>
                </c:pt>
                <c:pt idx="13">
                  <c:v>6.2068615509499998E-2</c:v>
                </c:pt>
                <c:pt idx="14">
                  <c:v>5.8889602053950003E-2</c:v>
                </c:pt>
                <c:pt idx="15">
                  <c:v>0.1440253952236</c:v>
                </c:pt>
                <c:pt idx="16">
                  <c:v>5.8284428008629999E-2</c:v>
                </c:pt>
                <c:pt idx="17">
                  <c:v>5.6493146343389998E-2</c:v>
                </c:pt>
                <c:pt idx="18">
                  <c:v>0.24029620184879999</c:v>
                </c:pt>
                <c:pt idx="19">
                  <c:v>0.18255611892689999</c:v>
                </c:pt>
                <c:pt idx="20">
                  <c:v>0.2112382202635</c:v>
                </c:pt>
                <c:pt idx="21">
                  <c:v>0.22090517241349999</c:v>
                </c:pt>
                <c:pt idx="22">
                  <c:v>0.38840830449809999</c:v>
                </c:pt>
                <c:pt idx="23">
                  <c:v>0.2646865671643</c:v>
                </c:pt>
                <c:pt idx="24">
                  <c:v>0.8986328643482</c:v>
                </c:pt>
                <c:pt idx="25">
                  <c:v>0.9228777844671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D0-467D-900E-A05566CCE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39126576"/>
        <c:axId val="2130127760"/>
      </c:barChart>
      <c:catAx>
        <c:axId val="21391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127760"/>
        <c:crosses val="autoZero"/>
        <c:auto val="1"/>
        <c:lblAlgn val="ctr"/>
        <c:lblOffset val="100"/>
        <c:noMultiLvlLbl val="0"/>
      </c:catAx>
      <c:valAx>
        <c:axId val="21301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Percentage of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Hot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States</a:t>
                </a:r>
              </a:p>
            </c:rich>
          </c:tx>
          <c:layout>
            <c:manualLayout>
              <c:xMode val="edge"/>
              <c:yMode val="edge"/>
              <c:x val="9.4202514793918484E-3"/>
              <c:y val="0.17406639856196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126576"/>
        <c:crosses val="autoZero"/>
        <c:crossBetween val="between"/>
        <c:majorUnit val="0.2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8443532095397531"/>
          <c:y val="2.7400174173282412E-2"/>
          <c:w val="0.46567113652360098"/>
          <c:h val="0.11912983717395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Speedup!$A$2</c:f>
              <c:strCache>
                <c:ptCount val="1"/>
                <c:pt idx="0">
                  <c:v>0.1%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Speedup!$B$1:$S$1</c:f>
              <c:strCache>
                <c:ptCount val="18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1">
                  <c:v>Brill</c:v>
                </c:pt>
                <c:pt idx="12">
                  <c:v> Pro</c:v>
                </c:pt>
                <c:pt idx="13">
                  <c:v> Fermi</c:v>
                </c:pt>
                <c:pt idx="14">
                  <c:v> PEN</c:v>
                </c:pt>
                <c:pt idx="15">
                  <c:v> RF2</c:v>
                </c:pt>
                <c:pt idx="17">
                  <c:v>GeoMean</c:v>
                </c:pt>
              </c:strCache>
            </c:strRef>
          </c:cat>
          <c:val>
            <c:numRef>
              <c:f>Speedup!$B$2:$S$2</c:f>
              <c:numCache>
                <c:formatCode>General</c:formatCode>
                <c:ptCount val="18"/>
                <c:pt idx="0">
                  <c:v>47</c:v>
                </c:pt>
                <c:pt idx="1">
                  <c:v>2.9243284235467302</c:v>
                </c:pt>
                <c:pt idx="2">
                  <c:v>2.6912822029585599</c:v>
                </c:pt>
                <c:pt idx="3">
                  <c:v>3.1938402972314601</c:v>
                </c:pt>
                <c:pt idx="4">
                  <c:v>2.1209034963201199</c:v>
                </c:pt>
                <c:pt idx="5">
                  <c:v>0.80988279549880504</c:v>
                </c:pt>
                <c:pt idx="6">
                  <c:v>3.9998464705394992</c:v>
                </c:pt>
                <c:pt idx="7">
                  <c:v>0.82021269192148405</c:v>
                </c:pt>
                <c:pt idx="8">
                  <c:v>1</c:v>
                </c:pt>
                <c:pt idx="9">
                  <c:v>1.48370250216185</c:v>
                </c:pt>
                <c:pt idx="10">
                  <c:v>2.9901145002431302</c:v>
                </c:pt>
                <c:pt idx="11">
                  <c:v>1.08026947813163</c:v>
                </c:pt>
                <c:pt idx="12">
                  <c:v>1.2139590576979991</c:v>
                </c:pt>
                <c:pt idx="13">
                  <c:v>1</c:v>
                </c:pt>
                <c:pt idx="14">
                  <c:v>0.22872583996676699</c:v>
                </c:pt>
                <c:pt idx="15">
                  <c:v>1</c:v>
                </c:pt>
                <c:pt idx="17">
                  <c:v>1.7648679220627099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75D-9CA7-81C4757FE108}"/>
            </c:ext>
          </c:extLst>
        </c:ser>
        <c:ser>
          <c:idx val="1"/>
          <c:order val="1"/>
          <c:tx>
            <c:strRef>
              <c:f>Speedup!$A$3</c:f>
              <c:strCache>
                <c:ptCount val="1"/>
                <c:pt idx="0">
                  <c:v>1%</c:v>
                </c:pt>
              </c:strCache>
            </c:strRef>
          </c:tx>
          <c:spPr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Speedup!$B$1:$S$1</c:f>
              <c:strCache>
                <c:ptCount val="18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1">
                  <c:v>Brill</c:v>
                </c:pt>
                <c:pt idx="12">
                  <c:v> Pro</c:v>
                </c:pt>
                <c:pt idx="13">
                  <c:v> Fermi</c:v>
                </c:pt>
                <c:pt idx="14">
                  <c:v> PEN</c:v>
                </c:pt>
                <c:pt idx="15">
                  <c:v> RF2</c:v>
                </c:pt>
                <c:pt idx="17">
                  <c:v>GeoMean</c:v>
                </c:pt>
              </c:strCache>
            </c:strRef>
          </c:cat>
          <c:val>
            <c:numRef>
              <c:f>Speedup!$B$3:$S$3</c:f>
              <c:numCache>
                <c:formatCode>General</c:formatCode>
                <c:ptCount val="18"/>
                <c:pt idx="0">
                  <c:v>47</c:v>
                </c:pt>
                <c:pt idx="1">
                  <c:v>3.67333217732621</c:v>
                </c:pt>
                <c:pt idx="2">
                  <c:v>3.2722242696577202</c:v>
                </c:pt>
                <c:pt idx="3">
                  <c:v>5.0418670186353802</c:v>
                </c:pt>
                <c:pt idx="4">
                  <c:v>2.4645392630977798</c:v>
                </c:pt>
                <c:pt idx="5">
                  <c:v>1.0042229541438099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2.9992759323759191</c:v>
                </c:pt>
                <c:pt idx="10">
                  <c:v>2.9901084795247961</c:v>
                </c:pt>
                <c:pt idx="11">
                  <c:v>1.6515621024886</c:v>
                </c:pt>
                <c:pt idx="12">
                  <c:v>1.60768179592671</c:v>
                </c:pt>
                <c:pt idx="13">
                  <c:v>1</c:v>
                </c:pt>
                <c:pt idx="14">
                  <c:v>0.30555032159171303</c:v>
                </c:pt>
                <c:pt idx="15">
                  <c:v>1</c:v>
                </c:pt>
                <c:pt idx="17">
                  <c:v>2.1478612299804301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3-475D-9CA7-81C4757FE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0376000"/>
        <c:axId val="2090823104"/>
      </c:barChart>
      <c:catAx>
        <c:axId val="209037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823104"/>
        <c:crosses val="autoZero"/>
        <c:auto val="1"/>
        <c:lblAlgn val="ctr"/>
        <c:lblOffset val="100"/>
        <c:noMultiLvlLbl val="0"/>
      </c:catAx>
      <c:valAx>
        <c:axId val="2090823104"/>
        <c:scaling>
          <c:orientation val="minMax"/>
          <c:max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7600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81520447227607096"/>
          <c:y val="7.2037559529618198E-2"/>
          <c:w val="0.15327681268637899"/>
          <c:h val="9.0523370009212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performance_per_STE!$A$2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performance_per_STE!$B$1:$AC$1</c:f>
              <c:strCache>
                <c:ptCount val="28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1">
                  <c:v>Brill</c:v>
                </c:pt>
                <c:pt idx="12">
                  <c:v> Pro</c:v>
                </c:pt>
                <c:pt idx="13">
                  <c:v> Fermi</c:v>
                </c:pt>
                <c:pt idx="14">
                  <c:v> PEN</c:v>
                </c:pt>
                <c:pt idx="15">
                  <c:v> RF2</c:v>
                </c:pt>
                <c:pt idx="16">
                  <c:v>TCP</c:v>
                </c:pt>
                <c:pt idx="17">
                  <c:v> DS06</c:v>
                </c:pt>
                <c:pt idx="18">
                  <c:v> Rg05</c:v>
                </c:pt>
                <c:pt idx="19">
                  <c:v> Rg1</c:v>
                </c:pt>
                <c:pt idx="20">
                  <c:v> EM</c:v>
                </c:pt>
                <c:pt idx="21">
                  <c:v> DS09</c:v>
                </c:pt>
                <c:pt idx="22">
                  <c:v> DS03</c:v>
                </c:pt>
                <c:pt idx="23">
                  <c:v> HM</c:v>
                </c:pt>
                <c:pt idx="24">
                  <c:v> LV</c:v>
                </c:pt>
                <c:pt idx="25">
                  <c:v> Bro217</c:v>
                </c:pt>
                <c:pt idx="27">
                  <c:v>Avg</c:v>
                </c:pt>
              </c:strCache>
            </c:strRef>
          </c:cat>
          <c:val>
            <c:numRef>
              <c:f>performance_per_STE!$B$2:$AC$2</c:f>
              <c:numCache>
                <c:formatCode>General</c:formatCode>
                <c:ptCount val="28"/>
                <c:pt idx="0">
                  <c:v>8.6574689716312006E-3</c:v>
                </c:pt>
                <c:pt idx="1">
                  <c:v>2.7126736111111101E-2</c:v>
                </c:pt>
                <c:pt idx="2">
                  <c:v>4.0690104166666602E-2</c:v>
                </c:pt>
                <c:pt idx="3">
                  <c:v>6.7816840277777707E-2</c:v>
                </c:pt>
                <c:pt idx="4">
                  <c:v>8.1380208333333301E-2</c:v>
                </c:pt>
                <c:pt idx="5">
                  <c:v>8.1380208333333301E-2</c:v>
                </c:pt>
                <c:pt idx="6">
                  <c:v>0.10172526041666601</c:v>
                </c:pt>
                <c:pt idx="7">
                  <c:v>0.10172526041666601</c:v>
                </c:pt>
                <c:pt idx="8">
                  <c:v>0.10172526041666601</c:v>
                </c:pt>
                <c:pt idx="9">
                  <c:v>0.135633680555555</c:v>
                </c:pt>
                <c:pt idx="10">
                  <c:v>0.135633680555555</c:v>
                </c:pt>
                <c:pt idx="11">
                  <c:v>0.20345052083333301</c:v>
                </c:pt>
                <c:pt idx="12">
                  <c:v>0.20345052083333301</c:v>
                </c:pt>
                <c:pt idx="13">
                  <c:v>0.20345052083333301</c:v>
                </c:pt>
                <c:pt idx="14">
                  <c:v>0.20345052083333301</c:v>
                </c:pt>
                <c:pt idx="15">
                  <c:v>0.20345052083333301</c:v>
                </c:pt>
                <c:pt idx="16">
                  <c:v>0.40690104166666602</c:v>
                </c:pt>
                <c:pt idx="17">
                  <c:v>0.40690104166666602</c:v>
                </c:pt>
                <c:pt idx="18">
                  <c:v>0.40690104166666602</c:v>
                </c:pt>
                <c:pt idx="19">
                  <c:v>0.40690104166666602</c:v>
                </c:pt>
                <c:pt idx="20">
                  <c:v>0.40690104166666602</c:v>
                </c:pt>
                <c:pt idx="21">
                  <c:v>0.40690104166666602</c:v>
                </c:pt>
                <c:pt idx="22">
                  <c:v>0.40690104166666602</c:v>
                </c:pt>
                <c:pt idx="23">
                  <c:v>0.40690104166666602</c:v>
                </c:pt>
                <c:pt idx="24">
                  <c:v>0.40690104166666602</c:v>
                </c:pt>
                <c:pt idx="25">
                  <c:v>0.40690104166666602</c:v>
                </c:pt>
                <c:pt idx="27">
                  <c:v>0.22960606651493401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4-488F-B06C-546F3A8BCBF0}"/>
            </c:ext>
          </c:extLst>
        </c:ser>
        <c:ser>
          <c:idx val="1"/>
          <c:order val="1"/>
          <c:tx>
            <c:strRef>
              <c:f>performance_per_STE!$A$3</c:f>
              <c:strCache>
                <c:ptCount val="1"/>
                <c:pt idx="0">
                  <c:v>AP/SpAP</c:v>
                </c:pt>
              </c:strCache>
            </c:strRef>
          </c:tx>
          <c:spPr>
            <a:pattFill prst="wdDn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>
                  <a:alpha val="97000"/>
                </a:schemeClr>
              </a:solidFill>
            </a:ln>
            <a:effectLst/>
          </c:spPr>
          <c:invertIfNegative val="0"/>
          <c:cat>
            <c:strRef>
              <c:f>performance_per_STE!$B$1:$AC$1</c:f>
              <c:strCache>
                <c:ptCount val="28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1">
                  <c:v>Brill</c:v>
                </c:pt>
                <c:pt idx="12">
                  <c:v> Pro</c:v>
                </c:pt>
                <c:pt idx="13">
                  <c:v> Fermi</c:v>
                </c:pt>
                <c:pt idx="14">
                  <c:v> PEN</c:v>
                </c:pt>
                <c:pt idx="15">
                  <c:v> RF2</c:v>
                </c:pt>
                <c:pt idx="16">
                  <c:v>TCP</c:v>
                </c:pt>
                <c:pt idx="17">
                  <c:v> DS06</c:v>
                </c:pt>
                <c:pt idx="18">
                  <c:v> Rg05</c:v>
                </c:pt>
                <c:pt idx="19">
                  <c:v> Rg1</c:v>
                </c:pt>
                <c:pt idx="20">
                  <c:v> EM</c:v>
                </c:pt>
                <c:pt idx="21">
                  <c:v> DS09</c:v>
                </c:pt>
                <c:pt idx="22">
                  <c:v> DS03</c:v>
                </c:pt>
                <c:pt idx="23">
                  <c:v> HM</c:v>
                </c:pt>
                <c:pt idx="24">
                  <c:v> LV</c:v>
                </c:pt>
                <c:pt idx="25">
                  <c:v> Bro217</c:v>
                </c:pt>
                <c:pt idx="27">
                  <c:v>Avg</c:v>
                </c:pt>
              </c:strCache>
            </c:strRef>
          </c:cat>
          <c:val>
            <c:numRef>
              <c:f>performance_per_STE!$B$3:$AC$3</c:f>
              <c:numCache>
                <c:formatCode>General</c:formatCode>
                <c:ptCount val="28"/>
                <c:pt idx="0">
                  <c:v>0.40690104166666602</c:v>
                </c:pt>
                <c:pt idx="1">
                  <c:v>9.9645512622781401E-2</c:v>
                </c:pt>
                <c:pt idx="2">
                  <c:v>0.13314714638906699</c:v>
                </c:pt>
                <c:pt idx="3">
                  <c:v>0.34192349030459102</c:v>
                </c:pt>
                <c:pt idx="4">
                  <c:v>0.20056471867657699</c:v>
                </c:pt>
                <c:pt idx="5">
                  <c:v>8.1723873221338797E-2</c:v>
                </c:pt>
                <c:pt idx="6">
                  <c:v>0.40690104166666602</c:v>
                </c:pt>
                <c:pt idx="7">
                  <c:v>0.10172526041666601</c:v>
                </c:pt>
                <c:pt idx="8">
                  <c:v>0.10172526041666601</c:v>
                </c:pt>
                <c:pt idx="9">
                  <c:v>0.40680283370984099</c:v>
                </c:pt>
                <c:pt idx="10">
                  <c:v>0.40555941833832498</c:v>
                </c:pt>
                <c:pt idx="11">
                  <c:v>0.33601116993990099</c:v>
                </c:pt>
                <c:pt idx="12">
                  <c:v>0.32708369871555898</c:v>
                </c:pt>
                <c:pt idx="13">
                  <c:v>0.20345052083333301</c:v>
                </c:pt>
                <c:pt idx="14">
                  <c:v>6.21643720686266E-2</c:v>
                </c:pt>
                <c:pt idx="15">
                  <c:v>0.20345052083333301</c:v>
                </c:pt>
                <c:pt idx="16">
                  <c:v>0.40690104166666602</c:v>
                </c:pt>
                <c:pt idx="17">
                  <c:v>0.40690104166666602</c:v>
                </c:pt>
                <c:pt idx="18">
                  <c:v>0.40690104166666602</c:v>
                </c:pt>
                <c:pt idx="19">
                  <c:v>0.40690104166666602</c:v>
                </c:pt>
                <c:pt idx="20">
                  <c:v>0.40690104166666602</c:v>
                </c:pt>
                <c:pt idx="21">
                  <c:v>0.40690104166666602</c:v>
                </c:pt>
                <c:pt idx="22">
                  <c:v>0.40690104166666602</c:v>
                </c:pt>
                <c:pt idx="23">
                  <c:v>0.40690104166666602</c:v>
                </c:pt>
                <c:pt idx="24">
                  <c:v>0.40690104166666602</c:v>
                </c:pt>
                <c:pt idx="25">
                  <c:v>0.40690104166666602</c:v>
                </c:pt>
                <c:pt idx="27">
                  <c:v>0.30337654986486901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4-488F-B06C-546F3A8BC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7840128"/>
        <c:axId val="2077822128"/>
      </c:barChart>
      <c:catAx>
        <c:axId val="2077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822128"/>
        <c:crosses val="autoZero"/>
        <c:auto val="1"/>
        <c:lblAlgn val="ctr"/>
        <c:lblOffset val="100"/>
        <c:noMultiLvlLbl val="0"/>
      </c:catAx>
      <c:valAx>
        <c:axId val="2077822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Performance per STE</a:t>
                </a:r>
              </a:p>
              <a:p>
                <a:pPr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(*10000)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840128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7353622387244401"/>
          <c:y val="0.83287002968086898"/>
          <c:w val="0.25292742615991198"/>
          <c:h val="8.9248350381435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Sensitivity_apchip!$A$2</c:f>
              <c:strCache>
                <c:ptCount val="1"/>
                <c:pt idx="0">
                  <c:v>0.1%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Sensitivity_apchip!$B$1:$N$1</c:f>
              <c:strCache>
                <c:ptCount val="13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2">
                  <c:v>GeoMean</c:v>
                </c:pt>
              </c:strCache>
            </c:strRef>
          </c:cat>
          <c:val>
            <c:numRef>
              <c:f>Sensitivity_apchip!$B$2:$N$2</c:f>
              <c:numCache>
                <c:formatCode>General</c:formatCode>
                <c:ptCount val="13"/>
                <c:pt idx="0">
                  <c:v>24</c:v>
                </c:pt>
                <c:pt idx="1">
                  <c:v>1.6</c:v>
                </c:pt>
                <c:pt idx="2">
                  <c:v>1.8421449265654</c:v>
                </c:pt>
                <c:pt idx="3">
                  <c:v>2.9752364160923199</c:v>
                </c:pt>
                <c:pt idx="4">
                  <c:v>1.5</c:v>
                </c:pt>
                <c:pt idx="5">
                  <c:v>0.95673489667911205</c:v>
                </c:pt>
                <c:pt idx="6">
                  <c:v>2</c:v>
                </c:pt>
                <c:pt idx="7">
                  <c:v>0.45981602714307901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2">
                  <c:v>1.8918419898863399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2-43B1-8E76-E3B4C364F67E}"/>
            </c:ext>
          </c:extLst>
        </c:ser>
        <c:ser>
          <c:idx val="1"/>
          <c:order val="1"/>
          <c:tx>
            <c:strRef>
              <c:f>Sensitivity_apchip!$A$3</c:f>
              <c:strCache>
                <c:ptCount val="1"/>
                <c:pt idx="0">
                  <c:v>1%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Sensitivity_apchip!$B$1:$N$1</c:f>
              <c:strCache>
                <c:ptCount val="13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2">
                  <c:v>GeoMean</c:v>
                </c:pt>
              </c:strCache>
            </c:strRef>
          </c:cat>
          <c:val>
            <c:numRef>
              <c:f>Sensitivity_apchip!$B$3:$N$3</c:f>
              <c:numCache>
                <c:formatCode>General</c:formatCode>
                <c:ptCount val="13"/>
                <c:pt idx="0">
                  <c:v>24</c:v>
                </c:pt>
                <c:pt idx="1">
                  <c:v>1.6</c:v>
                </c:pt>
                <c:pt idx="2">
                  <c:v>2.4318910827221201</c:v>
                </c:pt>
                <c:pt idx="3">
                  <c:v>2.976062238780389</c:v>
                </c:pt>
                <c:pt idx="4">
                  <c:v>1.5</c:v>
                </c:pt>
                <c:pt idx="5">
                  <c:v>1.00343811000614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2">
                  <c:v>2.0913041497127201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2-43B1-8E76-E3B4C364F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3325776"/>
        <c:axId val="2103296192"/>
      </c:barChart>
      <c:catAx>
        <c:axId val="21333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96192"/>
        <c:crosses val="autoZero"/>
        <c:auto val="1"/>
        <c:lblAlgn val="ctr"/>
        <c:lblOffset val="100"/>
        <c:noMultiLvlLbl val="0"/>
      </c:catAx>
      <c:valAx>
        <c:axId val="210329619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325776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7889316354993499"/>
          <c:y val="6.6910880045747606E-2"/>
          <c:w val="0.19278164385511601"/>
          <c:h val="0.117290026246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Sensitivity_xs!$A$2</c:f>
              <c:strCache>
                <c:ptCount val="1"/>
                <c:pt idx="0">
                  <c:v>0.1%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Sensitivity_xs!$B$1:$AC$1</c:f>
              <c:strCache>
                <c:ptCount val="28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1">
                  <c:v>Brill</c:v>
                </c:pt>
                <c:pt idx="12">
                  <c:v> Pro</c:v>
                </c:pt>
                <c:pt idx="13">
                  <c:v> Fermi</c:v>
                </c:pt>
                <c:pt idx="14">
                  <c:v> PEN</c:v>
                </c:pt>
                <c:pt idx="15">
                  <c:v> RF2</c:v>
                </c:pt>
                <c:pt idx="16">
                  <c:v>TCP</c:v>
                </c:pt>
                <c:pt idx="17">
                  <c:v> DS06</c:v>
                </c:pt>
                <c:pt idx="18">
                  <c:v> Rg05</c:v>
                </c:pt>
                <c:pt idx="19">
                  <c:v> Rg1</c:v>
                </c:pt>
                <c:pt idx="20">
                  <c:v> EM</c:v>
                </c:pt>
                <c:pt idx="21">
                  <c:v> DS09</c:v>
                </c:pt>
                <c:pt idx="22">
                  <c:v> DS03</c:v>
                </c:pt>
                <c:pt idx="23">
                  <c:v> HM</c:v>
                </c:pt>
                <c:pt idx="24">
                  <c:v> LV</c:v>
                </c:pt>
                <c:pt idx="25">
                  <c:v> Bro217</c:v>
                </c:pt>
                <c:pt idx="27">
                  <c:v>GeoMean</c:v>
                </c:pt>
              </c:strCache>
            </c:strRef>
          </c:cat>
          <c:val>
            <c:numRef>
              <c:f>Sensitivity_xs!$B$2:$AC$2</c:f>
              <c:numCache>
                <c:formatCode>General</c:formatCode>
                <c:ptCount val="28"/>
                <c:pt idx="0">
                  <c:v>29.6117255560074</c:v>
                </c:pt>
                <c:pt idx="1">
                  <c:v>3.6897164620613201</c:v>
                </c:pt>
                <c:pt idx="2">
                  <c:v>3.4986516938510102</c:v>
                </c:pt>
                <c:pt idx="3">
                  <c:v>1.6516473931498601</c:v>
                </c:pt>
                <c:pt idx="4">
                  <c:v>2.9781288025666002</c:v>
                </c:pt>
                <c:pt idx="5">
                  <c:v>0.89892021811378298</c:v>
                </c:pt>
                <c:pt idx="6">
                  <c:v>7.4503521514302804</c:v>
                </c:pt>
                <c:pt idx="7">
                  <c:v>0.94591503843675595</c:v>
                </c:pt>
                <c:pt idx="8">
                  <c:v>1</c:v>
                </c:pt>
                <c:pt idx="9">
                  <c:v>1.0557424926755601</c:v>
                </c:pt>
                <c:pt idx="10">
                  <c:v>4.8159106011326491</c:v>
                </c:pt>
                <c:pt idx="11">
                  <c:v>1.42580725534263</c:v>
                </c:pt>
                <c:pt idx="12">
                  <c:v>1.3935232137742</c:v>
                </c:pt>
                <c:pt idx="13">
                  <c:v>1</c:v>
                </c:pt>
                <c:pt idx="14">
                  <c:v>1.40120397389939</c:v>
                </c:pt>
                <c:pt idx="15">
                  <c:v>1</c:v>
                </c:pt>
                <c:pt idx="16">
                  <c:v>1.99503542357985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7">
                  <c:v>1.86406406749242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6-4791-ADAF-3E3081FA0193}"/>
            </c:ext>
          </c:extLst>
        </c:ser>
        <c:ser>
          <c:idx val="1"/>
          <c:order val="1"/>
          <c:tx>
            <c:strRef>
              <c:f>Sensitivity_xs!$A$3</c:f>
              <c:strCache>
                <c:ptCount val="1"/>
                <c:pt idx="0">
                  <c:v>1%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Sensitivity_xs!$B$1:$AC$1</c:f>
              <c:strCache>
                <c:ptCount val="28"/>
                <c:pt idx="0">
                  <c:v>CAV4k</c:v>
                </c:pt>
                <c:pt idx="1">
                  <c:v> HM1500</c:v>
                </c:pt>
                <c:pt idx="2">
                  <c:v> HM1000</c:v>
                </c:pt>
                <c:pt idx="3">
                  <c:v> Snort_L</c:v>
                </c:pt>
                <c:pt idx="4">
                  <c:v> HM500</c:v>
                </c:pt>
                <c:pt idx="5">
                  <c:v>SPM</c:v>
                </c:pt>
                <c:pt idx="6">
                  <c:v> DS</c:v>
                </c:pt>
                <c:pt idx="7">
                  <c:v> ER</c:v>
                </c:pt>
                <c:pt idx="8">
                  <c:v> RF1</c:v>
                </c:pt>
                <c:pt idx="9">
                  <c:v> Snort</c:v>
                </c:pt>
                <c:pt idx="10">
                  <c:v> CAV</c:v>
                </c:pt>
                <c:pt idx="11">
                  <c:v>Brill</c:v>
                </c:pt>
                <c:pt idx="12">
                  <c:v> Pro</c:v>
                </c:pt>
                <c:pt idx="13">
                  <c:v> Fermi</c:v>
                </c:pt>
                <c:pt idx="14">
                  <c:v> PEN</c:v>
                </c:pt>
                <c:pt idx="15">
                  <c:v> RF2</c:v>
                </c:pt>
                <c:pt idx="16">
                  <c:v>TCP</c:v>
                </c:pt>
                <c:pt idx="17">
                  <c:v> DS06</c:v>
                </c:pt>
                <c:pt idx="18">
                  <c:v> Rg05</c:v>
                </c:pt>
                <c:pt idx="19">
                  <c:v> Rg1</c:v>
                </c:pt>
                <c:pt idx="20">
                  <c:v> EM</c:v>
                </c:pt>
                <c:pt idx="21">
                  <c:v> DS09</c:v>
                </c:pt>
                <c:pt idx="22">
                  <c:v> DS03</c:v>
                </c:pt>
                <c:pt idx="23">
                  <c:v> HM</c:v>
                </c:pt>
                <c:pt idx="24">
                  <c:v> LV</c:v>
                </c:pt>
                <c:pt idx="25">
                  <c:v> Bro217</c:v>
                </c:pt>
                <c:pt idx="27">
                  <c:v>GeoMean</c:v>
                </c:pt>
              </c:strCache>
            </c:strRef>
          </c:cat>
          <c:val>
            <c:numRef>
              <c:f>Sensitivity_xs!$B$3:$AC$3</c:f>
              <c:numCache>
                <c:formatCode>General</c:formatCode>
                <c:ptCount val="28"/>
                <c:pt idx="0">
                  <c:v>54.6128683551702</c:v>
                </c:pt>
                <c:pt idx="1">
                  <c:v>4.23529411764705</c:v>
                </c:pt>
                <c:pt idx="2">
                  <c:v>3.9556732845613398</c:v>
                </c:pt>
                <c:pt idx="3">
                  <c:v>5.0214437319332896</c:v>
                </c:pt>
                <c:pt idx="4">
                  <c:v>3.301660735349877</c:v>
                </c:pt>
                <c:pt idx="5">
                  <c:v>0.90243965291804495</c:v>
                </c:pt>
                <c:pt idx="6">
                  <c:v>7.9544906715518398</c:v>
                </c:pt>
                <c:pt idx="7">
                  <c:v>1</c:v>
                </c:pt>
                <c:pt idx="8">
                  <c:v>1</c:v>
                </c:pt>
                <c:pt idx="9">
                  <c:v>5.3745150269268391</c:v>
                </c:pt>
                <c:pt idx="10">
                  <c:v>4.8242369665197691</c:v>
                </c:pt>
                <c:pt idx="11">
                  <c:v>1.7767639654320699</c:v>
                </c:pt>
                <c:pt idx="12">
                  <c:v>1.7482725874831599</c:v>
                </c:pt>
                <c:pt idx="13">
                  <c:v>0.74803999691059697</c:v>
                </c:pt>
                <c:pt idx="14">
                  <c:v>1.3730367481496899</c:v>
                </c:pt>
                <c:pt idx="15">
                  <c:v>1</c:v>
                </c:pt>
                <c:pt idx="16">
                  <c:v>1.9978137316983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7">
                  <c:v>2.17237588859662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6-4791-ADAF-3E3081FA0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333808"/>
        <c:axId val="2100619760"/>
      </c:barChart>
      <c:catAx>
        <c:axId val="211833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619760"/>
        <c:crosses val="autoZero"/>
        <c:auto val="1"/>
        <c:lblAlgn val="ctr"/>
        <c:lblOffset val="100"/>
        <c:noMultiLvlLbl val="0"/>
      </c:catAx>
      <c:valAx>
        <c:axId val="2100619760"/>
        <c:scaling>
          <c:orientation val="minMax"/>
          <c:max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333808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7521253522239099"/>
          <c:y val="6.1951356772059603E-2"/>
          <c:w val="0.124538272216057"/>
          <c:h val="6.097936832149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0.5899</cdr:x>
      <cdr:y>0</cdr:y>
    </cdr:from>
    <cdr:to>
      <cdr:x>0.9051</cdr:x>
      <cdr:y>0.13623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1D00FF3-2AD6-46A9-AAB1-2E64256BB74C}"/>
            </a:ext>
          </a:extLst>
        </cdr:cNvPr>
        <cdr:cNvSpPr/>
      </cdr:nvSpPr>
      <cdr:spPr>
        <a:xfrm xmlns:a="http://schemas.openxmlformats.org/drawingml/2006/main">
          <a:off x="5480305" y="0"/>
          <a:ext cx="2928395" cy="5174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8861-0912-4207-854D-FA9ED013A7C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6AB6-F954-4078-A837-A8BDFB09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Hi, my name is </a:t>
            </a:r>
            <a:r>
              <a:rPr lang="en-US" baseline="0" dirty="0" err="1"/>
              <a:t>Hongyuan</a:t>
            </a:r>
            <a:r>
              <a:rPr lang="en-US" baseline="0" dirty="0"/>
              <a:t> Liu. Today, I will present our work “</a:t>
            </a:r>
            <a:r>
              <a:rPr lang="en-US" sz="1200" b="1" dirty="0"/>
              <a:t>Architectural Support for Efficient Large-Scale Automata Processing</a:t>
            </a:r>
            <a:r>
              <a:rPr lang="en-US" baseline="0" dirty="0"/>
              <a:t>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work was jointly performed with my advisor and colleagues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at The College of William and Mary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our collaborators at AMD and University of Rochester.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show the matching process. </a:t>
            </a:r>
          </a:p>
          <a:p>
            <a:r>
              <a:rPr lang="en-US" altLang="zh-CN" dirty="0"/>
              <a:t>In this example,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symbol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A.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activates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starting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 S0.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2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When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S0 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activated,</a:t>
            </a:r>
            <a:r>
              <a:rPr lang="zh-CN" altLang="en-US" baseline="0" dirty="0"/>
              <a:t> </a:t>
            </a:r>
            <a:r>
              <a:rPr lang="en-US" altLang="zh-CN" baseline="0" dirty="0"/>
              <a:t>it</a:t>
            </a:r>
            <a:r>
              <a:rPr lang="zh-CN" altLang="en-US" baseline="0" dirty="0"/>
              <a:t> </a:t>
            </a:r>
            <a:r>
              <a:rPr lang="en-US" altLang="zh-CN" baseline="0" dirty="0"/>
              <a:t>enables</a:t>
            </a:r>
            <a:r>
              <a:rPr lang="zh-CN" altLang="en-US" baseline="0" dirty="0"/>
              <a:t> </a:t>
            </a:r>
            <a:r>
              <a:rPr lang="en-US" altLang="zh-CN" baseline="0" dirty="0"/>
              <a:t>its</a:t>
            </a:r>
            <a:r>
              <a:rPr lang="zh-CN" altLang="en-US" baseline="0" dirty="0"/>
              <a:t> </a:t>
            </a:r>
            <a:r>
              <a:rPr lang="en-US" altLang="zh-CN" baseline="0" dirty="0"/>
              <a:t>successor S1. </a:t>
            </a:r>
          </a:p>
          <a:p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symbol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activates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S1.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activated S1 enables its successor S2.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This process continues. After several cycles, when E comes, reporting state S4 is activated.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report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generated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case.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matching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process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continues</a:t>
            </a:r>
            <a:r>
              <a:rPr lang="zh-CN" altLang="en-US" baseline="0" dirty="0"/>
              <a:t> </a:t>
            </a:r>
            <a:r>
              <a:rPr lang="en-US" altLang="zh-CN" baseline="0" dirty="0"/>
              <a:t>until</a:t>
            </a:r>
            <a:r>
              <a:rPr lang="zh-CN" altLang="en-US" baseline="0" dirty="0"/>
              <a:t> </a:t>
            </a:r>
            <a:r>
              <a:rPr lang="en-US" altLang="zh-CN" baseline="0" dirty="0"/>
              <a:t>all</a:t>
            </a:r>
            <a:r>
              <a:rPr lang="zh-CN" altLang="en-US" baseline="0" dirty="0"/>
              <a:t> </a:t>
            </a:r>
            <a:r>
              <a:rPr lang="en-US" altLang="zh-CN" baseline="0" dirty="0"/>
              <a:t>symbols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stream</a:t>
            </a:r>
            <a:r>
              <a:rPr lang="zh-CN" altLang="en-US" baseline="0" dirty="0"/>
              <a:t> </a:t>
            </a:r>
            <a:r>
              <a:rPr lang="en-US" altLang="zh-CN" baseline="0" dirty="0"/>
              <a:t>are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consumed.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6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revisit the example we show before, we found there might be a number of states are configured to AP, but are never used.  </a:t>
            </a:r>
          </a:p>
          <a:p>
            <a:endParaRPr lang="en-US" baseline="0" dirty="0"/>
          </a:p>
          <a:p>
            <a:r>
              <a:rPr lang="en-US" baseline="0" dirty="0"/>
              <a:t>We call them cold states in our work, while the enabled states are hot states in our work.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 found that, in the previous example, S6 to S11 are cold.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forward</a:t>
            </a:r>
            <a:r>
              <a:rPr lang="en-US" baseline="0" dirty="0"/>
              <a:t>, we evaluate all these real applications. </a:t>
            </a:r>
          </a:p>
          <a:p>
            <a:endParaRPr lang="en-US" baseline="0" dirty="0"/>
          </a:p>
          <a:p>
            <a:r>
              <a:rPr lang="en-US" b="1" baseline="0" dirty="0"/>
              <a:t>In this figure, the y-axis is the percentage of states. </a:t>
            </a:r>
          </a:p>
          <a:p>
            <a:endParaRPr lang="en-US" baseline="0" dirty="0"/>
          </a:p>
          <a:p>
            <a:r>
              <a:rPr lang="en-US" baseline="0" dirty="0"/>
              <a:t>We found that a large portion of states are cold. On average, there are 59% of cold states. </a:t>
            </a:r>
          </a:p>
          <a:p>
            <a:endParaRPr lang="en-US" baseline="0" dirty="0"/>
          </a:p>
          <a:p>
            <a:r>
              <a:rPr lang="en-US" baseline="0" dirty="0"/>
              <a:t>The reason of cold states is mismatch, where there are not enough interesting patterns occur in the input stream.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aseline="0" dirty="0"/>
              <a:t>So, ideally, if we can only configure the hot states, we can get performance benefits. </a:t>
            </a:r>
          </a:p>
          <a:p>
            <a:pPr marL="0" indent="0">
              <a:buNone/>
            </a:pPr>
            <a:endParaRPr lang="en-US" altLang="zh-CN" baseline="0" dirty="0"/>
          </a:p>
          <a:p>
            <a:pPr marL="0" indent="0">
              <a:buNone/>
            </a:pPr>
            <a:r>
              <a:rPr lang="en-US" altLang="zh-CN" baseline="0" dirty="0"/>
              <a:t>Here is an example illustrating the performance benefits of configuring only hot states. </a:t>
            </a:r>
          </a:p>
          <a:p>
            <a:pPr marL="0" indent="0">
              <a:buNone/>
            </a:pPr>
            <a:endParaRPr lang="en-US" altLang="zh-CN" baseline="0" dirty="0"/>
          </a:p>
          <a:p>
            <a:pPr marL="0" indent="0">
              <a:buNone/>
            </a:pPr>
            <a:r>
              <a:rPr lang="en-US" altLang="zh-CN" baseline="0" dirty="0"/>
              <a:t>In the baseline case, </a:t>
            </a:r>
          </a:p>
          <a:p>
            <a:pPr marL="0" indent="0">
              <a:buNone/>
            </a:pPr>
            <a:r>
              <a:rPr lang="en-US" altLang="zh-CN" baseline="0" dirty="0"/>
              <a:t>the application is split to two batches.</a:t>
            </a:r>
          </a:p>
          <a:p>
            <a:pPr marL="0" indent="0">
              <a:buNone/>
            </a:pPr>
            <a:endParaRPr lang="en-US" altLang="zh-CN" baseline="0" dirty="0"/>
          </a:p>
          <a:p>
            <a:pPr marL="0" indent="0">
              <a:buNone/>
            </a:pPr>
            <a:r>
              <a:rPr lang="en-US" altLang="zh-CN" b="1" baseline="0" dirty="0"/>
              <a:t>At runtime, the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AP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needs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to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execute the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same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input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stream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for each batch. </a:t>
            </a:r>
          </a:p>
          <a:p>
            <a:endParaRPr lang="en-US" baseline="0" dirty="0"/>
          </a:p>
          <a:p>
            <a:r>
              <a:rPr lang="en-US" baseline="0" dirty="0"/>
              <a:t>On the contrary,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suppose we have an oracular knowledge of cold states,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in this case, the hot states could fit in one batch.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comparison, at runtime, the AP only executes the input stream once, which leads to significant cycle savings.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Next, to realize the benefits as much as possible, we will discuss the challenges and our approach.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Finite state machines are widely used in different areas such as Bioinformatics, machine learning, networking intrusion detection, and XML parsing.</a:t>
            </a:r>
            <a:r>
              <a:rPr lang="en-US" altLang="zh-CN" baseline="0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However, traditional</a:t>
            </a:r>
            <a:r>
              <a:rPr lang="en-US" altLang="zh-CN" baseline="0" dirty="0"/>
              <a:t> von Neumann architectures are not efficient at FSM processing because of irregular memory accesses, and limited parallelism.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</a:t>
            </a:r>
            <a:r>
              <a:rPr lang="en-US" baseline="0" dirty="0"/>
              <a:t> to realize the benefits, we have two challenges. </a:t>
            </a:r>
          </a:p>
          <a:p>
            <a:endParaRPr lang="en-US" baseline="0" dirty="0"/>
          </a:p>
          <a:p>
            <a:r>
              <a:rPr lang="en-US" altLang="zh-CN" baseline="0" dirty="0"/>
              <a:t>First,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do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predict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cold</a:t>
            </a:r>
            <a:r>
              <a:rPr lang="zh-CN" altLang="en-US" baseline="0" dirty="0"/>
              <a:t> </a:t>
            </a:r>
            <a:r>
              <a:rPr lang="en-US" altLang="zh-CN" baseline="0" dirty="0"/>
              <a:t>or</a:t>
            </a:r>
            <a:r>
              <a:rPr lang="zh-CN" altLang="en-US" baseline="0" dirty="0"/>
              <a:t> </a:t>
            </a:r>
            <a:r>
              <a:rPr lang="en-US" altLang="zh-CN" baseline="0" dirty="0"/>
              <a:t>hot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compile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time?</a:t>
            </a:r>
          </a:p>
          <a:p>
            <a:endParaRPr lang="en-US" baseline="0" dirty="0"/>
          </a:p>
          <a:p>
            <a:r>
              <a:rPr lang="en-US" altLang="zh-CN" baseline="0" dirty="0"/>
              <a:t>Second,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do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partition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FSMs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application,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configure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hot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states?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First, we study which states are more likely to be hot. </a:t>
            </a:r>
          </a:p>
          <a:p>
            <a:endParaRPr lang="en-US" baseline="0" dirty="0"/>
          </a:p>
          <a:p>
            <a:r>
              <a:rPr lang="en-US" baseline="0" dirty="0"/>
              <a:t>Consider the previous example, we found the shallow states are hot. </a:t>
            </a:r>
          </a:p>
          <a:p>
            <a:r>
              <a:rPr lang="en-US" baseline="0" dirty="0"/>
              <a:t>This is because, </a:t>
            </a:r>
            <a:r>
              <a:rPr lang="en-US" u="sng" baseline="0" dirty="0"/>
              <a:t>the matching process is always from lower topological order to higher topological order. </a:t>
            </a:r>
          </a:p>
          <a:p>
            <a:endParaRPr lang="en-US" baseline="0" dirty="0"/>
          </a:p>
          <a:p>
            <a:r>
              <a:rPr lang="en-US" b="1" baseline="0" dirty="0"/>
              <a:t>---- We define a state is shallow or deep based on its topological order. </a:t>
            </a:r>
          </a:p>
          <a:p>
            <a:endParaRPr lang="en-US" baseline="0" dirty="0"/>
          </a:p>
          <a:p>
            <a:r>
              <a:rPr lang="en-US" baseline="0" dirty="0"/>
              <a:t>We study the </a:t>
            </a:r>
            <a:r>
              <a:rPr lang="en-US" b="1" baseline="0" dirty="0"/>
              <a:t>hot</a:t>
            </a:r>
            <a:r>
              <a:rPr lang="en-US" baseline="0" dirty="0"/>
              <a:t> states in these applications. We found that the shallow states are more likely to be hot.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Similarly, d</a:t>
            </a:r>
            <a:r>
              <a:rPr lang="en-US" baseline="0" dirty="0"/>
              <a:t>eep states are more likely to be cold.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this observation, we propose to use topological order </a:t>
            </a:r>
            <a:r>
              <a:rPr lang="en-US" altLang="zh-CN" dirty="0"/>
              <a:t>to</a:t>
            </a:r>
            <a:r>
              <a:rPr lang="en-US" dirty="0"/>
              <a:t> partition the FSMs. </a:t>
            </a:r>
          </a:p>
          <a:p>
            <a:endParaRPr lang="en-US" dirty="0"/>
          </a:p>
          <a:p>
            <a:r>
              <a:rPr lang="en-US" dirty="0"/>
              <a:t>Consider the previous example, we can partition it at topological order K = 5.</a:t>
            </a:r>
          </a:p>
          <a:p>
            <a:endParaRPr lang="en-US" dirty="0"/>
          </a:p>
          <a:p>
            <a:r>
              <a:rPr lang="en-US" b="1" dirty="0"/>
              <a:t>We only configure the states with topological orders no greater than 5 to the AP. </a:t>
            </a:r>
          </a:p>
          <a:p>
            <a:endParaRPr lang="en-US" dirty="0"/>
          </a:p>
          <a:p>
            <a:r>
              <a:rPr lang="en-US" dirty="0"/>
              <a:t>-----------------------------------------------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To determine the partitioning topological order for each FSM in the application</a:t>
            </a:r>
            <a:r>
              <a:rPr lang="en-US" dirty="0"/>
              <a:t>, we use a simple </a:t>
            </a:r>
            <a:r>
              <a:rPr lang="en-US" altLang="zh-CN" dirty="0"/>
              <a:t>offline </a:t>
            </a:r>
            <a:r>
              <a:rPr lang="en-US" dirty="0"/>
              <a:t>profiling mechanism. </a:t>
            </a:r>
          </a:p>
          <a:p>
            <a:endParaRPr lang="en-US" dirty="0"/>
          </a:p>
          <a:p>
            <a:r>
              <a:rPr lang="en-US" dirty="0"/>
              <a:t>Second, partition via topological order makes transition unidirectional. Therefore, no back and forth transition will happen, which simplifies the misprediction handling. We will show it later.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6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it is hard to predict the topological order correctly. </a:t>
            </a:r>
          </a:p>
          <a:p>
            <a:endParaRPr lang="en-US" dirty="0"/>
          </a:p>
          <a:p>
            <a:r>
              <a:rPr lang="en-US" b="1" dirty="0"/>
              <a:t>Now, suppose</a:t>
            </a:r>
            <a:r>
              <a:rPr lang="en-US" b="1" baseline="0" dirty="0"/>
              <a:t> we have an imperfect partition at topological order k = 3.</a:t>
            </a:r>
          </a:p>
          <a:p>
            <a:endParaRPr lang="en-US" altLang="zh-CN" b="1" baseline="0" dirty="0"/>
          </a:p>
          <a:p>
            <a:r>
              <a:rPr lang="en-US" altLang="zh-CN" b="1" baseline="0" dirty="0"/>
              <a:t>In this partition,</a:t>
            </a:r>
          </a:p>
          <a:p>
            <a:r>
              <a:rPr lang="en-US" altLang="zh-CN" b="1" baseline="0" dirty="0"/>
              <a:t>--- S3,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S4,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S5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were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partitioned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out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of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AP,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but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they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are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actually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hot.</a:t>
            </a:r>
            <a:r>
              <a:rPr lang="zh-CN" altLang="en-US" b="1" baseline="0" dirty="0"/>
              <a:t>  </a:t>
            </a:r>
            <a:r>
              <a:rPr lang="en-US" altLang="zh-CN" b="1" baseline="0" dirty="0"/>
              <a:t>---- </a:t>
            </a:r>
          </a:p>
          <a:p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In this case,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may go</a:t>
            </a:r>
            <a:r>
              <a:rPr lang="zh-CN" altLang="en-US" baseline="0" dirty="0"/>
              <a:t> </a:t>
            </a:r>
            <a:r>
              <a:rPr lang="en-US" altLang="zh-CN" baseline="0" dirty="0"/>
              <a:t>outside</a:t>
            </a:r>
            <a:r>
              <a:rPr lang="zh-CN" altLang="en-US" baseline="0" dirty="0"/>
              <a:t> </a:t>
            </a:r>
            <a:r>
              <a:rPr lang="en-US" altLang="zh-CN" baseline="0" dirty="0"/>
              <a:t>of 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AP. </a:t>
            </a:r>
          </a:p>
          <a:p>
            <a:endParaRPr lang="en-US" baseline="0" dirty="0"/>
          </a:p>
          <a:p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notify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handler about the mispredictions,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 add an intermediate reporting state for each </a:t>
            </a:r>
            <a:r>
              <a:rPr lang="en-US" altLang="zh-CN" b="1" baseline="0" dirty="0"/>
              <a:t>cutting edge across the partition topological order. </a:t>
            </a:r>
          </a:p>
          <a:p>
            <a:endParaRPr lang="en-US" baseline="0" dirty="0"/>
          </a:p>
          <a:p>
            <a:r>
              <a:rPr lang="en-US" b="1" baseline="0" dirty="0"/>
              <a:t>In this case, the cutting edge is S2 to S3. </a:t>
            </a:r>
          </a:p>
          <a:p>
            <a:r>
              <a:rPr lang="en-US" b="1" baseline="0" dirty="0"/>
              <a:t>Then we attach S3’ to S2.</a:t>
            </a:r>
          </a:p>
          <a:p>
            <a:endParaRPr lang="en-US" baseline="0" dirty="0"/>
          </a:p>
          <a:p>
            <a:r>
              <a:rPr lang="en-US" baseline="0" dirty="0"/>
              <a:t>Therefore, in addition to the predicted hot states, the intermediate reporting states are also configured to AP. </a:t>
            </a:r>
          </a:p>
          <a:p>
            <a:endParaRPr lang="en-US" baseline="0" dirty="0"/>
          </a:p>
          <a:p>
            <a:r>
              <a:rPr lang="en-US" baseline="0" dirty="0"/>
              <a:t>-----------------------------------------------------</a:t>
            </a:r>
          </a:p>
          <a:p>
            <a:endParaRPr lang="en-US" baseline="0" dirty="0"/>
          </a:p>
          <a:p>
            <a:r>
              <a:rPr lang="en-US" baseline="0" dirty="0"/>
              <a:t>Consider </a:t>
            </a:r>
            <a:r>
              <a:rPr lang="en-US" altLang="zh-CN" baseline="0" dirty="0"/>
              <a:t>current</a:t>
            </a:r>
            <a:r>
              <a:rPr lang="en-US" baseline="0" dirty="0"/>
              <a:t> input steam </a:t>
            </a:r>
            <a:r>
              <a:rPr lang="en-US" altLang="zh-CN" baseline="0" dirty="0"/>
              <a:t>is</a:t>
            </a:r>
            <a:r>
              <a:rPr lang="en-US" baseline="0" dirty="0"/>
              <a:t> APPLICATION instead. The current symbol is L. </a:t>
            </a:r>
          </a:p>
          <a:p>
            <a:endParaRPr lang="en-US" baseline="0" dirty="0"/>
          </a:p>
          <a:p>
            <a:r>
              <a:rPr lang="en-US" baseline="0" dirty="0"/>
              <a:t>It makes the intermediate reporting state S3’ activated. So, an intermediate report is generated. </a:t>
            </a:r>
          </a:p>
          <a:p>
            <a:endParaRPr lang="en-US" baseline="0" dirty="0"/>
          </a:p>
          <a:p>
            <a:r>
              <a:rPr lang="en-US" baseline="0" dirty="0"/>
              <a:t>The report consists of two parts. </a:t>
            </a:r>
          </a:p>
          <a:p>
            <a:r>
              <a:rPr lang="en-US" baseline="0" dirty="0"/>
              <a:t>First, the state that to be continued in the misprediction handling. </a:t>
            </a:r>
          </a:p>
          <a:p>
            <a:r>
              <a:rPr lang="en-US" baseline="0" dirty="0"/>
              <a:t>Second, the cycle number where the report was generated. </a:t>
            </a:r>
          </a:p>
          <a:p>
            <a:endParaRPr lang="en-US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In the following slides, we will show how to handle the list of generated intermediate reports. </a:t>
            </a:r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5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handle the intermediate reports caused by mispredictions, we propose </a:t>
            </a:r>
            <a:r>
              <a:rPr lang="en-US" dirty="0" err="1"/>
              <a:t>SparseAP</a:t>
            </a:r>
            <a:r>
              <a:rPr lang="en-US" dirty="0"/>
              <a:t>, which is an execution mode of AP. </a:t>
            </a:r>
          </a:p>
          <a:p>
            <a:endParaRPr lang="en-US" dirty="0"/>
          </a:p>
          <a:p>
            <a:r>
              <a:rPr lang="en-US" dirty="0"/>
              <a:t>It has two operations. </a:t>
            </a:r>
          </a:p>
          <a:p>
            <a:r>
              <a:rPr lang="en-US" dirty="0"/>
              <a:t>First, the enable operation enables the state to be continued in the matching process. </a:t>
            </a:r>
          </a:p>
          <a:p>
            <a:r>
              <a:rPr lang="en-US" dirty="0"/>
              <a:t>Second, the jump operation that jumps to a certain input position. </a:t>
            </a:r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endParaRPr lang="en-US" dirty="0"/>
          </a:p>
          <a:p>
            <a:r>
              <a:rPr lang="en-US" dirty="0"/>
              <a:t>Here, we consider the realistic partition case. We partition the FSM states to predicted hot set, and predicted cold set. </a:t>
            </a:r>
          </a:p>
          <a:p>
            <a:endParaRPr lang="en-US" dirty="0"/>
          </a:p>
          <a:p>
            <a:r>
              <a:rPr lang="en-US" dirty="0"/>
              <a:t>We configure the predicted hot set to the </a:t>
            </a:r>
            <a:r>
              <a:rPr lang="en-US" dirty="0" err="1"/>
              <a:t>BaseAP</a:t>
            </a:r>
            <a:r>
              <a:rPr lang="en-US" dirty="0"/>
              <a:t>. During the </a:t>
            </a:r>
            <a:r>
              <a:rPr lang="en-US" dirty="0" err="1"/>
              <a:t>BaseAP</a:t>
            </a:r>
            <a:r>
              <a:rPr lang="en-US" dirty="0"/>
              <a:t> execution, transitions coming out the scope of predicted hot set are recorded in a list of intermediate reports.</a:t>
            </a:r>
          </a:p>
          <a:p>
            <a:endParaRPr lang="en-US" dirty="0"/>
          </a:p>
          <a:p>
            <a:r>
              <a:rPr lang="en-US" dirty="0"/>
              <a:t>In this example, the AP execution generates two intermediate reports, which are shown in (a) and (b). </a:t>
            </a:r>
          </a:p>
          <a:p>
            <a:endParaRPr lang="en-US" dirty="0"/>
          </a:p>
          <a:p>
            <a:r>
              <a:rPr lang="en-US" dirty="0"/>
              <a:t>After the AP execution, we handle the generated intermediate reports using </a:t>
            </a:r>
            <a:r>
              <a:rPr lang="en-US" dirty="0" err="1"/>
              <a:t>SparseAP</a:t>
            </a:r>
            <a:r>
              <a:rPr lang="en-US" dirty="0"/>
              <a:t> mode. We configure the predicted cold states to the </a:t>
            </a:r>
            <a:r>
              <a:rPr lang="en-US" dirty="0" err="1"/>
              <a:t>SparseAP</a:t>
            </a:r>
            <a:r>
              <a:rPr lang="en-US" dirty="0"/>
              <a:t> mode.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1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Suppose the intermediate reports were generated at cycle 5 and cycle 14.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At </a:t>
            </a:r>
            <a:r>
              <a:rPr lang="en-US" baseline="0" dirty="0" err="1"/>
              <a:t>SparseAP</a:t>
            </a:r>
            <a:r>
              <a:rPr lang="en-US" baseline="0" dirty="0"/>
              <a:t> mode, since there is no enabled state initially, we perform a jump operation to cycle 5 directly. </a:t>
            </a:r>
          </a:p>
          <a:p>
            <a:endParaRPr lang="en-US" baseline="0" dirty="0"/>
          </a:p>
          <a:p>
            <a:r>
              <a:rPr lang="en-US" baseline="0" dirty="0"/>
              <a:t>We enable the state that is to be continued. </a:t>
            </a:r>
          </a:p>
          <a:p>
            <a:endParaRPr lang="en-US" baseline="0" dirty="0"/>
          </a:p>
          <a:p>
            <a:r>
              <a:rPr lang="en-US" baseline="0" dirty="0"/>
              <a:t>After several cycles, there is no state enabled in </a:t>
            </a:r>
            <a:r>
              <a:rPr lang="en-US" baseline="0" dirty="0" err="1"/>
              <a:t>SparseAP</a:t>
            </a:r>
            <a:r>
              <a:rPr lang="en-US" baseline="0" dirty="0"/>
              <a:t>. This is either because of mismatch, or because a report is generated.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2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Then the </a:t>
            </a:r>
            <a:r>
              <a:rPr lang="en-US" baseline="0" dirty="0" err="1"/>
              <a:t>SparseAP</a:t>
            </a:r>
            <a:r>
              <a:rPr lang="en-US" baseline="0" dirty="0"/>
              <a:t> performs a jump operation again. This jumps to the cycle where the second intermediate report was generated, which is 14.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9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After several cycles, there is no enabled state, and there is no intermediate reports to be handled. This finishes the </a:t>
            </a:r>
            <a:r>
              <a:rPr lang="en-US" baseline="0" dirty="0" err="1"/>
              <a:t>SparseAP</a:t>
            </a:r>
            <a:r>
              <a:rPr lang="en-US" baseline="0" dirty="0"/>
              <a:t> execution.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0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previous a few slides, we were talking about the introduction of our research. </a:t>
            </a:r>
          </a:p>
          <a:p>
            <a:r>
              <a:rPr lang="en-US" baseline="0" dirty="0"/>
              <a:t>This is the outline of this presentation. In the following parts, we will talked about background and motivation, challenges and our approach, results, and conclusions.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Automata</a:t>
            </a:r>
            <a:r>
              <a:rPr lang="zh-CN" altLang="en-US" dirty="0"/>
              <a:t> </a:t>
            </a:r>
            <a:r>
              <a:rPr lang="en-US" altLang="zh-CN" dirty="0"/>
              <a:t>Processor</a:t>
            </a:r>
            <a:r>
              <a:rPr lang="zh-CN" altLang="en-US" dirty="0"/>
              <a:t> </a:t>
            </a:r>
            <a:r>
              <a:rPr lang="en-US" altLang="zh-CN" dirty="0"/>
              <a:t>AP</a:t>
            </a:r>
            <a:r>
              <a:rPr lang="zh-CN" altLang="en-US" dirty="0"/>
              <a:t> </a:t>
            </a:r>
            <a:r>
              <a:rPr lang="en-US" baseline="0" dirty="0"/>
              <a:t>is a DRAM based </a:t>
            </a:r>
            <a:r>
              <a:rPr lang="en-US" altLang="zh-CN" baseline="0" dirty="0"/>
              <a:t>domain</a:t>
            </a:r>
            <a:r>
              <a:rPr lang="zh-CN" altLang="en-US" baseline="0" dirty="0"/>
              <a:t> </a:t>
            </a:r>
            <a:r>
              <a:rPr lang="en-US" altLang="zh-CN" baseline="0" dirty="0"/>
              <a:t>specific</a:t>
            </a:r>
            <a:r>
              <a:rPr lang="zh-CN" altLang="en-US" baseline="0" dirty="0"/>
              <a:t> </a:t>
            </a:r>
            <a:r>
              <a:rPr lang="en-US" altLang="zh-CN" baseline="0" dirty="0"/>
              <a:t>architecture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accelerating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finite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machine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processing.</a:t>
            </a:r>
            <a:r>
              <a:rPr lang="zh-CN" altLang="en-US" baseline="0" dirty="0"/>
              <a:t> </a:t>
            </a:r>
            <a:endParaRPr lang="en-US" altLang="zh-CN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automata processor performs orders of magnitude better than CPUs.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there are two reasons.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it exploit in-memory processing. This does not require expensive data movement.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it has high amount of parallelism ---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FSMs can run simultaneously, and multiple states can be activated simultaneously.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2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an AP half-core as our baseline architecture. </a:t>
            </a:r>
          </a:p>
          <a:p>
            <a:endParaRPr lang="en-US" dirty="0"/>
          </a:p>
          <a:p>
            <a:r>
              <a:rPr lang="en-US" dirty="0"/>
              <a:t>We build our evaluations on </a:t>
            </a:r>
            <a:r>
              <a:rPr lang="en-US" dirty="0" err="1"/>
              <a:t>VASim</a:t>
            </a:r>
            <a:r>
              <a:rPr lang="en-US" dirty="0"/>
              <a:t>, which is a cycle-accurate simulator for automata processing. </a:t>
            </a:r>
          </a:p>
          <a:p>
            <a:endParaRPr lang="en-US" dirty="0"/>
          </a:p>
          <a:p>
            <a:r>
              <a:rPr lang="en-US" dirty="0"/>
              <a:t>We use two entire benchmark suites, </a:t>
            </a:r>
            <a:r>
              <a:rPr lang="en-US" dirty="0" err="1"/>
              <a:t>ANMLZoo</a:t>
            </a:r>
            <a:r>
              <a:rPr lang="en-US" dirty="0"/>
              <a:t> and Regex. </a:t>
            </a:r>
          </a:p>
          <a:p>
            <a:endParaRPr lang="en-US" dirty="0"/>
          </a:p>
          <a:p>
            <a:r>
              <a:rPr lang="en-US" dirty="0"/>
              <a:t>We use 0.1% and 1% of 1MB input as our representative input in the compiling time. We use the rest of input as our testing input.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1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Over the evaluated applications</a:t>
            </a:r>
            <a:r>
              <a:rPr lang="en-US" altLang="zh-CN" baseline="0" dirty="0"/>
              <a:t>,</a:t>
            </a:r>
            <a:r>
              <a:rPr lang="zh-CN" altLang="en-US" baseline="0" dirty="0"/>
              <a:t> </a:t>
            </a:r>
            <a:r>
              <a:rPr lang="en-US" altLang="zh-CN" baseline="0" dirty="0"/>
              <a:t>our approach achieves up to 47x speedup.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Our approach achieves 1.8x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2.1x</a:t>
            </a:r>
            <a:r>
              <a:rPr lang="zh-CN" altLang="en-US" baseline="0" dirty="0"/>
              <a:t> </a:t>
            </a:r>
            <a:r>
              <a:rPr lang="en-US" altLang="zh-CN" baseline="0" dirty="0"/>
              <a:t>speedup</a:t>
            </a:r>
            <a:r>
              <a:rPr lang="zh-CN" altLang="en-US" baseline="0" dirty="0"/>
              <a:t> </a:t>
            </a:r>
            <a:r>
              <a:rPr lang="en-US" altLang="zh-CN" baseline="0" dirty="0"/>
              <a:t>respectively</a:t>
            </a:r>
            <a:r>
              <a:rPr lang="zh-CN" altLang="en-US" baseline="0" dirty="0"/>
              <a:t> </a:t>
            </a:r>
            <a:r>
              <a:rPr lang="en-US" altLang="zh-CN" baseline="0" dirty="0"/>
              <a:t>on average using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0.1%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1%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profiling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input.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speedup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also</a:t>
            </a:r>
            <a:r>
              <a:rPr lang="zh-CN" altLang="en-US" baseline="0" dirty="0"/>
              <a:t> </a:t>
            </a:r>
            <a:r>
              <a:rPr lang="en-US" altLang="zh-CN" baseline="0" dirty="0"/>
              <a:t>related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underutilization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each</a:t>
            </a:r>
            <a:r>
              <a:rPr lang="zh-CN" altLang="en-US" baseline="0" dirty="0"/>
              <a:t> </a:t>
            </a:r>
            <a:r>
              <a:rPr lang="en-US" altLang="zh-CN" baseline="0" dirty="0"/>
              <a:t>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3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utilization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efficiency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AP,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metric</a:t>
            </a:r>
            <a:r>
              <a:rPr lang="zh-CN" altLang="en-US" baseline="0" dirty="0"/>
              <a:t> </a:t>
            </a:r>
            <a:r>
              <a:rPr lang="en-US" altLang="zh-CN" baseline="0" dirty="0"/>
              <a:t>---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</a:t>
            </a:r>
            <a:r>
              <a:rPr lang="zh-CN" altLang="en-US" baseline="0" dirty="0"/>
              <a:t> </a:t>
            </a:r>
            <a:r>
              <a:rPr lang="en-US" altLang="zh-CN" baseline="0" dirty="0"/>
              <a:t>area.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baseline="0" dirty="0"/>
          </a:p>
          <a:p>
            <a:r>
              <a:rPr lang="en-US" altLang="zh-CN" baseline="0" dirty="0"/>
              <a:t>From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result,</a:t>
            </a:r>
            <a:r>
              <a:rPr lang="zh-CN" altLang="en-US" baseline="0" dirty="0"/>
              <a:t> </a:t>
            </a:r>
            <a:r>
              <a:rPr lang="en-US" altLang="zh-CN" baseline="0" dirty="0"/>
              <a:t>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approach</a:t>
            </a:r>
            <a:r>
              <a:rPr lang="zh-CN" altLang="en-US" baseline="0" dirty="0"/>
              <a:t> </a:t>
            </a:r>
            <a:r>
              <a:rPr lang="en-US" altLang="zh-CN" baseline="0" dirty="0"/>
              <a:t>achieves</a:t>
            </a:r>
            <a:r>
              <a:rPr lang="zh-CN" altLang="en-US" baseline="0" dirty="0"/>
              <a:t> </a:t>
            </a:r>
            <a:r>
              <a:rPr lang="en-US" altLang="zh-CN" baseline="0" dirty="0"/>
              <a:t>32.1%</a:t>
            </a:r>
            <a:r>
              <a:rPr lang="zh-CN" altLang="en-US" baseline="0" dirty="0"/>
              <a:t> </a:t>
            </a:r>
            <a:r>
              <a:rPr lang="en-US" altLang="zh-CN" baseline="0" dirty="0"/>
              <a:t>improvement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terms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STE.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More results are in the paper.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5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Questions are welcome.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4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3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2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AP,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which</a:t>
            </a:r>
            <a:r>
              <a:rPr lang="zh-CN" altLang="en-US" baseline="0" dirty="0"/>
              <a:t> </a:t>
            </a:r>
            <a:r>
              <a:rPr lang="en-US" altLang="zh-CN" baseline="0" dirty="0"/>
              <a:t>more</a:t>
            </a:r>
            <a:r>
              <a:rPr lang="zh-CN" altLang="en-US" baseline="0" dirty="0"/>
              <a:t> </a:t>
            </a:r>
            <a:r>
              <a:rPr lang="en-US" altLang="zh-CN" baseline="0" dirty="0"/>
              <a:t>applications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speedup.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3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98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</a:t>
            </a:r>
            <a:r>
              <a:rPr lang="en-US" baseline="0" dirty="0"/>
              <a:t> we discuss how do we predict hot and cold states. </a:t>
            </a:r>
          </a:p>
          <a:p>
            <a:endParaRPr lang="en-US" baseline="0" dirty="0"/>
          </a:p>
          <a:p>
            <a:r>
              <a:rPr lang="en-US" baseline="0" dirty="0"/>
              <a:t>We use a simple profiling input to predict the hot and cold states. </a:t>
            </a:r>
          </a:p>
          <a:p>
            <a:endParaRPr lang="en-US" baseline="0" dirty="0"/>
          </a:p>
          <a:p>
            <a:r>
              <a:rPr lang="en-US" baseline="0" dirty="0"/>
              <a:t>To evaluate how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representative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profiling</a:t>
            </a:r>
            <a:r>
              <a:rPr lang="zh-CN" altLang="en-US" baseline="0" dirty="0"/>
              <a:t> </a:t>
            </a:r>
            <a:r>
              <a:rPr lang="en-US" baseline="0" dirty="0"/>
              <a:t>input can predict the real situation in the execution, we </a:t>
            </a:r>
            <a:r>
              <a:rPr lang="en-US" altLang="zh-CN" baseline="0" dirty="0"/>
              <a:t>evaluate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prediction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baseline="0" dirty="0"/>
              <a:t>this methodology.</a:t>
            </a:r>
          </a:p>
          <a:p>
            <a:endParaRPr lang="en-US" baseline="0" dirty="0"/>
          </a:p>
          <a:p>
            <a:r>
              <a:rPr lang="en-US" baseline="0" dirty="0"/>
              <a:t>Each application has an 1MB input. </a:t>
            </a:r>
          </a:p>
          <a:p>
            <a:r>
              <a:rPr lang="en-US" baseline="0" dirty="0"/>
              <a:t>We split the input to two disjoint equal parts, which are training input and testing input. </a:t>
            </a:r>
          </a:p>
          <a:p>
            <a:endParaRPr lang="en-US" baseline="0" dirty="0"/>
          </a:p>
          <a:p>
            <a:r>
              <a:rPr lang="en-US" baseline="0" dirty="0"/>
              <a:t>We select different sizes of training input. We evaluate the accuracy of prediction by using different sizes of training input. </a:t>
            </a:r>
          </a:p>
          <a:p>
            <a:endParaRPr lang="en-US" baseline="0" dirty="0"/>
          </a:p>
          <a:p>
            <a:r>
              <a:rPr lang="en-US" baseline="0" dirty="0"/>
              <a:t>In our finial results, we use 1% and 0.1% of input.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there is sill a problem </a:t>
            </a:r>
            <a:r>
              <a:rPr lang="en-US" altLang="zh-CN" dirty="0"/>
              <a:t>when we use AP to do the FSM processing. </a:t>
            </a:r>
          </a:p>
          <a:p>
            <a:endParaRPr lang="en-US" altLang="zh-CN" dirty="0"/>
          </a:p>
          <a:p>
            <a:r>
              <a:rPr lang="en-US" altLang="zh-CN" dirty="0"/>
              <a:t>For example, currently, </a:t>
            </a:r>
          </a:p>
          <a:p>
            <a:r>
              <a:rPr lang="en-US" dirty="0"/>
              <a:t>there are many</a:t>
            </a:r>
            <a:r>
              <a:rPr lang="en-US" baseline="0" dirty="0"/>
              <a:t> emerging applications that consist of many FSM states. </a:t>
            </a:r>
          </a:p>
          <a:p>
            <a:endParaRPr lang="en-US" baseline="0" dirty="0"/>
          </a:p>
          <a:p>
            <a:r>
              <a:rPr lang="en-US" baseline="0" dirty="0"/>
              <a:t>For example, </a:t>
            </a:r>
            <a:r>
              <a:rPr lang="en-US" baseline="0" dirty="0" err="1"/>
              <a:t>ClamAV</a:t>
            </a:r>
            <a:r>
              <a:rPr lang="en-US" baseline="0" dirty="0"/>
              <a:t> is an anti-virus application. Each characterization of virus is stored as an FSM. Therefore, the database of virus is increasing over time.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Another example is Snort, where it uses FSM to represent each intrusion pattern.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 expect such applications will become more common in the future.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a result, there is a challenge to use </a:t>
            </a:r>
            <a:r>
              <a:rPr lang="en-US" baseline="0"/>
              <a:t>AP efficiently. </a:t>
            </a:r>
          </a:p>
          <a:p>
            <a:endParaRPr lang="en-US" baseline="0" dirty="0"/>
          </a:p>
          <a:p>
            <a:r>
              <a:rPr lang="en-US" baseline="0" dirty="0"/>
              <a:t>On one side, the applications are getting larger.</a:t>
            </a:r>
          </a:p>
          <a:p>
            <a:r>
              <a:rPr lang="en-US" baseline="0" dirty="0"/>
              <a:t>On the other side, the AP capacity is limited. </a:t>
            </a:r>
          </a:p>
          <a:p>
            <a:endParaRPr lang="en-US" baseline="0" dirty="0"/>
          </a:p>
          <a:p>
            <a:r>
              <a:rPr lang="en-US" dirty="0"/>
              <a:t>In</a:t>
            </a:r>
            <a:r>
              <a:rPr lang="en-US" baseline="0" dirty="0"/>
              <a:t> this research, we focus on how to accelerate large-scale FSM processing using automata processor.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aseline="0" dirty="0"/>
              <a:t> application consists of many FSMs. </a:t>
            </a:r>
          </a:p>
          <a:p>
            <a:endParaRPr lang="en-US" baseline="0" dirty="0"/>
          </a:p>
          <a:p>
            <a:r>
              <a:rPr lang="en-US" baseline="0" dirty="0"/>
              <a:t>If the number of FSM states cannot fit in AP at one time, multiple batches are needed. </a:t>
            </a:r>
          </a:p>
          <a:p>
            <a:endParaRPr lang="en-US" baseline="0" dirty="0"/>
          </a:p>
          <a:p>
            <a:r>
              <a:rPr lang="en-US" baseline="0" dirty="0"/>
              <a:t>For example, we configure the first batch to the AP, and run the input stream on it.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</a:t>
            </a:r>
            <a:r>
              <a:rPr lang="en-US" baseline="0" dirty="0"/>
              <a:t>we configure the second batch to the AP, and run the </a:t>
            </a:r>
            <a:r>
              <a:rPr lang="en-US" b="1" baseline="0" dirty="0"/>
              <a:t>same</a:t>
            </a:r>
            <a:r>
              <a:rPr lang="en-US" baseline="0" dirty="0"/>
              <a:t> input stream on it </a:t>
            </a:r>
            <a:r>
              <a:rPr lang="en-US" b="1" baseline="0" dirty="0"/>
              <a:t>AGAIN. 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This execution repeats until all batches are configured and executed on AP. </a:t>
            </a:r>
          </a:p>
          <a:p>
            <a:endParaRPr lang="en-US" dirty="0"/>
          </a:p>
          <a:p>
            <a:r>
              <a:rPr lang="en-US" dirty="0"/>
              <a:t>This repeated executions lead to inefficiencies.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the outline of this presentation.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</a:t>
            </a:r>
            <a:r>
              <a:rPr lang="en-US" baseline="0" dirty="0"/>
              <a:t> previous a few slides, we were talking about the introduction of this work.</a:t>
            </a:r>
          </a:p>
          <a:p>
            <a:endParaRPr lang="en-US" baseline="0" dirty="0"/>
          </a:p>
          <a:p>
            <a:r>
              <a:rPr lang="en-US" baseline="0" dirty="0"/>
              <a:t>In the following parts, we will talk about background and motivation, challenges and our approach, results, and conclusions.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some</a:t>
            </a:r>
            <a:r>
              <a:rPr lang="zh-CN" altLang="en-US" baseline="0" dirty="0"/>
              <a:t> </a:t>
            </a:r>
            <a:r>
              <a:rPr lang="en-US" altLang="zh-CN" baseline="0" dirty="0"/>
              <a:t>backgrounds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FSM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processing.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Here is an FSM. It can identify two patterns, which are APPLE, and APPLICATION.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An FSM-based application contains multiple FSMs.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 matching process starts from the starting state, which is always enabled during the execution in our context.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 FSM-based application also requires an input stream. Here we show it as “APPLEC”.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We will show the example matching process in the following a few slides. </a:t>
            </a:r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1EA36DB8-DF01-2948-ABD1-85319BC9499E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9A66-B802-481A-8F67-E2F0D94EC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5132-7AB4-46A8-B90F-FE5076396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B751-5C5A-4304-B7DE-F1B11EAD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DE8-E81C-DA45-9271-DE0B5D85680F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ACCC-DABF-4D03-A21D-CE976620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8E20-8090-4857-8749-4F857C18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1ACA7F8E-7FA2-E64D-B487-F77F50B02920}" type="datetime1">
              <a:rPr lang="en-US" smtClean="0"/>
              <a:t>10/24/2018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629A-688B-FB4F-8B74-5FFCF11E3071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00B5-9AC9-0849-8FF1-E38D896E27CE}" type="datetime1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9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31B4-E0A0-3B4C-B420-59CB9F393956}" type="datetime1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6C3C-FF6E-6F42-96BD-04A3DB98481C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10972800" cy="1162051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7" cy="469106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D439-35E6-3A47-9C01-F1F8605053F0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971-1421-B44D-A4CF-B169EB5CDB3B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907C-BE02-D04C-8D63-F6109D4F264E}" type="datetime1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3539518"/>
            <a:ext cx="7315200" cy="380389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6141" y="1854360"/>
            <a:ext cx="10472420" cy="139684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733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37528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6D51A742-F587-3A48-89BD-4453D068CB5E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1"/>
            <a:ext cx="12192000" cy="4731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7269-2765-43F6-9333-69A3C474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532" y="935660"/>
            <a:ext cx="10722935" cy="1404716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Architectural Support for Efficient </a:t>
            </a:r>
            <a:br>
              <a:rPr lang="en-US" sz="4000" b="1" dirty="0"/>
            </a:br>
            <a:r>
              <a:rPr lang="en-US" sz="4000" b="1" dirty="0"/>
              <a:t>Large-Scale Automata Processing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2C1E0-3DEA-45BA-ADAB-4DD66F0D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1" y="3127371"/>
            <a:ext cx="10999694" cy="817123"/>
          </a:xfrm>
        </p:spPr>
        <p:txBody>
          <a:bodyPr anchor="ctr">
            <a:no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Hongyuan Liu</a:t>
            </a:r>
            <a:r>
              <a:rPr lang="en-US" dirty="0">
                <a:solidFill>
                  <a:schemeClr val="bg1"/>
                </a:solidFill>
              </a:rPr>
              <a:t>, Mohamed Ibrahim (College of William &amp; Mary),</a:t>
            </a:r>
          </a:p>
          <a:p>
            <a:r>
              <a:rPr lang="en-US" dirty="0" err="1">
                <a:solidFill>
                  <a:schemeClr val="bg1"/>
                </a:solidFill>
              </a:rPr>
              <a:t>Onur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Kayiran</a:t>
            </a:r>
            <a:r>
              <a:rPr lang="en-US" dirty="0">
                <a:solidFill>
                  <a:schemeClr val="bg1"/>
                </a:solidFill>
              </a:rPr>
              <a:t> (AMD),</a:t>
            </a:r>
          </a:p>
          <a:p>
            <a:r>
              <a:rPr lang="en-US" dirty="0" err="1">
                <a:solidFill>
                  <a:schemeClr val="bg1"/>
                </a:solidFill>
              </a:rPr>
              <a:t>Sreepathi</a:t>
            </a:r>
            <a:r>
              <a:rPr lang="en-US" dirty="0">
                <a:solidFill>
                  <a:schemeClr val="bg1"/>
                </a:solidFill>
              </a:rPr>
              <a:t> Pai (University of Rochester), </a:t>
            </a:r>
          </a:p>
          <a:p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Adwait</a:t>
            </a:r>
            <a:r>
              <a:rPr lang="en-US" dirty="0">
                <a:solidFill>
                  <a:schemeClr val="bg1"/>
                </a:solidFill>
              </a:rPr>
              <a:t> Jog (College of William &amp; Mary)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890EA-E4B0-40E0-8BE9-0194B1B7D9C3}"/>
              </a:ext>
            </a:extLst>
          </p:cNvPr>
          <p:cNvGrpSpPr/>
          <p:nvPr/>
        </p:nvGrpSpPr>
        <p:grpSpPr>
          <a:xfrm>
            <a:off x="1131277" y="4988973"/>
            <a:ext cx="9929446" cy="1459530"/>
            <a:chOff x="1131277" y="4988973"/>
            <a:chExt cx="9929446" cy="14595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8A2886-B6CC-4B5A-BC04-B42C73002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562" y="5526088"/>
              <a:ext cx="2020644" cy="4829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BCA324-BFCA-408C-8090-B6B59761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77" y="4988973"/>
              <a:ext cx="3214441" cy="1459530"/>
            </a:xfrm>
            <a:prstGeom prst="rect">
              <a:avLst/>
            </a:prstGeom>
          </p:spPr>
        </p:pic>
        <p:pic>
          <p:nvPicPr>
            <p:cNvPr id="1026" name="Picture 2" descr="Image result for university of rochester">
              <a:extLst>
                <a:ext uri="{FF2B5EF4-FFF2-40B4-BE49-F238E27FC236}">
                  <a16:creationId xmlns:a16="http://schemas.microsoft.com/office/drawing/2014/main" id="{682D604B-CE8F-435B-9521-F67C3D655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589" y="5423586"/>
              <a:ext cx="3703134" cy="7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923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00000"/>
            <a:ext cx="10972800" cy="4525963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PPLEC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150272D-B84D-440E-B7B1-1B794CD779B3}"/>
              </a:ext>
            </a:extLst>
          </p:cNvPr>
          <p:cNvCxnSpPr>
            <a:cxnSpLocks/>
          </p:cNvCxnSpPr>
          <p:nvPr/>
        </p:nvCxnSpPr>
        <p:spPr>
          <a:xfrm flipV="1">
            <a:off x="1235294" y="4042593"/>
            <a:ext cx="138961" cy="293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946105-35F7-40D0-A2ED-4773A9859019}"/>
              </a:ext>
            </a:extLst>
          </p:cNvPr>
          <p:cNvSpPr txBox="1"/>
          <p:nvPr/>
        </p:nvSpPr>
        <p:spPr>
          <a:xfrm>
            <a:off x="807781" y="433339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489B67A-C1FA-45BB-BE72-8EC3777BC3A8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9981AFD-8DA3-4C2E-8114-13F435FB8C91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13D4A9-F12E-4723-A37F-3D28F1B80662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B9F5AB75-AD0B-45C6-B856-836CE3145B2D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24C8083-C453-4A10-B94A-9EFCFAF45358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4C0109E-8148-4AD3-A5B2-2D29F6E32B0B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43403A-D8F5-4296-9C6B-EDE973F9DFD5}"/>
                </a:ext>
              </a:extLst>
            </p:cNvPr>
            <p:cNvSpPr txBox="1"/>
            <p:nvPr/>
          </p:nvSpPr>
          <p:spPr>
            <a:xfrm>
              <a:off x="9833203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D162AD7-7E1C-4EFF-98ED-3547E50C9715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9F880B-A2EF-4EB1-B32D-D48D4B613E37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7A9A36F-AAFA-4631-B899-826DAE85029C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FC9163B-5863-41E7-A641-14C5EBD66A14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2F8ADE8-E804-46DD-9210-E1E86DE51669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9614BCF-C90A-4B5D-9D0F-431A58731580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29FD251-3518-443D-8BF9-8FBBEB390B48}"/>
              </a:ext>
            </a:extLst>
          </p:cNvPr>
          <p:cNvGrpSpPr/>
          <p:nvPr/>
        </p:nvGrpSpPr>
        <p:grpSpPr>
          <a:xfrm>
            <a:off x="1080000" y="2880000"/>
            <a:ext cx="9717193" cy="2393385"/>
            <a:chOff x="1237403" y="2894002"/>
            <a:chExt cx="9717193" cy="239338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66D655D-F92A-4E4E-A741-6A2FBC53E86A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10AAB34-23BD-4AD2-B13A-4A0BE8A5EE61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AC04F3A-F43B-4F58-B8AD-61E8A0119E0F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DA05811-1104-4F2A-95BF-C8500EA80788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44338941-4F29-46DB-BD24-21DE1386D578}"/>
                  </a:ext>
                </a:extLst>
              </p:cNvPr>
              <p:cNvCxnSpPr>
                <a:cxnSpLocks/>
                <a:endCxn id="140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66B958BF-822B-4155-A4B1-D3DDAADF7522}"/>
                  </a:ext>
                </a:extLst>
              </p:cNvPr>
              <p:cNvCxnSpPr>
                <a:stCxn id="140" idx="6"/>
                <a:endCxn id="141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56D0A86C-9749-40F4-9B60-BC8BDB101AB2}"/>
                  </a:ext>
                </a:extLst>
              </p:cNvPr>
              <p:cNvCxnSpPr>
                <a:cxnSpLocks/>
                <a:stCxn id="141" idx="6"/>
                <a:endCxn id="142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18F36FE3-AB3C-401A-9A90-6836E00B25C3}"/>
                  </a:ext>
                </a:extLst>
              </p:cNvPr>
              <p:cNvCxnSpPr>
                <a:cxnSpLocks/>
                <a:stCxn id="142" idx="6"/>
                <a:endCxn id="147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Hexagon 146">
                <a:extLst>
                  <a:ext uri="{FF2B5EF4-FFF2-40B4-BE49-F238E27FC236}">
                    <a16:creationId xmlns:a16="http://schemas.microsoft.com/office/drawing/2014/main" id="{A0722C3D-4CE8-450E-89E5-2F1B89B037EB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43607928-CC56-4D77-B5C6-962415F7AA35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DAAECE4A-D9EF-4D52-927D-9E8B77A27480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0261C360-6038-48B3-94A2-C5C2A7037D9B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E4A290F-84E9-4BBB-84FA-E5572CAF4451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CADE72C-0ED5-4012-95E7-180BDAA74BF6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D35DD66-C69A-493F-91A3-E716ABE40B7D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DB83A86-8662-434B-A9AC-D4B09BF7A291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C4AF5F0-EAD0-4D91-8FAE-08FAD8E1B49A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E9F82E2-92A8-4BC6-BAC4-6F71E9A7AA14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F2F8273A-0C90-4AEF-B951-266C65CEA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D741001E-4EF4-4ABA-92B2-E1DB49EDC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4230B552-C6A2-4B26-9558-7AE89E7B26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7A89DED-26ED-48FF-B34C-65B66F1BC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49998D80-3100-4F6D-AA91-72F535FE8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76037BE0-ED5A-41CF-AE90-55D542A85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4C176BE8-920D-4876-A347-F29F8FBEE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Hexagon 161">
                <a:extLst>
                  <a:ext uri="{FF2B5EF4-FFF2-40B4-BE49-F238E27FC236}">
                    <a16:creationId xmlns:a16="http://schemas.microsoft.com/office/drawing/2014/main" id="{263CCA69-F2C6-4F6B-A7EE-BFA040D2EB38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BD55D7B-1D03-44DF-B314-477F12DD21CC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4D3F818-CD7A-464F-9E94-7674BEC7E7C5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D4311F1-4659-4104-B88D-7414D8FEABFF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CC92FF-4A8C-475C-9E46-88AE725F0DC2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B5147B0-F920-4335-BA4F-F43071CA08BB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1AC80C2-784F-4C47-A038-FFA973D0BDC2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7402F4D-11AC-4D79-8F6C-1C099402FAAB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E7AD3A3-1150-4078-8D5E-1BDCB1855A88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C95A339-621E-451B-BAC1-8441E6DE8DE0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58E2A33-2D11-4AF9-B1E2-3C96BF7AF612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72DFC22-A75B-47E1-8F2F-298A245C1B0D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581B735-62EE-4278-9FE3-6C2F369BE27A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8AF723F-190D-43BD-85AB-20B2FC35814E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342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00000"/>
            <a:ext cx="10800000" cy="4320000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PPLEC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489B67A-C1FA-45BB-BE72-8EC3777BC3A8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9981AFD-8DA3-4C2E-8114-13F435FB8C91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13D4A9-F12E-4723-A37F-3D28F1B80662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B9F5AB75-AD0B-45C6-B856-836CE3145B2D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24C8083-C453-4A10-B94A-9EFCFAF45358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4C0109E-8148-4AD3-A5B2-2D29F6E32B0B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43403A-D8F5-4296-9C6B-EDE973F9DFD5}"/>
                </a:ext>
              </a:extLst>
            </p:cNvPr>
            <p:cNvSpPr txBox="1"/>
            <p:nvPr/>
          </p:nvSpPr>
          <p:spPr>
            <a:xfrm>
              <a:off x="9833203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D162AD7-7E1C-4EFF-98ED-3547E50C9715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9F880B-A2EF-4EB1-B32D-D48D4B613E37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7A9A36F-AAFA-4631-B899-826DAE85029C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FC9163B-5863-41E7-A641-14C5EBD66A14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2F8ADE8-E804-46DD-9210-E1E86DE51669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9614BCF-C90A-4B5D-9D0F-431A58731580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DDF7D752-2A61-403B-9036-CB5A5C3A2D71}"/>
              </a:ext>
            </a:extLst>
          </p:cNvPr>
          <p:cNvCxnSpPr>
            <a:cxnSpLocks/>
          </p:cNvCxnSpPr>
          <p:nvPr/>
        </p:nvCxnSpPr>
        <p:spPr>
          <a:xfrm flipV="1">
            <a:off x="2091824" y="3990100"/>
            <a:ext cx="138961" cy="293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B36639CB-9722-4C77-B7E1-3D1C1D56E405}"/>
              </a:ext>
            </a:extLst>
          </p:cNvPr>
          <p:cNvSpPr txBox="1"/>
          <p:nvPr/>
        </p:nvSpPr>
        <p:spPr>
          <a:xfrm>
            <a:off x="1628699" y="429482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Enabled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320777-5FF5-42D1-AFEB-7161A6893C57}"/>
              </a:ext>
            </a:extLst>
          </p:cNvPr>
          <p:cNvGrpSpPr/>
          <p:nvPr/>
        </p:nvGrpSpPr>
        <p:grpSpPr>
          <a:xfrm>
            <a:off x="1078992" y="2880360"/>
            <a:ext cx="9717193" cy="2393385"/>
            <a:chOff x="1237403" y="2894002"/>
            <a:chExt cx="9717193" cy="239338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455E9C6-EB7C-4809-8CCC-BFA5321AD464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4EC4308-F84E-4150-8302-EF84E2ABBF7C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F9BDDCA-088D-4C3D-ADB7-1D34B85E7B52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3D31AF0-8D38-442A-B746-A279DE72338F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B87480CD-46DB-4D84-A62F-BCD33BE608CB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43C8695-0D69-4692-810A-C34EB2FA165B}"/>
                  </a:ext>
                </a:extLst>
              </p:cNvPr>
              <p:cNvCxnSpPr>
                <a:stCxn id="73" idx="6"/>
                <a:endCxn id="74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A0552A99-276E-4B1F-A614-D103A8F03DA8}"/>
                  </a:ext>
                </a:extLst>
              </p:cNvPr>
              <p:cNvCxnSpPr>
                <a:cxnSpLocks/>
                <a:stCxn id="74" idx="6"/>
                <a:endCxn id="75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AC72BCB-0B4E-4540-814C-298C3023E086}"/>
                  </a:ext>
                </a:extLst>
              </p:cNvPr>
              <p:cNvCxnSpPr>
                <a:cxnSpLocks/>
                <a:stCxn id="75" idx="6"/>
                <a:endCxn id="80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Hexagon 79">
                <a:extLst>
                  <a:ext uri="{FF2B5EF4-FFF2-40B4-BE49-F238E27FC236}">
                    <a16:creationId xmlns:a16="http://schemas.microsoft.com/office/drawing/2014/main" id="{4B93142C-DBC4-4558-899B-8BF16CEC8B17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99233CF-B97E-417D-9C66-98A882F16298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429537B9-DDF5-4379-BD4D-A21507D2B4A4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88C3B2F-9D69-4516-BD68-5052DDE68B21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D974F5F-5B4E-482D-9CA8-5D05272EC6C8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39516CE-F456-41EB-BC1C-4BF688BF7B9C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20046CF-6CF7-4BB2-B635-228DA32CA43C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484C178-59E3-4A98-AE4C-D56E1EFA983E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B7ACF7D-A636-478D-A168-CEFEE865F865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B51CA618-EBC8-4DA1-BB31-D0EB4A07EF7D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99E8C04E-910B-4A78-AF99-81F9323CA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1C92BB64-844F-44C1-AFFE-C2A8DC990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9F1D52E8-6692-4A1A-8B18-968DCC191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03D4220-C7FA-4D22-8F4D-8200BC7B9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B47E01D6-18D2-4811-80F5-FD6F87FA2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86AD947A-272C-4564-AEA0-AF84F0ACE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C7CAACF4-BA4E-4FB2-B628-EBF4C9F463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Hexagon 107">
                <a:extLst>
                  <a:ext uri="{FF2B5EF4-FFF2-40B4-BE49-F238E27FC236}">
                    <a16:creationId xmlns:a16="http://schemas.microsoft.com/office/drawing/2014/main" id="{95154E34-7D88-44FC-9C3F-15BF5A4E963D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E509D91-18D3-49A0-B43E-4320B7736181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A34E66-8FE1-450A-8CAE-AAFC228E9A48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3C6E32-232C-460C-B690-103EEE498CFB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66EFB0-E05C-4044-982D-28356F04FB85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2B3EDFA-0B52-4E62-87B5-BB642A3F3DB9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E115BF9-E928-494E-8BE2-10A11202F173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6559A3E-1776-43B5-BF66-C1706E3D3031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121AA3F-04F7-4820-A56B-1BCC147E6E4B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F06582-D0E5-4FAF-AB87-35670D231C74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462F89C-B042-4BDE-994E-3A3F8AC4A964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3143A0-7150-4C4B-BBD2-83759DFD4CCF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9AEA45-7DDE-43EB-BF1C-E04EB2097DB9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E6F4E28-4622-4FB5-9BB6-63501F1B5E38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06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00000"/>
            <a:ext cx="109728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P</a:t>
            </a:r>
            <a:r>
              <a:rPr lang="en-US" altLang="zh-CN" dirty="0"/>
              <a:t>P</a:t>
            </a:r>
            <a:r>
              <a:rPr lang="en-US" dirty="0"/>
              <a:t>LEC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489B67A-C1FA-45BB-BE72-8EC3777BC3A8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9981AFD-8DA3-4C2E-8114-13F435FB8C91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C13D4A9-F12E-4723-A37F-3D28F1B80662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B9F5AB75-AD0B-45C6-B856-836CE3145B2D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24C8083-C453-4A10-B94A-9EFCFAF45358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4C0109E-8148-4AD3-A5B2-2D29F6E32B0B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343403A-D8F5-4296-9C6B-EDE973F9DFD5}"/>
                </a:ext>
              </a:extLst>
            </p:cNvPr>
            <p:cNvSpPr txBox="1"/>
            <p:nvPr/>
          </p:nvSpPr>
          <p:spPr>
            <a:xfrm>
              <a:off x="9833203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D162AD7-7E1C-4EFF-98ED-3547E50C9715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59F880B-A2EF-4EB1-B32D-D48D4B613E37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A9A36F-AAFA-4631-B899-826DAE85029C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FC9163B-5863-41E7-A641-14C5EBD66A14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2F8ADE8-E804-46DD-9210-E1E86DE51669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9614BCF-C90A-4B5D-9D0F-431A58731580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4A126AB-1231-40FC-AEB9-999B8C698E4D}"/>
              </a:ext>
            </a:extLst>
          </p:cNvPr>
          <p:cNvGrpSpPr/>
          <p:nvPr/>
        </p:nvGrpSpPr>
        <p:grpSpPr>
          <a:xfrm>
            <a:off x="1080000" y="2880000"/>
            <a:ext cx="9717193" cy="2393385"/>
            <a:chOff x="1237403" y="2894002"/>
            <a:chExt cx="9717193" cy="239338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F682FAE-5FCC-45A0-9B2A-D32959E83F2C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C8B781E0-CBCF-44E1-B5EA-10F131844547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410EDCD-B69A-4FC7-BFF9-1037B4256924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1BB7222-7171-437B-9C6E-A9C861365EDF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811181AB-AE28-4B25-861A-0B7BA9392F4B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DBB2023D-CA07-4E9E-9F08-75DAC8B66B03}"/>
                  </a:ext>
                </a:extLst>
              </p:cNvPr>
              <p:cNvCxnSpPr>
                <a:stCxn id="150" idx="6"/>
                <a:endCxn id="151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C81234D6-23E4-4D64-8FE2-E46659545D99}"/>
                  </a:ext>
                </a:extLst>
              </p:cNvPr>
              <p:cNvCxnSpPr>
                <a:cxnSpLocks/>
                <a:stCxn id="151" idx="6"/>
                <a:endCxn id="152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CCEA02B-B19F-4845-B727-1438944B4369}"/>
                  </a:ext>
                </a:extLst>
              </p:cNvPr>
              <p:cNvCxnSpPr>
                <a:cxnSpLocks/>
                <a:stCxn id="152" idx="6"/>
                <a:endCxn id="157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Hexagon 156">
                <a:extLst>
                  <a:ext uri="{FF2B5EF4-FFF2-40B4-BE49-F238E27FC236}">
                    <a16:creationId xmlns:a16="http://schemas.microsoft.com/office/drawing/2014/main" id="{69521E30-0F64-4E54-9B01-75EFD5F4CA6F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40F329A0-5841-4E72-9F34-6F15E1DF234F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6275CD02-F39F-4A4A-A86C-7DBCA67003C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B5290817-E4B0-4588-8F4C-8DE24156DA9B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44F2EF3-0560-4E6B-A149-0A5F04816662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67FEA7E-6AC6-428A-82E2-F56DA311771F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490A14E1-1AAF-4A61-B8A1-052325C3922D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81BC9E8-1AC7-498A-8BC9-9F4B95055E4E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5584ED1-E628-4FF0-817F-7C240AEAA1B4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545171D5-8643-4153-BEBC-0D1087FE2D9B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6F2B0EF3-304B-42C9-A587-7C492C9B2B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A12C6A5E-E642-4C88-B68B-C2BFB0983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9B1FEC06-4928-452E-90AC-4D1F41E339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1B6A13AC-1225-478F-94B5-C49EF0CA8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7A4079A6-1D51-40F8-84EC-75B97BA84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E96F9D91-B9FF-4CA3-ABCF-C330ECFAF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638795B6-73DC-4330-BD71-32C17DF55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Hexagon 171">
                <a:extLst>
                  <a:ext uri="{FF2B5EF4-FFF2-40B4-BE49-F238E27FC236}">
                    <a16:creationId xmlns:a16="http://schemas.microsoft.com/office/drawing/2014/main" id="{118F4BF8-F641-44B0-9E7A-4622AE04E3D1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93BC60F-7D5E-4659-BCC2-CD83274C85FC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B549A15-F5FE-49CE-8DB8-E8E2FEE71E42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A62CFA2-91A6-438D-81BA-4C18ACFC1CD0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A14D62F-1B50-4F11-9558-DFA2B41EBFA3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33CD8A4-C0E5-4B2B-B6B1-CF0021640FFB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1A27471-FC48-430F-A329-2545547E9A27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68E86CD-C77B-45AF-9490-24F6178DEA08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2B59C21-A706-4B77-8224-CAE0610015AB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03FB383-0EBE-4C07-A9EB-488DDE1D1E54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980DF0D6-F3B0-42E3-8FC4-E4B13CF03D88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6C26981-CC05-4D32-BE71-44295E5FBC57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BD0A7CE-3DA3-43A8-B7D7-B791A2E49973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EFE7B73-2DB8-431B-A1E4-7E94187469EF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56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00000"/>
            <a:ext cx="109728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P</a:t>
            </a:r>
            <a:r>
              <a:rPr lang="en-US" altLang="zh-CN" dirty="0"/>
              <a:t>P</a:t>
            </a:r>
            <a:r>
              <a:rPr lang="en-US" dirty="0"/>
              <a:t>LEC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584D4BE-BC93-426A-9320-9E902DDA9370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589197C-845C-4AC2-BE8F-055071A1F232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B84ECDD-F19D-4F66-BCD1-FEE83D45B95D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A8F85EBB-6124-4009-8FD8-225C03F21E22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82ECAD-46F9-4AD8-B37C-5C6F5084AFA8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1DD74E2-19C4-4D35-86DD-86E9BEAD46DA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6FBEFF-3DAE-4CA7-9714-F97DDBCFD01C}"/>
                </a:ext>
              </a:extLst>
            </p:cNvPr>
            <p:cNvSpPr txBox="1"/>
            <p:nvPr/>
          </p:nvSpPr>
          <p:spPr>
            <a:xfrm>
              <a:off x="9833203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46CB8C1-298F-41D4-8A28-BEEC27504984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18619FD-62EE-4BB4-9244-973885D53139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89ADED0-3F70-4D1E-AE45-C670B303BA98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D83A8F-87E6-4F4A-A725-A6167C41FBC8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A52C20B-C2CE-43D2-BA26-9DD90681FD3F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B5FE87E-6FB5-4883-B04A-E9C356783006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70B62E-0A61-48F9-B45B-682C1AD1D373}"/>
              </a:ext>
            </a:extLst>
          </p:cNvPr>
          <p:cNvGrpSpPr/>
          <p:nvPr/>
        </p:nvGrpSpPr>
        <p:grpSpPr>
          <a:xfrm>
            <a:off x="1078992" y="2880360"/>
            <a:ext cx="9717193" cy="2393385"/>
            <a:chOff x="1237403" y="2894002"/>
            <a:chExt cx="9717193" cy="23933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1393012-8AFD-4909-AA4C-6B37DA27FDF1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D942EB0-D297-4DDB-89A0-9C82B2785EB1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5DD1BF-AB37-4287-8A9F-72FE158A6D88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EADA8968-0FCD-4627-AECD-83C7C727D768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6477014D-F2C9-49AA-9976-21AA4E714867}"/>
                  </a:ext>
                </a:extLst>
              </p:cNvPr>
              <p:cNvCxnSpPr>
                <a:cxnSpLocks/>
                <a:endCxn id="110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D00915CD-6533-449B-BA99-34F992FED9C4}"/>
                  </a:ext>
                </a:extLst>
              </p:cNvPr>
              <p:cNvCxnSpPr>
                <a:stCxn id="110" idx="6"/>
                <a:endCxn id="111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F4BD77B8-E4F1-400D-A4AA-07F12DD62D45}"/>
                  </a:ext>
                </a:extLst>
              </p:cNvPr>
              <p:cNvCxnSpPr>
                <a:cxnSpLocks/>
                <a:stCxn id="111" idx="6"/>
                <a:endCxn id="112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54E338DC-8B16-45FA-A8DE-3BF175526A61}"/>
                  </a:ext>
                </a:extLst>
              </p:cNvPr>
              <p:cNvCxnSpPr>
                <a:cxnSpLocks/>
                <a:stCxn id="112" idx="6"/>
                <a:endCxn id="117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Hexagon 116">
                <a:extLst>
                  <a:ext uri="{FF2B5EF4-FFF2-40B4-BE49-F238E27FC236}">
                    <a16:creationId xmlns:a16="http://schemas.microsoft.com/office/drawing/2014/main" id="{A4678008-8B98-45CA-8F3E-C1A079768BC5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802C46C9-15FC-4F8A-AF4C-11380800C7DD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699AA74E-16BE-4A61-BE30-DE3445B4581F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0B509B8C-6033-473D-B31E-4C81F2FD2DE9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D32FE95-D5B7-4625-9042-A60763793B0A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B7C19DD-604F-4450-A238-3A93FE514C23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6A7DF39-0929-405D-980A-7AD55664237F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3B94197-7CC5-4025-A055-549301A488E7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4235500-7A1F-43BC-9766-D184A7669AD4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1FB1DA2-03B0-4900-8920-D7E99D2F3B88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01C2D7CE-B68F-4191-BE5D-22643EE8B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E1E01A8-FD9C-4452-B227-52082814E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0FECFE6F-C478-4950-BA31-A2A6AA89E2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DE47EB5D-3230-49A7-898A-CFA5DCD21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B06C093E-A459-4BE5-A3FE-EC6DABF8F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9017DF90-7F5F-42F0-A13C-CECAAB4F7B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ACB2D5A0-68C4-4687-9367-59B69D613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Hexagon 144">
                <a:extLst>
                  <a:ext uri="{FF2B5EF4-FFF2-40B4-BE49-F238E27FC236}">
                    <a16:creationId xmlns:a16="http://schemas.microsoft.com/office/drawing/2014/main" id="{F0BB209B-03A9-46EE-9EFA-DB5998EC877C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2BEA949-4A58-47D1-8458-60FF95A89353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CA5AEB-6050-43D6-9DDC-44D4FC7227DE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9C74914-1F67-445F-9756-CD8A669F7D1C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416A9F5-1AA5-4CE4-A2E5-5D81E175D636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F8BC68-8641-44DC-93D7-6DD5E3C0FA69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D9A525F-C904-4450-B6B8-EB2DAE211CE3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F83807-A056-4547-8F1A-9C3ABC2A11F0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D9F59E-8E17-428C-B0FF-A732813EC8D6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23B718-7B95-4799-8D25-0925D3C30A07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04A9F8-06FB-498F-AD2C-09C025A7CD57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677F335-83F6-458C-92B3-9AE8CDC2C1F2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4B0483A-50EA-4776-ABA5-942AE9D12A05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95D540C-B557-4FBD-B177-357C804643C3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248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00000"/>
            <a:ext cx="10972800" cy="4525963"/>
          </a:xfrm>
        </p:spPr>
        <p:txBody>
          <a:bodyPr/>
          <a:lstStyle/>
          <a:p>
            <a:r>
              <a:rPr lang="en-US" dirty="0"/>
              <a:t>APPL</a:t>
            </a:r>
            <a:r>
              <a:rPr lang="en-US" b="1" dirty="0"/>
              <a:t>E</a:t>
            </a:r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DEF76-BE0C-4BDE-8367-25FC33A4855A}"/>
              </a:ext>
            </a:extLst>
          </p:cNvPr>
          <p:cNvSpPr txBox="1"/>
          <p:nvPr/>
        </p:nvSpPr>
        <p:spPr>
          <a:xfrm>
            <a:off x="7261665" y="2418975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Report generated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7C4DEA-7E94-4DD7-99C1-DA012A927B95}"/>
              </a:ext>
            </a:extLst>
          </p:cNvPr>
          <p:cNvCxnSpPr/>
          <p:nvPr/>
        </p:nvCxnSpPr>
        <p:spPr>
          <a:xfrm flipH="1">
            <a:off x="5920808" y="2775173"/>
            <a:ext cx="1330358" cy="650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679749-062C-4E0A-9DB6-E2B98328BE51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D04ADD3-F61E-44F8-AEB9-A5C9D56F2CDF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77EE24F-A776-4A89-A1F3-B07A027A8B1F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4C78C15C-3001-44A7-8213-48BFB197C39C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223F8C-0F84-4D28-BD39-2FA50F66B649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1A62A5-8352-47F5-995F-0400DB66F7A1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1994BC-0518-41AB-A279-2EBDC6D2C564}"/>
                </a:ext>
              </a:extLst>
            </p:cNvPr>
            <p:cNvSpPr txBox="1"/>
            <p:nvPr/>
          </p:nvSpPr>
          <p:spPr>
            <a:xfrm>
              <a:off x="9833203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714682-FE9C-4482-8275-09A9BA1A4EED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19F3E2-655B-42BF-9BCE-A5A7DD80BBA7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819199-936C-4599-AE94-F8D0662E8859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15D0825-B54A-438D-8FCF-044D7E2511AA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4A05BD9-35B0-4ED9-B612-358FC922AE66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537FEA-5B05-4924-B899-21921867B1A1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337928-6701-4501-A209-29F695110BB5}"/>
              </a:ext>
            </a:extLst>
          </p:cNvPr>
          <p:cNvGrpSpPr/>
          <p:nvPr/>
        </p:nvGrpSpPr>
        <p:grpSpPr>
          <a:xfrm>
            <a:off x="1078992" y="2880360"/>
            <a:ext cx="9717193" cy="2393385"/>
            <a:chOff x="1237403" y="2894002"/>
            <a:chExt cx="9717193" cy="239338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216787-2B55-4225-AEA0-A336BD9FB429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F69317C-A7AA-4FD8-BC07-00F76F58765C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7328923-1C4B-4299-BE74-EA4962382598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1BE5CA0-37D0-4BB5-A244-51B192586084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8EAA5C87-9821-48EA-A158-7A0363ED7119}"/>
                  </a:ext>
                </a:extLst>
              </p:cNvPr>
              <p:cNvCxnSpPr>
                <a:cxnSpLocks/>
                <a:endCxn id="88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42C71E6E-F929-4A2F-B41B-5EFAE387A82C}"/>
                  </a:ext>
                </a:extLst>
              </p:cNvPr>
              <p:cNvCxnSpPr>
                <a:stCxn id="88" idx="6"/>
                <a:endCxn id="89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1F7CF9E3-4956-4E85-A229-7956B19DF0A1}"/>
                  </a:ext>
                </a:extLst>
              </p:cNvPr>
              <p:cNvCxnSpPr>
                <a:cxnSpLocks/>
                <a:stCxn id="89" idx="6"/>
                <a:endCxn id="90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DFB656F3-2374-4E7E-94C3-A163A5269AB2}"/>
                  </a:ext>
                </a:extLst>
              </p:cNvPr>
              <p:cNvCxnSpPr>
                <a:cxnSpLocks/>
                <a:stCxn id="90" idx="6"/>
                <a:endCxn id="95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Hexagon 94">
                <a:extLst>
                  <a:ext uri="{FF2B5EF4-FFF2-40B4-BE49-F238E27FC236}">
                    <a16:creationId xmlns:a16="http://schemas.microsoft.com/office/drawing/2014/main" id="{33918E71-D0E1-42F5-B107-AE270ECAB070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C92250-77B0-49E0-8FD9-DF2C53134D8C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5A6E927B-2A74-4DFA-A82D-F6DC2DFE4FE4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365CB077-4BAE-48FE-8199-807CA58EF45D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AC71334-08EB-49BA-B403-785EF608BFD4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3826B07-B369-4E0B-AA60-3F15A95E3575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82DA73E-D8DD-48A2-B6C9-19312D3D62FD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B55BA667-057E-4293-A686-152086DFB816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4B95F3C-A9DE-4081-8611-5CEAA67E9467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A1626E3-E39F-414D-80FA-0B530D593A48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53309010-3383-434F-B754-31A103321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6FFE99A1-D976-457A-9F8B-D55F3548C2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D65EC5DC-51C1-4922-B4F5-D7ADABEEB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FBE4356-2701-4965-AAA1-6DFD102B0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9C492524-D3F2-4F3F-B143-383F59342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2D6B4D5F-3D7A-457D-93BC-B16A1ECEA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0092403-0A14-49A2-B56F-7D8F51894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id="{A374B48D-6349-4849-B334-A4BD6B90368F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C8E865B-B139-43E2-AB2F-68FB301B8A13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F2E3A91-580E-4ADE-97D6-7136DCFD2112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B9A6C1-6343-4B95-A61E-53FC5680452E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360055D-B20D-4B1B-99A5-F977262AEF6D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1415F4A-7377-49AF-85CA-26B3CD0E7FB5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D7D1D7-84EF-4936-80C9-73FEE3DEA7EA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3027A3-A5E2-4B63-B560-3975E88D5E2C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44DD78C-D69B-4E9C-A233-998DF36AA8C6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D951B0A-E99A-4AE8-B00F-E4A61C76D951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5D7467-2100-40A3-8681-A304CB70309C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625F2B-AE4E-4466-BC44-5BDE644F73AC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41CFD1-B7EE-49D5-8F7F-AD8A7FEDC01E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2EBCA6-9BC6-4233-9403-A8E0BBB3E374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85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00000"/>
            <a:ext cx="10972800" cy="4525963"/>
          </a:xfrm>
        </p:spPr>
        <p:txBody>
          <a:bodyPr/>
          <a:lstStyle/>
          <a:p>
            <a:r>
              <a:rPr lang="en-US" dirty="0"/>
              <a:t>APPLE</a:t>
            </a:r>
            <a:r>
              <a:rPr lang="en-US" b="1" dirty="0"/>
              <a:t>C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679749-062C-4E0A-9DB6-E2B98328BE51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D04ADD3-F61E-44F8-AEB9-A5C9D56F2CDF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77EE24F-A776-4A89-A1F3-B07A027A8B1F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4C78C15C-3001-44A7-8213-48BFB197C39C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223F8C-0F84-4D28-BD39-2FA50F66B649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1A62A5-8352-47F5-995F-0400DB66F7A1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1994BC-0518-41AB-A279-2EBDC6D2C564}"/>
                </a:ext>
              </a:extLst>
            </p:cNvPr>
            <p:cNvSpPr txBox="1"/>
            <p:nvPr/>
          </p:nvSpPr>
          <p:spPr>
            <a:xfrm>
              <a:off x="9831600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714682-FE9C-4482-8275-09A9BA1A4EED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19F3E2-655B-42BF-9BCE-A5A7DD80BBA7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819199-936C-4599-AE94-F8D0662E8859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15D0825-B54A-438D-8FCF-044D7E2511AA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4A05BD9-35B0-4ED9-B612-358FC922AE66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537FEA-5B05-4924-B899-21921867B1A1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DB773F-181D-46BF-A399-270F3CE4E71B}"/>
              </a:ext>
            </a:extLst>
          </p:cNvPr>
          <p:cNvGrpSpPr/>
          <p:nvPr/>
        </p:nvGrpSpPr>
        <p:grpSpPr>
          <a:xfrm>
            <a:off x="1078992" y="2880360"/>
            <a:ext cx="9717193" cy="2393385"/>
            <a:chOff x="1237403" y="2894002"/>
            <a:chExt cx="9717193" cy="239338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CB08731-C1E4-42D1-9B7C-8DFEEF09A8DF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67B9EA3-3EF8-4B54-B560-8DFDB19DED4D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F3992F3-C225-435D-8FD2-A3C7EF79259A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FDFED4F-67BA-4B99-A094-5A4C83D4F37F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8C17F0DD-5477-4445-B37F-F1E55B67D593}"/>
                  </a:ext>
                </a:extLst>
              </p:cNvPr>
              <p:cNvCxnSpPr>
                <a:cxnSpLocks/>
                <a:endCxn id="88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E3C3F73-5B40-40A1-97A6-6A99E011BC78}"/>
                  </a:ext>
                </a:extLst>
              </p:cNvPr>
              <p:cNvCxnSpPr>
                <a:stCxn id="88" idx="6"/>
                <a:endCxn id="89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254FB457-38E7-4F2A-AB50-CC8CB320F699}"/>
                  </a:ext>
                </a:extLst>
              </p:cNvPr>
              <p:cNvCxnSpPr>
                <a:cxnSpLocks/>
                <a:stCxn id="89" idx="6"/>
                <a:endCxn id="90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8AC14BD7-ECB7-4D1D-A47D-34F520EC3092}"/>
                  </a:ext>
                </a:extLst>
              </p:cNvPr>
              <p:cNvCxnSpPr>
                <a:cxnSpLocks/>
                <a:stCxn id="90" idx="6"/>
                <a:endCxn id="95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Hexagon 94">
                <a:extLst>
                  <a:ext uri="{FF2B5EF4-FFF2-40B4-BE49-F238E27FC236}">
                    <a16:creationId xmlns:a16="http://schemas.microsoft.com/office/drawing/2014/main" id="{A06C42EB-6673-4AEA-8EB0-C11AAE0E64DC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B5195B3-5368-4A75-B3E3-121D9213945E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A94AC53F-BCD7-4A1D-8DDD-67AED8482A7F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E5806B9-9960-47D6-8F14-B6ED606A9E17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B3363F1-6653-4200-ACAB-56D55B197019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254A4C8-640E-49DB-BBBB-A96995157B1F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2DD696E-2D7C-4C49-A983-FF19782F0F10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7B4B101-351C-496C-BCBC-42878867B5F0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9C6ECB37-9BE3-495A-93C3-D9A69F54BF74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44A677D-2E66-4FB3-981D-B072FC760921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19610C20-08DD-4AFD-8AB7-BA110E800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6EC7AB69-959F-4179-A88C-314B36749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9BDA3F85-560A-4DC2-866D-3643DDCA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70BCFD18-8825-4033-B14E-AAA009ABD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9B31752D-407A-4E0C-9FD6-8AEF8BCD9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428C43E-249C-46BD-A20D-5997EB13C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6B75D345-59C3-4214-A172-DCD62B512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id="{8E60BB86-A065-4EE6-B2AB-926A419F1815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F49FB84-D4EC-4FA8-B8BD-BA52132CAC96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51A2672-E9C4-4982-B6DA-B9845FA28000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52E3C3-226C-4FD7-BC36-C6307ED4D462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69F1E1E-5B15-4BFF-86C5-1A3D4BCE45AA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5100B-93AD-4CCE-A3E3-41534D27495D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8C5B05-9EBF-4091-92FC-3B820C0E2CF2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6E9F4A6-9C73-4EC3-8F5E-24D32EAEF3F8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8569279-F850-4BF7-894E-9B78105824C3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18F048-EAB4-4183-AEEA-C9DFFDF4C1CF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C7D1E75-AA93-4C5C-895E-D14442537CFD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843E0DC-89E6-423A-816A-5C1634E683FB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2AE966B-E43F-48E9-84FF-74A482C33D1C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7C2BAE6-3419-402F-B092-E47CDA04BDBA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176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45" y="1276709"/>
            <a:ext cx="11551090" cy="4522072"/>
          </a:xfrm>
        </p:spPr>
        <p:txBody>
          <a:bodyPr/>
          <a:lstStyle/>
          <a:p>
            <a:r>
              <a:rPr lang="en-US" dirty="0"/>
              <a:t>After the execution</a:t>
            </a:r>
          </a:p>
          <a:p>
            <a:pPr lvl="1"/>
            <a:r>
              <a:rPr lang="en-US" dirty="0"/>
              <a:t>Some states are never enabled (cold)!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D2D43B-46EA-466C-9BFF-8CD5B85802A6}"/>
              </a:ext>
            </a:extLst>
          </p:cNvPr>
          <p:cNvGrpSpPr/>
          <p:nvPr/>
        </p:nvGrpSpPr>
        <p:grpSpPr>
          <a:xfrm>
            <a:off x="1103363" y="3439969"/>
            <a:ext cx="9653255" cy="1719998"/>
            <a:chOff x="961885" y="3648640"/>
            <a:chExt cx="9717193" cy="16432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9C81F1-AA23-44E4-9F69-5A6960240038}"/>
                </a:ext>
              </a:extLst>
            </p:cNvPr>
            <p:cNvSpPr/>
            <p:nvPr/>
          </p:nvSpPr>
          <p:spPr>
            <a:xfrm>
              <a:off x="1902396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C78548-559C-49F8-9F60-9F365C7C690B}"/>
                </a:ext>
              </a:extLst>
            </p:cNvPr>
            <p:cNvSpPr/>
            <p:nvPr/>
          </p:nvSpPr>
          <p:spPr>
            <a:xfrm>
              <a:off x="2802508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C4C2F46-5D25-4DE6-889F-F4A71F6FF9F2}"/>
                </a:ext>
              </a:extLst>
            </p:cNvPr>
            <p:cNvSpPr/>
            <p:nvPr/>
          </p:nvSpPr>
          <p:spPr>
            <a:xfrm>
              <a:off x="3702620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384CAD-2709-4B61-9579-BFD92A2F4BE8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1602359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39F6E2-98B3-48EE-801D-7E68E83D5F24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>
              <a:off x="2502471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5EA330-1F28-4639-92AF-31C1646BCF49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3402583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C1186A0-5896-4A6E-A62D-6FB93342BD4D}"/>
                </a:ext>
              </a:extLst>
            </p:cNvPr>
            <p:cNvCxnSpPr>
              <a:cxnSpLocks/>
              <a:stCxn id="24" idx="6"/>
              <a:endCxn id="29" idx="3"/>
            </p:cNvCxnSpPr>
            <p:nvPr/>
          </p:nvCxnSpPr>
          <p:spPr>
            <a:xfrm>
              <a:off x="4302695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E97381-E390-4EDB-ACA8-A13A07E4A03D}"/>
                </a:ext>
              </a:extLst>
            </p:cNvPr>
            <p:cNvSpPr/>
            <p:nvPr/>
          </p:nvSpPr>
          <p:spPr>
            <a:xfrm>
              <a:off x="4602732" y="3648640"/>
              <a:ext cx="742950" cy="640474"/>
            </a:xfrm>
            <a:prstGeom prst="hexagon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0B70F9-E37E-4F32-A88C-F3937AAF39E0}"/>
                </a:ext>
              </a:extLst>
            </p:cNvPr>
            <p:cNvGrpSpPr/>
            <p:nvPr/>
          </p:nvGrpSpPr>
          <p:grpSpPr>
            <a:xfrm>
              <a:off x="961885" y="3664077"/>
              <a:ext cx="640474" cy="640474"/>
              <a:chOff x="7086600" y="4362450"/>
              <a:chExt cx="640474" cy="640474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8B37C0-07CF-4601-BF40-E53F8D3911C7}"/>
                  </a:ext>
                </a:extLst>
              </p:cNvPr>
              <p:cNvSpPr/>
              <p:nvPr/>
            </p:nvSpPr>
            <p:spPr>
              <a:xfrm>
                <a:off x="7086600" y="4362450"/>
                <a:ext cx="640474" cy="6404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CD5EB68-3AB2-4904-B861-104F5369093E}"/>
                  </a:ext>
                </a:extLst>
              </p:cNvPr>
              <p:cNvSpPr/>
              <p:nvPr/>
            </p:nvSpPr>
            <p:spPr>
              <a:xfrm>
                <a:off x="7152566" y="4426526"/>
                <a:ext cx="512322" cy="512322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CE1676-AD3F-4B9B-807F-64175B468760}"/>
                </a:ext>
              </a:extLst>
            </p:cNvPr>
            <p:cNvSpPr/>
            <p:nvPr/>
          </p:nvSpPr>
          <p:spPr>
            <a:xfrm>
              <a:off x="4594886" y="468233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C5B61B-C52F-402A-9AD5-8004E5D9A11D}"/>
                </a:ext>
              </a:extLst>
            </p:cNvPr>
            <p:cNvSpPr/>
            <p:nvPr/>
          </p:nvSpPr>
          <p:spPr>
            <a:xfrm>
              <a:off x="5487152" y="4666900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2B8A1FC-8BD9-487A-9F62-70DADF0976B9}"/>
                </a:ext>
              </a:extLst>
            </p:cNvPr>
            <p:cNvSpPr/>
            <p:nvPr/>
          </p:nvSpPr>
          <p:spPr>
            <a:xfrm>
              <a:off x="6375300" y="4682337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6A487A9-DC8E-4D35-B1FC-11A3880ADC46}"/>
                </a:ext>
              </a:extLst>
            </p:cNvPr>
            <p:cNvSpPr/>
            <p:nvPr/>
          </p:nvSpPr>
          <p:spPr>
            <a:xfrm>
              <a:off x="7263448" y="4666900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D7A48-549A-4D64-89E3-8B57D5251DC4}"/>
                </a:ext>
              </a:extLst>
            </p:cNvPr>
            <p:cNvSpPr/>
            <p:nvPr/>
          </p:nvSpPr>
          <p:spPr>
            <a:xfrm>
              <a:off x="8163560" y="4650994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2BCADC2-530B-42AC-834D-BB72DBC02F02}"/>
                </a:ext>
              </a:extLst>
            </p:cNvPr>
            <p:cNvSpPr/>
            <p:nvPr/>
          </p:nvSpPr>
          <p:spPr>
            <a:xfrm>
              <a:off x="9043861" y="4643041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089DB2-B585-4559-A13B-C1277BE94029}"/>
                </a:ext>
              </a:extLst>
            </p:cNvPr>
            <p:cNvCxnSpPr>
              <a:cxnSpLocks/>
            </p:cNvCxnSpPr>
            <p:nvPr/>
          </p:nvCxnSpPr>
          <p:spPr>
            <a:xfrm>
              <a:off x="5194961" y="499773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C8B05-CD4F-4A28-A5A7-DCE654BEECC8}"/>
                </a:ext>
              </a:extLst>
            </p:cNvPr>
            <p:cNvCxnSpPr>
              <a:cxnSpLocks/>
            </p:cNvCxnSpPr>
            <p:nvPr/>
          </p:nvCxnSpPr>
          <p:spPr>
            <a:xfrm>
              <a:off x="6087227" y="4971700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2DF1A1D-1832-43BF-816B-797036B7AE34}"/>
                </a:ext>
              </a:extLst>
            </p:cNvPr>
            <p:cNvCxnSpPr>
              <a:cxnSpLocks/>
            </p:cNvCxnSpPr>
            <p:nvPr/>
          </p:nvCxnSpPr>
          <p:spPr>
            <a:xfrm>
              <a:off x="6975375" y="497136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422F51E-7884-4CA1-8D58-FF4B042E4D0A}"/>
                </a:ext>
              </a:extLst>
            </p:cNvPr>
            <p:cNvCxnSpPr>
              <a:cxnSpLocks/>
            </p:cNvCxnSpPr>
            <p:nvPr/>
          </p:nvCxnSpPr>
          <p:spPr>
            <a:xfrm>
              <a:off x="7863523" y="4955794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9B3B5D8-60D7-43EF-94F3-3B2A024E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763635" y="4947841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F5FC3DB-0184-4B89-A997-8050B978DD63}"/>
                </a:ext>
              </a:extLst>
            </p:cNvPr>
            <p:cNvCxnSpPr>
              <a:cxnSpLocks/>
            </p:cNvCxnSpPr>
            <p:nvPr/>
          </p:nvCxnSpPr>
          <p:spPr>
            <a:xfrm>
              <a:off x="9643936" y="4955794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0949EB5C-93E5-4B67-9497-9F0AF741F8EC}"/>
                </a:ext>
              </a:extLst>
            </p:cNvPr>
            <p:cNvSpPr/>
            <p:nvPr/>
          </p:nvSpPr>
          <p:spPr>
            <a:xfrm>
              <a:off x="9936128" y="4627604"/>
              <a:ext cx="742950" cy="640474"/>
            </a:xfrm>
            <a:prstGeom prst="hexagon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BAEAA0E-C3A0-4B96-B3E8-082ECD6A5A3B}"/>
                </a:ext>
              </a:extLst>
            </p:cNvPr>
            <p:cNvCxnSpPr>
              <a:cxnSpLocks/>
              <a:stCxn id="24" idx="4"/>
              <a:endCxn id="31" idx="1"/>
            </p:cNvCxnSpPr>
            <p:nvPr/>
          </p:nvCxnSpPr>
          <p:spPr>
            <a:xfrm>
              <a:off x="4002658" y="4273677"/>
              <a:ext cx="680107" cy="497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114E83-61A8-4945-BD95-DABC0040D159}"/>
              </a:ext>
            </a:extLst>
          </p:cNvPr>
          <p:cNvGrpSpPr/>
          <p:nvPr/>
        </p:nvGrpSpPr>
        <p:grpSpPr>
          <a:xfrm>
            <a:off x="5521181" y="3514274"/>
            <a:ext cx="5547862" cy="1834073"/>
            <a:chOff x="5383159" y="4290651"/>
            <a:chExt cx="5547862" cy="18340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C1CAA1-2DBA-40CE-92E8-BC1FBA624A1D}"/>
                </a:ext>
              </a:extLst>
            </p:cNvPr>
            <p:cNvSpPr/>
            <p:nvPr/>
          </p:nvSpPr>
          <p:spPr>
            <a:xfrm>
              <a:off x="5383159" y="4705504"/>
              <a:ext cx="5547862" cy="141922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1785DE-9ACF-4E6D-994E-EB9888B6E974}"/>
                </a:ext>
              </a:extLst>
            </p:cNvPr>
            <p:cNvSpPr txBox="1"/>
            <p:nvPr/>
          </p:nvSpPr>
          <p:spPr>
            <a:xfrm>
              <a:off x="7585369" y="4290651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Cold States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C879F1C-C3EA-4E44-B304-F7BA48EDC8F4}"/>
              </a:ext>
            </a:extLst>
          </p:cNvPr>
          <p:cNvSpPr txBox="1"/>
          <p:nvPr/>
        </p:nvSpPr>
        <p:spPr>
          <a:xfrm>
            <a:off x="2212313" y="415722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Hot States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CF44FB-F4EB-42EE-BDA1-D3D468930B71}"/>
              </a:ext>
            </a:extLst>
          </p:cNvPr>
          <p:cNvGrpSpPr/>
          <p:nvPr/>
        </p:nvGrpSpPr>
        <p:grpSpPr>
          <a:xfrm>
            <a:off x="1103363" y="3070637"/>
            <a:ext cx="9526791" cy="2489671"/>
            <a:chOff x="1327705" y="2894002"/>
            <a:chExt cx="9526791" cy="248967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03504B-96DD-4873-9021-7F3C1783254C}"/>
                </a:ext>
              </a:extLst>
            </p:cNvPr>
            <p:cNvSpPr txBox="1"/>
            <p:nvPr/>
          </p:nvSpPr>
          <p:spPr>
            <a:xfrm>
              <a:off x="1327705" y="289400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E99213-4421-4172-9F66-952362F15DE3}"/>
                </a:ext>
              </a:extLst>
            </p:cNvPr>
            <p:cNvSpPr txBox="1"/>
            <p:nvPr/>
          </p:nvSpPr>
          <p:spPr>
            <a:xfrm>
              <a:off x="2227816" y="291216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30818C-1793-437C-9EEB-4B584AA12126}"/>
                </a:ext>
              </a:extLst>
            </p:cNvPr>
            <p:cNvSpPr txBox="1"/>
            <p:nvPr/>
          </p:nvSpPr>
          <p:spPr>
            <a:xfrm>
              <a:off x="3127929" y="291216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56D515-442F-4692-85AE-8CD84C01B40E}"/>
                </a:ext>
              </a:extLst>
            </p:cNvPr>
            <p:cNvSpPr txBox="1"/>
            <p:nvPr/>
          </p:nvSpPr>
          <p:spPr>
            <a:xfrm>
              <a:off x="3998198" y="291507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5E4831-8F0E-496F-9518-9D65B15D5B6F}"/>
                </a:ext>
              </a:extLst>
            </p:cNvPr>
            <p:cNvSpPr txBox="1"/>
            <p:nvPr/>
          </p:nvSpPr>
          <p:spPr>
            <a:xfrm>
              <a:off x="5026858" y="289400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411CB35-079B-4534-84FC-DA406D4F56A6}"/>
                </a:ext>
              </a:extLst>
            </p:cNvPr>
            <p:cNvSpPr txBox="1"/>
            <p:nvPr/>
          </p:nvSpPr>
          <p:spPr>
            <a:xfrm>
              <a:off x="4936434" y="501434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585928-ADFA-48B2-B7E2-6D947ABDDEAE}"/>
                </a:ext>
              </a:extLst>
            </p:cNvPr>
            <p:cNvSpPr txBox="1"/>
            <p:nvPr/>
          </p:nvSpPr>
          <p:spPr>
            <a:xfrm>
              <a:off x="5914365" y="399346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6064ED1-51B2-4EF5-88C3-3750C65C8B3F}"/>
                </a:ext>
              </a:extLst>
            </p:cNvPr>
            <p:cNvSpPr txBox="1"/>
            <p:nvPr/>
          </p:nvSpPr>
          <p:spPr>
            <a:xfrm>
              <a:off x="6822947" y="39759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81A0BB-24E5-4A43-B0C5-FECAFBD2D3E8}"/>
                </a:ext>
              </a:extLst>
            </p:cNvPr>
            <p:cNvSpPr txBox="1"/>
            <p:nvPr/>
          </p:nvSpPr>
          <p:spPr>
            <a:xfrm>
              <a:off x="7658639" y="3975947"/>
              <a:ext cx="474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FFDCE2D-419D-4068-92A3-A6C8A4DB7BA7}"/>
                </a:ext>
              </a:extLst>
            </p:cNvPr>
            <p:cNvSpPr txBox="1"/>
            <p:nvPr/>
          </p:nvSpPr>
          <p:spPr>
            <a:xfrm>
              <a:off x="8507280" y="3963341"/>
              <a:ext cx="474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S9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DECB3D-6883-47D6-B91F-F8DAA9CF1161}"/>
                </a:ext>
              </a:extLst>
            </p:cNvPr>
            <p:cNvSpPr txBox="1"/>
            <p:nvPr/>
          </p:nvSpPr>
          <p:spPr>
            <a:xfrm>
              <a:off x="9312314" y="3957411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S10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5D640C-223A-4E59-A926-85F554D64C9F}"/>
                </a:ext>
              </a:extLst>
            </p:cNvPr>
            <p:cNvSpPr txBox="1"/>
            <p:nvPr/>
          </p:nvSpPr>
          <p:spPr>
            <a:xfrm>
              <a:off x="10245758" y="3943141"/>
              <a:ext cx="608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52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919D-5FC7-46B4-A228-CFF211CE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Underutilization of 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6A93C-6BBF-4F52-8284-831AC27E222F}"/>
              </a:ext>
            </a:extLst>
          </p:cNvPr>
          <p:cNvSpPr txBox="1"/>
          <p:nvPr/>
        </p:nvSpPr>
        <p:spPr>
          <a:xfrm>
            <a:off x="1053497" y="5165288"/>
            <a:ext cx="1034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Because of </a:t>
            </a:r>
            <a:r>
              <a:rPr lang="en-US" sz="2800" b="1" i="1" dirty="0"/>
              <a:t>mismatch</a:t>
            </a:r>
            <a:r>
              <a:rPr lang="en-US" sz="2800" b="1" dirty="0"/>
              <a:t>, there are many cold states configured to AP.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383778"/>
              </p:ext>
            </p:extLst>
          </p:nvPr>
        </p:nvGraphicFramePr>
        <p:xfrm>
          <a:off x="674793" y="1316397"/>
          <a:ext cx="10842414" cy="373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6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only configuring hot states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33" y="4082121"/>
            <a:ext cx="3263765" cy="1422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868" y="4099497"/>
            <a:ext cx="3087955" cy="629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82" y="2010022"/>
            <a:ext cx="2352660" cy="336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172" y="1658843"/>
            <a:ext cx="2938855" cy="2033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8" y="4134222"/>
            <a:ext cx="2863219" cy="16877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686" y="1964065"/>
            <a:ext cx="3250793" cy="14234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479" y="1972978"/>
            <a:ext cx="3177345" cy="141457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699933" y="1421643"/>
            <a:ext cx="6293156" cy="374856"/>
            <a:chOff x="5699933" y="1421643"/>
            <a:chExt cx="6293156" cy="3748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9BF2191-05AB-492C-AA12-30834823C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9933" y="1753945"/>
              <a:ext cx="6293156" cy="42554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9551A1-12A2-43D8-9E69-5AD26E095057}"/>
                </a:ext>
              </a:extLst>
            </p:cNvPr>
            <p:cNvSpPr txBox="1"/>
            <p:nvPr/>
          </p:nvSpPr>
          <p:spPr>
            <a:xfrm>
              <a:off x="7830927" y="1421643"/>
              <a:ext cx="719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2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Introduction 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sz="3200" b="1" dirty="0"/>
              <a:t>Challenges and Our </a:t>
            </a:r>
            <a:r>
              <a:rPr lang="en-US" altLang="zh-CN" sz="3200" b="1" dirty="0"/>
              <a:t>Approach</a:t>
            </a:r>
          </a:p>
          <a:p>
            <a:r>
              <a:rPr lang="en-US" sz="3200" dirty="0"/>
              <a:t>Results</a:t>
            </a:r>
          </a:p>
          <a:p>
            <a:r>
              <a:rPr lang="en-US" sz="3200" dirty="0"/>
              <a:t>Conclusions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7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0E4E-685A-435D-A8C1-C943A300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6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Finite State Machine (Automata) Processing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F285991-05C0-49A2-9BB8-26FD8AC9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582275" cy="4938712"/>
          </a:xfrm>
        </p:spPr>
        <p:txBody>
          <a:bodyPr>
            <a:normAutofit/>
          </a:bodyPr>
          <a:lstStyle/>
          <a:p>
            <a:r>
              <a:rPr lang="en-US" sz="2800" dirty="0"/>
              <a:t>Widely used in several areas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von Neumann architectures are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efficient at FSM processing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Irregular</a:t>
            </a:r>
            <a:r>
              <a:rPr lang="en-US" sz="2400" dirty="0"/>
              <a:t> memory accesses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Limited</a:t>
            </a:r>
            <a:r>
              <a:rPr lang="en-US" sz="2400" dirty="0"/>
              <a:t> Parallelism</a:t>
            </a:r>
          </a:p>
          <a:p>
            <a:pPr marL="533399" indent="-457200"/>
            <a:endParaRPr lang="en-US" sz="2800" dirty="0"/>
          </a:p>
          <a:p>
            <a:pPr marL="533399" indent="-457200"/>
            <a:endParaRPr lang="en-US" sz="2800" dirty="0"/>
          </a:p>
          <a:p>
            <a:pPr marL="533399" indent="-457200"/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23" y="2184592"/>
            <a:ext cx="3373514" cy="96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34" y="2099629"/>
            <a:ext cx="2643812" cy="1389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913" y="1923045"/>
            <a:ext cx="2539393" cy="1638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280" y="1994521"/>
            <a:ext cx="1342120" cy="13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4E4-9680-4089-9EC5-E09AD10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8" y="457201"/>
            <a:ext cx="10972800" cy="11430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AAFC-ECFE-40D7-ADE6-4AB7DA09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7166"/>
            <a:ext cx="10972800" cy="4238998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800" dirty="0"/>
              <a:t>How do we predict and partition?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54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800" dirty="0"/>
              <a:t>How do we handle the mispredictions? </a:t>
            </a:r>
          </a:p>
        </p:txBody>
      </p:sp>
    </p:spTree>
    <p:extLst>
      <p:ext uri="{BB962C8B-B14F-4D97-AF65-F5344CB8AC3E}">
        <p14:creationId xmlns:p14="http://schemas.microsoft.com/office/powerpoint/2010/main" val="120420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45DA-70F1-4EB2-9499-7948121D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129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Which states are more likely to be hot?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3847F-3F31-4D12-A5EC-9A6BFFEBD9D0}"/>
              </a:ext>
            </a:extLst>
          </p:cNvPr>
          <p:cNvGrpSpPr/>
          <p:nvPr/>
        </p:nvGrpSpPr>
        <p:grpSpPr>
          <a:xfrm rot="5400000">
            <a:off x="-1545713" y="3330982"/>
            <a:ext cx="4922324" cy="877050"/>
            <a:chOff x="961885" y="3648640"/>
            <a:chExt cx="9717193" cy="16432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66B8F-055C-4A2D-B9CD-C208675FF3A0}"/>
                </a:ext>
              </a:extLst>
            </p:cNvPr>
            <p:cNvSpPr/>
            <p:nvPr/>
          </p:nvSpPr>
          <p:spPr>
            <a:xfrm>
              <a:off x="1902396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211FD5-EE0F-4308-86BB-526EA4D80C2C}"/>
                </a:ext>
              </a:extLst>
            </p:cNvPr>
            <p:cNvSpPr/>
            <p:nvPr/>
          </p:nvSpPr>
          <p:spPr>
            <a:xfrm>
              <a:off x="2802508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C59462-171F-4D48-B019-DB8CC118C7EB}"/>
                </a:ext>
              </a:extLst>
            </p:cNvPr>
            <p:cNvSpPr/>
            <p:nvPr/>
          </p:nvSpPr>
          <p:spPr>
            <a:xfrm>
              <a:off x="3702620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94DE9AC-7883-488D-8979-117C3B2F14C0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1602359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59465F-3E97-410D-BBDE-D723EAEB459F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2502471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F6BC05-443E-4EF1-9D8F-0AE0801FE61B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3402583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A0A2E9-E5B5-4260-9B43-7F41DB237DBC}"/>
                </a:ext>
              </a:extLst>
            </p:cNvPr>
            <p:cNvCxnSpPr>
              <a:cxnSpLocks/>
              <a:stCxn id="11" idx="6"/>
              <a:endCxn id="16" idx="3"/>
            </p:cNvCxnSpPr>
            <p:nvPr/>
          </p:nvCxnSpPr>
          <p:spPr>
            <a:xfrm>
              <a:off x="4302695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D5C6DD93-7639-4FDD-8C74-BC9721DBDAFF}"/>
                </a:ext>
              </a:extLst>
            </p:cNvPr>
            <p:cNvSpPr/>
            <p:nvPr/>
          </p:nvSpPr>
          <p:spPr>
            <a:xfrm>
              <a:off x="4602732" y="3648640"/>
              <a:ext cx="742950" cy="640474"/>
            </a:xfrm>
            <a:prstGeom prst="hexagon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49BD9F-786B-4B4C-96CF-4AD342DF316E}"/>
                </a:ext>
              </a:extLst>
            </p:cNvPr>
            <p:cNvGrpSpPr/>
            <p:nvPr/>
          </p:nvGrpSpPr>
          <p:grpSpPr>
            <a:xfrm>
              <a:off x="961885" y="3664077"/>
              <a:ext cx="640474" cy="640474"/>
              <a:chOff x="7086600" y="4362450"/>
              <a:chExt cx="640474" cy="64047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FB5676F-5E6E-49E7-BCD3-AA2BEB0DDFBF}"/>
                  </a:ext>
                </a:extLst>
              </p:cNvPr>
              <p:cNvSpPr/>
              <p:nvPr/>
            </p:nvSpPr>
            <p:spPr>
              <a:xfrm>
                <a:off x="7086600" y="4362450"/>
                <a:ext cx="640474" cy="6404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F80C2CB-05B8-41A3-9F85-38B118B40FBB}"/>
                  </a:ext>
                </a:extLst>
              </p:cNvPr>
              <p:cNvSpPr/>
              <p:nvPr/>
            </p:nvSpPr>
            <p:spPr>
              <a:xfrm>
                <a:off x="7152566" y="4426526"/>
                <a:ext cx="512322" cy="512322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B4107C-9D95-4DF4-B14B-20A0DC148BD9}"/>
                </a:ext>
              </a:extLst>
            </p:cNvPr>
            <p:cNvSpPr/>
            <p:nvPr/>
          </p:nvSpPr>
          <p:spPr>
            <a:xfrm>
              <a:off x="4594886" y="468233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B0A65F-A02F-48A9-A26E-ADE38BDA32F5}"/>
                </a:ext>
              </a:extLst>
            </p:cNvPr>
            <p:cNvSpPr/>
            <p:nvPr/>
          </p:nvSpPr>
          <p:spPr>
            <a:xfrm>
              <a:off x="5487152" y="4666900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C72618-193A-4CCE-8584-7A053AF8B50F}"/>
                </a:ext>
              </a:extLst>
            </p:cNvPr>
            <p:cNvSpPr/>
            <p:nvPr/>
          </p:nvSpPr>
          <p:spPr>
            <a:xfrm>
              <a:off x="6375300" y="4682337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6C0F11-C32B-4D77-8B1D-F4F058471CEF}"/>
                </a:ext>
              </a:extLst>
            </p:cNvPr>
            <p:cNvSpPr/>
            <p:nvPr/>
          </p:nvSpPr>
          <p:spPr>
            <a:xfrm>
              <a:off x="7263448" y="4666900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75EE53-53BA-4723-8EBB-A1637ACD41C5}"/>
                </a:ext>
              </a:extLst>
            </p:cNvPr>
            <p:cNvSpPr/>
            <p:nvPr/>
          </p:nvSpPr>
          <p:spPr>
            <a:xfrm>
              <a:off x="8163560" y="4650994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F740E9-F4BA-472E-8CD0-3075A0255B79}"/>
                </a:ext>
              </a:extLst>
            </p:cNvPr>
            <p:cNvSpPr/>
            <p:nvPr/>
          </p:nvSpPr>
          <p:spPr>
            <a:xfrm>
              <a:off x="9043861" y="4643041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ED79DE5-EF86-451A-AE9C-58E6CCE06E4A}"/>
                </a:ext>
              </a:extLst>
            </p:cNvPr>
            <p:cNvCxnSpPr>
              <a:cxnSpLocks/>
            </p:cNvCxnSpPr>
            <p:nvPr/>
          </p:nvCxnSpPr>
          <p:spPr>
            <a:xfrm>
              <a:off x="5194961" y="499773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4CAF8D-CB6F-40BF-98AF-CBB90886C733}"/>
                </a:ext>
              </a:extLst>
            </p:cNvPr>
            <p:cNvCxnSpPr>
              <a:cxnSpLocks/>
            </p:cNvCxnSpPr>
            <p:nvPr/>
          </p:nvCxnSpPr>
          <p:spPr>
            <a:xfrm>
              <a:off x="6087227" y="4971700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31FBA9C-0A4E-4CEB-AD0D-B97A2DEDB0BB}"/>
                </a:ext>
              </a:extLst>
            </p:cNvPr>
            <p:cNvCxnSpPr>
              <a:cxnSpLocks/>
            </p:cNvCxnSpPr>
            <p:nvPr/>
          </p:nvCxnSpPr>
          <p:spPr>
            <a:xfrm>
              <a:off x="6975375" y="497136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AA21F63-7AE4-45EA-A2D1-D96E617002BB}"/>
                </a:ext>
              </a:extLst>
            </p:cNvPr>
            <p:cNvCxnSpPr>
              <a:cxnSpLocks/>
            </p:cNvCxnSpPr>
            <p:nvPr/>
          </p:nvCxnSpPr>
          <p:spPr>
            <a:xfrm>
              <a:off x="7863523" y="4955794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AB95F64-DB1F-4D1A-B6E2-C28E16E8BEFE}"/>
                </a:ext>
              </a:extLst>
            </p:cNvPr>
            <p:cNvCxnSpPr>
              <a:cxnSpLocks/>
            </p:cNvCxnSpPr>
            <p:nvPr/>
          </p:nvCxnSpPr>
          <p:spPr>
            <a:xfrm>
              <a:off x="8763635" y="4947841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D7B2FE-58BA-4078-B75D-C39A650DB193}"/>
                </a:ext>
              </a:extLst>
            </p:cNvPr>
            <p:cNvCxnSpPr>
              <a:cxnSpLocks/>
            </p:cNvCxnSpPr>
            <p:nvPr/>
          </p:nvCxnSpPr>
          <p:spPr>
            <a:xfrm>
              <a:off x="9643936" y="4955794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767D8272-6572-4FA9-8193-C9F3CFED7EE6}"/>
                </a:ext>
              </a:extLst>
            </p:cNvPr>
            <p:cNvSpPr/>
            <p:nvPr/>
          </p:nvSpPr>
          <p:spPr>
            <a:xfrm>
              <a:off x="9936128" y="4627604"/>
              <a:ext cx="742950" cy="640474"/>
            </a:xfrm>
            <a:prstGeom prst="hexagon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323CF6-C528-479C-BA6A-025D011E0057}"/>
                </a:ext>
              </a:extLst>
            </p:cNvPr>
            <p:cNvCxnSpPr>
              <a:cxnSpLocks/>
              <a:stCxn id="11" idx="4"/>
              <a:endCxn id="18" idx="1"/>
            </p:cNvCxnSpPr>
            <p:nvPr/>
          </p:nvCxnSpPr>
          <p:spPr>
            <a:xfrm>
              <a:off x="4002658" y="4273677"/>
              <a:ext cx="680107" cy="497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271D4A1-9B8B-4795-A915-CC5A08EC9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694416"/>
              </p:ext>
            </p:extLst>
          </p:nvPr>
        </p:nvGraphicFramePr>
        <p:xfrm>
          <a:off x="2292095" y="1127723"/>
          <a:ext cx="9290304" cy="379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93C072-0E9C-4FBD-9A5A-D05E1EC0E8D3}"/>
              </a:ext>
            </a:extLst>
          </p:cNvPr>
          <p:cNvSpPr txBox="1"/>
          <p:nvPr/>
        </p:nvSpPr>
        <p:spPr>
          <a:xfrm>
            <a:off x="2195222" y="5105026"/>
            <a:ext cx="10426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Shallow states </a:t>
            </a:r>
            <a:r>
              <a:rPr lang="en-US" sz="2800" b="1" dirty="0">
                <a:sym typeface="Wingdings" panose="05000000000000000000" pitchFamily="2" charset="2"/>
              </a:rPr>
              <a:t>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Hot</a:t>
            </a:r>
            <a:r>
              <a:rPr lang="en-US" sz="28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De</a:t>
            </a:r>
            <a:r>
              <a:rPr lang="en-US" sz="2800" b="1" dirty="0"/>
              <a:t>ep states </a:t>
            </a:r>
            <a:r>
              <a:rPr lang="en-US" sz="2800" b="1" dirty="0">
                <a:sym typeface="Wingdings" panose="05000000000000000000" pitchFamily="2" charset="2"/>
              </a:rPr>
              <a:t> </a:t>
            </a:r>
            <a:r>
              <a:rPr lang="en-US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C</a:t>
            </a:r>
            <a:r>
              <a:rPr lang="en-US" sz="2800" b="1" dirty="0">
                <a:solidFill>
                  <a:srgbClr val="00B0F0"/>
                </a:solidFill>
              </a:rPr>
              <a:t>old</a:t>
            </a:r>
            <a:r>
              <a:rPr lang="en-US" sz="2800" i="1" dirty="0">
                <a:solidFill>
                  <a:srgbClr val="00B0F0"/>
                </a:solidFill>
              </a:rPr>
              <a:t> </a:t>
            </a:r>
            <a:r>
              <a:rPr lang="en-US" sz="2800" i="1" dirty="0"/>
              <a:t>(Details in the paper)</a:t>
            </a:r>
          </a:p>
          <a:p>
            <a:pPr lvl="1"/>
            <a:endParaRPr lang="en-US" sz="2800" b="1" dirty="0">
              <a:solidFill>
                <a:srgbClr val="00B0F0"/>
              </a:solidFill>
            </a:endParaRPr>
          </a:p>
          <a:p>
            <a:pPr lvl="1"/>
            <a:endParaRPr lang="en-US" sz="28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07EEF8-3488-47F4-AD32-45990E26547E}"/>
              </a:ext>
            </a:extLst>
          </p:cNvPr>
          <p:cNvGrpSpPr/>
          <p:nvPr/>
        </p:nvGrpSpPr>
        <p:grpSpPr>
          <a:xfrm>
            <a:off x="409899" y="1201362"/>
            <a:ext cx="2014997" cy="2341779"/>
            <a:chOff x="409899" y="1201362"/>
            <a:chExt cx="2014997" cy="23417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AF00B3-1836-4D42-82C4-A70D55A3061C}"/>
                </a:ext>
              </a:extLst>
            </p:cNvPr>
            <p:cNvSpPr/>
            <p:nvPr/>
          </p:nvSpPr>
          <p:spPr>
            <a:xfrm>
              <a:off x="409899" y="1201362"/>
              <a:ext cx="1123747" cy="234177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94ADA96-8F33-4E32-9C15-A56E8862668B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1533646" y="2372252"/>
              <a:ext cx="891250" cy="24941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1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3C2C9A2-A338-4175-9C39-255799548566}"/>
              </a:ext>
            </a:extLst>
          </p:cNvPr>
          <p:cNvSpPr/>
          <p:nvPr/>
        </p:nvSpPr>
        <p:spPr>
          <a:xfrm>
            <a:off x="389614" y="1097280"/>
            <a:ext cx="1995777" cy="2359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AP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845DA-70F1-4EB2-9499-7948121D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9560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partition?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3847F-3F31-4D12-A5EC-9A6BFFEBD9D0}"/>
              </a:ext>
            </a:extLst>
          </p:cNvPr>
          <p:cNvGrpSpPr/>
          <p:nvPr/>
        </p:nvGrpSpPr>
        <p:grpSpPr>
          <a:xfrm rot="5400000">
            <a:off x="-1029607" y="3281310"/>
            <a:ext cx="4922324" cy="877050"/>
            <a:chOff x="961885" y="3648640"/>
            <a:chExt cx="9717193" cy="16432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266B8F-055C-4A2D-B9CD-C208675FF3A0}"/>
                </a:ext>
              </a:extLst>
            </p:cNvPr>
            <p:cNvSpPr/>
            <p:nvPr/>
          </p:nvSpPr>
          <p:spPr>
            <a:xfrm>
              <a:off x="1902396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211FD5-EE0F-4308-86BB-526EA4D80C2C}"/>
                </a:ext>
              </a:extLst>
            </p:cNvPr>
            <p:cNvSpPr/>
            <p:nvPr/>
          </p:nvSpPr>
          <p:spPr>
            <a:xfrm>
              <a:off x="2802508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C59462-171F-4D48-B019-DB8CC118C7EB}"/>
                </a:ext>
              </a:extLst>
            </p:cNvPr>
            <p:cNvSpPr/>
            <p:nvPr/>
          </p:nvSpPr>
          <p:spPr>
            <a:xfrm>
              <a:off x="3702620" y="366407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94DE9AC-7883-488D-8979-117C3B2F14C0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1602359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59465F-3E97-410D-BBDE-D723EAEB459F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2502471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F6BC05-443E-4EF1-9D8F-0AE0801FE61B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3402583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A0A2E9-E5B5-4260-9B43-7F41DB237DBC}"/>
                </a:ext>
              </a:extLst>
            </p:cNvPr>
            <p:cNvCxnSpPr>
              <a:cxnSpLocks/>
              <a:stCxn id="11" idx="6"/>
              <a:endCxn id="16" idx="3"/>
            </p:cNvCxnSpPr>
            <p:nvPr/>
          </p:nvCxnSpPr>
          <p:spPr>
            <a:xfrm>
              <a:off x="4302695" y="396887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D5C6DD93-7639-4FDD-8C74-BC9721DBDAFF}"/>
                </a:ext>
              </a:extLst>
            </p:cNvPr>
            <p:cNvSpPr/>
            <p:nvPr/>
          </p:nvSpPr>
          <p:spPr>
            <a:xfrm>
              <a:off x="4602732" y="3648640"/>
              <a:ext cx="742950" cy="640474"/>
            </a:xfrm>
            <a:prstGeom prst="hexagon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49BD9F-786B-4B4C-96CF-4AD342DF316E}"/>
                </a:ext>
              </a:extLst>
            </p:cNvPr>
            <p:cNvGrpSpPr/>
            <p:nvPr/>
          </p:nvGrpSpPr>
          <p:grpSpPr>
            <a:xfrm>
              <a:off x="961885" y="3664077"/>
              <a:ext cx="640474" cy="640474"/>
              <a:chOff x="7086600" y="4362450"/>
              <a:chExt cx="640474" cy="64047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FB5676F-5E6E-49E7-BCD3-AA2BEB0DDFBF}"/>
                  </a:ext>
                </a:extLst>
              </p:cNvPr>
              <p:cNvSpPr/>
              <p:nvPr/>
            </p:nvSpPr>
            <p:spPr>
              <a:xfrm>
                <a:off x="7086600" y="4362450"/>
                <a:ext cx="640474" cy="6404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F80C2CB-05B8-41A3-9F85-38B118B40FBB}"/>
                  </a:ext>
                </a:extLst>
              </p:cNvPr>
              <p:cNvSpPr/>
              <p:nvPr/>
            </p:nvSpPr>
            <p:spPr>
              <a:xfrm>
                <a:off x="7152566" y="4426526"/>
                <a:ext cx="512322" cy="512322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B4107C-9D95-4DF4-B14B-20A0DC148BD9}"/>
                </a:ext>
              </a:extLst>
            </p:cNvPr>
            <p:cNvSpPr/>
            <p:nvPr/>
          </p:nvSpPr>
          <p:spPr>
            <a:xfrm>
              <a:off x="4594886" y="4682337"/>
              <a:ext cx="600075" cy="609600"/>
            </a:xfrm>
            <a:prstGeom prst="ellipse">
              <a:avLst/>
            </a:prstGeom>
            <a:pattFill prst="pct75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B0A65F-A02F-48A9-A26E-ADE38BDA32F5}"/>
                </a:ext>
              </a:extLst>
            </p:cNvPr>
            <p:cNvSpPr/>
            <p:nvPr/>
          </p:nvSpPr>
          <p:spPr>
            <a:xfrm>
              <a:off x="5487152" y="4666900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C72618-193A-4CCE-8584-7A053AF8B50F}"/>
                </a:ext>
              </a:extLst>
            </p:cNvPr>
            <p:cNvSpPr/>
            <p:nvPr/>
          </p:nvSpPr>
          <p:spPr>
            <a:xfrm>
              <a:off x="6375300" y="4682337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6C0F11-C32B-4D77-8B1D-F4F058471CEF}"/>
                </a:ext>
              </a:extLst>
            </p:cNvPr>
            <p:cNvSpPr/>
            <p:nvPr/>
          </p:nvSpPr>
          <p:spPr>
            <a:xfrm>
              <a:off x="7263448" y="4666900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75EE53-53BA-4723-8EBB-A1637ACD41C5}"/>
                </a:ext>
              </a:extLst>
            </p:cNvPr>
            <p:cNvSpPr/>
            <p:nvPr/>
          </p:nvSpPr>
          <p:spPr>
            <a:xfrm>
              <a:off x="8163560" y="4650994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F740E9-F4BA-472E-8CD0-3075A0255B79}"/>
                </a:ext>
              </a:extLst>
            </p:cNvPr>
            <p:cNvSpPr/>
            <p:nvPr/>
          </p:nvSpPr>
          <p:spPr>
            <a:xfrm>
              <a:off x="9043861" y="4643041"/>
              <a:ext cx="600075" cy="609600"/>
            </a:xfrm>
            <a:prstGeom prst="ellipse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ED79DE5-EF86-451A-AE9C-58E6CCE06E4A}"/>
                </a:ext>
              </a:extLst>
            </p:cNvPr>
            <p:cNvCxnSpPr>
              <a:cxnSpLocks/>
            </p:cNvCxnSpPr>
            <p:nvPr/>
          </p:nvCxnSpPr>
          <p:spPr>
            <a:xfrm>
              <a:off x="5194961" y="499773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4CAF8D-CB6F-40BF-98AF-CBB90886C733}"/>
                </a:ext>
              </a:extLst>
            </p:cNvPr>
            <p:cNvCxnSpPr>
              <a:cxnSpLocks/>
            </p:cNvCxnSpPr>
            <p:nvPr/>
          </p:nvCxnSpPr>
          <p:spPr>
            <a:xfrm>
              <a:off x="6087227" y="4971700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31FBA9C-0A4E-4CEB-AD0D-B97A2DEDB0BB}"/>
                </a:ext>
              </a:extLst>
            </p:cNvPr>
            <p:cNvCxnSpPr>
              <a:cxnSpLocks/>
            </p:cNvCxnSpPr>
            <p:nvPr/>
          </p:nvCxnSpPr>
          <p:spPr>
            <a:xfrm>
              <a:off x="6975375" y="4971367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AA21F63-7AE4-45EA-A2D1-D96E617002BB}"/>
                </a:ext>
              </a:extLst>
            </p:cNvPr>
            <p:cNvCxnSpPr>
              <a:cxnSpLocks/>
            </p:cNvCxnSpPr>
            <p:nvPr/>
          </p:nvCxnSpPr>
          <p:spPr>
            <a:xfrm>
              <a:off x="7863523" y="4955794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AB95F64-DB1F-4D1A-B6E2-C28E16E8BEFE}"/>
                </a:ext>
              </a:extLst>
            </p:cNvPr>
            <p:cNvCxnSpPr>
              <a:cxnSpLocks/>
            </p:cNvCxnSpPr>
            <p:nvPr/>
          </p:nvCxnSpPr>
          <p:spPr>
            <a:xfrm>
              <a:off x="8763635" y="4947841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D7B2FE-58BA-4078-B75D-C39A650DB193}"/>
                </a:ext>
              </a:extLst>
            </p:cNvPr>
            <p:cNvCxnSpPr>
              <a:cxnSpLocks/>
            </p:cNvCxnSpPr>
            <p:nvPr/>
          </p:nvCxnSpPr>
          <p:spPr>
            <a:xfrm>
              <a:off x="9643936" y="4955794"/>
              <a:ext cx="300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767D8272-6572-4FA9-8193-C9F3CFED7EE6}"/>
                </a:ext>
              </a:extLst>
            </p:cNvPr>
            <p:cNvSpPr/>
            <p:nvPr/>
          </p:nvSpPr>
          <p:spPr>
            <a:xfrm>
              <a:off x="9936128" y="4627604"/>
              <a:ext cx="742950" cy="640474"/>
            </a:xfrm>
            <a:prstGeom prst="hexagon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323CF6-C528-479C-BA6A-025D011E0057}"/>
                </a:ext>
              </a:extLst>
            </p:cNvPr>
            <p:cNvCxnSpPr>
              <a:cxnSpLocks/>
              <a:stCxn id="11" idx="4"/>
              <a:endCxn id="18" idx="1"/>
            </p:cNvCxnSpPr>
            <p:nvPr/>
          </p:nvCxnSpPr>
          <p:spPr>
            <a:xfrm>
              <a:off x="4002658" y="4273677"/>
              <a:ext cx="680107" cy="497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94CCE73-97C0-4F53-BF81-6652B9136915}"/>
              </a:ext>
            </a:extLst>
          </p:cNvPr>
          <p:cNvSpPr/>
          <p:nvPr/>
        </p:nvSpPr>
        <p:spPr>
          <a:xfrm>
            <a:off x="3125244" y="1232074"/>
            <a:ext cx="83529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We use a simple but effective </a:t>
            </a:r>
            <a:r>
              <a:rPr lang="en-US" sz="4000" i="1" dirty="0"/>
              <a:t>offline</a:t>
            </a:r>
            <a:r>
              <a:rPr lang="en-US" sz="4000" dirty="0"/>
              <a:t> </a:t>
            </a:r>
            <a:r>
              <a:rPr lang="en-US" sz="4000" i="1" dirty="0"/>
              <a:t>profiling mechanism</a:t>
            </a:r>
            <a:r>
              <a:rPr lang="en-US" sz="4000" dirty="0"/>
              <a:t> to determine the partition topological-order. </a:t>
            </a:r>
            <a:r>
              <a:rPr lang="en-US" sz="3200" dirty="0"/>
              <a:t>(More details in the paper)</a:t>
            </a:r>
            <a:r>
              <a:rPr lang="en-US" sz="4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Partition via topological order makes transition unidirectional.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A20FD-4E07-4D84-9B66-DB839F712B0D}"/>
              </a:ext>
            </a:extLst>
          </p:cNvPr>
          <p:cNvGrpSpPr/>
          <p:nvPr/>
        </p:nvGrpSpPr>
        <p:grpSpPr>
          <a:xfrm>
            <a:off x="275544" y="3347153"/>
            <a:ext cx="3383524" cy="976894"/>
            <a:chOff x="275544" y="3347153"/>
            <a:chExt cx="3383524" cy="97689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35E78C-284F-4DFC-8A15-66D8E3F52C6A}"/>
                </a:ext>
              </a:extLst>
            </p:cNvPr>
            <p:cNvCxnSpPr>
              <a:cxnSpLocks/>
            </p:cNvCxnSpPr>
            <p:nvPr/>
          </p:nvCxnSpPr>
          <p:spPr>
            <a:xfrm>
              <a:off x="275544" y="3347153"/>
              <a:ext cx="2639833" cy="30233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BDEC30-2AE2-41EC-98A7-3D2D2CFB9F2D}"/>
                </a:ext>
              </a:extLst>
            </p:cNvPr>
            <p:cNvSpPr txBox="1"/>
            <p:nvPr/>
          </p:nvSpPr>
          <p:spPr>
            <a:xfrm>
              <a:off x="1439678" y="3677716"/>
              <a:ext cx="22193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Topological Order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K =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7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8A8FF9B-DB53-466A-B344-69CEE2512195}"/>
              </a:ext>
            </a:extLst>
          </p:cNvPr>
          <p:cNvSpPr/>
          <p:nvPr/>
        </p:nvSpPr>
        <p:spPr>
          <a:xfrm>
            <a:off x="3646289" y="1229257"/>
            <a:ext cx="1995777" cy="255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>
                <a:solidFill>
                  <a:schemeClr val="tx1"/>
                </a:solidFill>
              </a:rPr>
              <a:t>AP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C81EB-F8F0-48E2-8779-3F43CC67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" y="131518"/>
            <a:ext cx="10972800" cy="1143000"/>
          </a:xfrm>
        </p:spPr>
        <p:txBody>
          <a:bodyPr/>
          <a:lstStyle/>
          <a:p>
            <a:r>
              <a:rPr lang="en-US" dirty="0"/>
              <a:t>How do we handle the mispredictions?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C5DB98-F2BF-437C-857F-5F225991D031}"/>
              </a:ext>
            </a:extLst>
          </p:cNvPr>
          <p:cNvSpPr txBox="1"/>
          <p:nvPr/>
        </p:nvSpPr>
        <p:spPr>
          <a:xfrm>
            <a:off x="7678507" y="1150321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</a:t>
            </a:r>
            <a:r>
              <a:rPr lang="en-US" sz="3200" b="1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ICATION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0CD6521-258D-4980-9707-9073ADAB400D}"/>
              </a:ext>
            </a:extLst>
          </p:cNvPr>
          <p:cNvGrpSpPr/>
          <p:nvPr/>
        </p:nvGrpSpPr>
        <p:grpSpPr>
          <a:xfrm>
            <a:off x="7781454" y="3919494"/>
            <a:ext cx="2062264" cy="1487688"/>
            <a:chOff x="175098" y="4550099"/>
            <a:chExt cx="2062264" cy="148768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F133944-7764-40B8-9A5F-AC79F8226E4C}"/>
                </a:ext>
              </a:extLst>
            </p:cNvPr>
            <p:cNvSpPr/>
            <p:nvPr/>
          </p:nvSpPr>
          <p:spPr>
            <a:xfrm>
              <a:off x="226980" y="5567969"/>
              <a:ext cx="1355387" cy="4698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S3; cycle 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0897FF1-5B82-47BB-A6BC-3C4CEB72FDB5}"/>
                </a:ext>
              </a:extLst>
            </p:cNvPr>
            <p:cNvSpPr txBox="1"/>
            <p:nvPr/>
          </p:nvSpPr>
          <p:spPr>
            <a:xfrm>
              <a:off x="175098" y="4550099"/>
              <a:ext cx="2062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Generated intermediate report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5D1E40-7CA8-44AE-96E7-474EC7CD1DF8}"/>
              </a:ext>
            </a:extLst>
          </p:cNvPr>
          <p:cNvGrpSpPr/>
          <p:nvPr/>
        </p:nvGrpSpPr>
        <p:grpSpPr>
          <a:xfrm>
            <a:off x="543012" y="1258673"/>
            <a:ext cx="1751425" cy="4922324"/>
            <a:chOff x="543012" y="1258673"/>
            <a:chExt cx="1751425" cy="49223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9E1A94-1308-486B-9CC1-C5A371C6357D}"/>
                </a:ext>
              </a:extLst>
            </p:cNvPr>
            <p:cNvGrpSpPr/>
            <p:nvPr/>
          </p:nvGrpSpPr>
          <p:grpSpPr>
            <a:xfrm rot="5400000">
              <a:off x="-1029607" y="3281310"/>
              <a:ext cx="4922324" cy="877050"/>
              <a:chOff x="961885" y="3648640"/>
              <a:chExt cx="9717193" cy="16432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B19102-DDBE-43B1-AEF2-A2CD6AE74835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976AE61-378F-4CB2-9349-6AB5258B0F0A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045418B-BD10-42C8-B9D2-5936B3EDCEF6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10002C7-40D6-407E-AC81-68C47C317890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4475EEB-0E70-41EC-B5EF-4A8CCEA2351B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E7D234-0BA8-490D-9666-DDD5E948B1F5}"/>
                  </a:ext>
                </a:extLst>
              </p:cNvPr>
              <p:cNvCxnSpPr>
                <a:cxnSpLocks/>
                <a:stCxn id="8" idx="6"/>
                <a:endCxn id="9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74231D3-45ED-4F86-8633-63741E877F34}"/>
                  </a:ext>
                </a:extLst>
              </p:cNvPr>
              <p:cNvCxnSpPr>
                <a:cxnSpLocks/>
                <a:stCxn id="9" idx="6"/>
                <a:endCxn id="14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6D228AA2-64D2-40DD-9F39-2F02129D14CF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657BC57-3967-4ECF-BBEB-3DDA0F53D615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47E0FFC-FA5D-49A0-931E-874535FC45E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19A8699-38AA-43F4-BF33-58EECAA0FE58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pattFill prst="pct7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9BA9DD-E95C-4724-B321-B45C8AC44FF8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5F09F3D-9E34-4718-8955-3562DBB2B698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443FA73-90F4-4DC9-8F34-53D45CE9FD55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43C7A0-982A-429F-91AE-D24201C6DA58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BA7C66-710C-4ACF-A1E2-AA6A5E9A9660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9D1B24B-E9BE-4C2E-9250-B9A93F9DF17A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0504F4F-C81B-4DF3-BC22-493FFE2C8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DFECE7B-96F9-4889-AA7E-1241AC1E0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A4EC908-4849-4EA4-BDB7-1C9A03E03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550295B-1D63-489B-8253-A3CF28492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7E75532-942E-469A-8940-894C44335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847E610-CCA3-4714-BA1D-06CB76E113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FBA0ACAA-2E6E-4568-B78B-52D50AA5A59F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D4038BB-2F7B-4AE4-9CF0-9B1FCA8C7B28}"/>
                  </a:ext>
                </a:extLst>
              </p:cNvPr>
              <p:cNvCxnSpPr>
                <a:cxnSpLocks/>
                <a:stCxn id="9" idx="4"/>
                <a:endCxn id="16" idx="1"/>
              </p:cNvCxnSpPr>
              <p:nvPr/>
            </p:nvCxnSpPr>
            <p:spPr>
              <a:xfrm>
                <a:off x="4002658" y="4273677"/>
                <a:ext cx="680107" cy="4979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E2BF1D-218B-4FE9-B10F-70A982EE14F1}"/>
                </a:ext>
              </a:extLst>
            </p:cNvPr>
            <p:cNvSpPr txBox="1"/>
            <p:nvPr/>
          </p:nvSpPr>
          <p:spPr>
            <a:xfrm>
              <a:off x="1827643" y="263905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B342B88-0847-4AC7-BE32-89DA280021AA}"/>
                </a:ext>
              </a:extLst>
            </p:cNvPr>
            <p:cNvSpPr txBox="1"/>
            <p:nvPr/>
          </p:nvSpPr>
          <p:spPr>
            <a:xfrm>
              <a:off x="543012" y="310720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F0550D1-5DDA-4F52-A555-EA8FDD61B5EC}"/>
                </a:ext>
              </a:extLst>
            </p:cNvPr>
            <p:cNvSpPr txBox="1"/>
            <p:nvPr/>
          </p:nvSpPr>
          <p:spPr>
            <a:xfrm>
              <a:off x="1827643" y="314098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0EC89E-1F44-41EA-81C1-D37A76665202}"/>
                </a:ext>
              </a:extLst>
            </p:cNvPr>
            <p:cNvSpPr txBox="1"/>
            <p:nvPr/>
          </p:nvSpPr>
          <p:spPr>
            <a:xfrm>
              <a:off x="1819852" y="216948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9ED9CC-118F-4F2A-A1CB-C3C8B9C6E39B}"/>
              </a:ext>
            </a:extLst>
          </p:cNvPr>
          <p:cNvGrpSpPr/>
          <p:nvPr/>
        </p:nvGrpSpPr>
        <p:grpSpPr>
          <a:xfrm>
            <a:off x="234293" y="2433877"/>
            <a:ext cx="3123064" cy="663786"/>
            <a:chOff x="234293" y="2433877"/>
            <a:chExt cx="3123064" cy="66378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6104546-2802-4A43-B20F-8438AA31632C}"/>
                </a:ext>
              </a:extLst>
            </p:cNvPr>
            <p:cNvCxnSpPr>
              <a:cxnSpLocks/>
            </p:cNvCxnSpPr>
            <p:nvPr/>
          </p:nvCxnSpPr>
          <p:spPr>
            <a:xfrm>
              <a:off x="234293" y="2433877"/>
              <a:ext cx="2639833" cy="30233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99FB02-7511-47DE-8DE4-9DB4E5393979}"/>
                </a:ext>
              </a:extLst>
            </p:cNvPr>
            <p:cNvSpPr txBox="1"/>
            <p:nvPr/>
          </p:nvSpPr>
          <p:spPr>
            <a:xfrm>
              <a:off x="2614846" y="2728331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K =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21EF76-E5CE-4704-9E61-9D3A0A2C4991}"/>
              </a:ext>
            </a:extLst>
          </p:cNvPr>
          <p:cNvGrpSpPr/>
          <p:nvPr/>
        </p:nvGrpSpPr>
        <p:grpSpPr>
          <a:xfrm>
            <a:off x="3763154" y="1269968"/>
            <a:ext cx="1800493" cy="2419573"/>
            <a:chOff x="3783889" y="1282689"/>
            <a:chExt cx="1800493" cy="241957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8367236-3E2D-4B3E-85D7-06E41586D096}"/>
                </a:ext>
              </a:extLst>
            </p:cNvPr>
            <p:cNvGrpSpPr/>
            <p:nvPr/>
          </p:nvGrpSpPr>
          <p:grpSpPr>
            <a:xfrm>
              <a:off x="3783889" y="1282689"/>
              <a:ext cx="1800493" cy="2419573"/>
              <a:chOff x="3335329" y="1201372"/>
              <a:chExt cx="1800493" cy="241957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8DF1A44-8754-4C8B-8BBF-77E845FF6229}"/>
                  </a:ext>
                </a:extLst>
              </p:cNvPr>
              <p:cNvSpPr txBox="1"/>
              <p:nvPr/>
            </p:nvSpPr>
            <p:spPr>
              <a:xfrm>
                <a:off x="3335329" y="2974614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Intermediate </a:t>
                </a:r>
              </a:p>
              <a:p>
                <a:r>
                  <a:rPr lang="en-US" altLang="zh-CN" b="1" dirty="0"/>
                  <a:t>reporting state</a:t>
                </a:r>
                <a:endParaRPr lang="en-US" b="1" dirty="0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D0A1AD0-7609-4592-8AFE-1512DABCA171}"/>
                  </a:ext>
                </a:extLst>
              </p:cNvPr>
              <p:cNvGrpSpPr/>
              <p:nvPr/>
            </p:nvGrpSpPr>
            <p:grpSpPr>
              <a:xfrm>
                <a:off x="3367702" y="1201372"/>
                <a:ext cx="841386" cy="1814974"/>
                <a:chOff x="3367702" y="1201372"/>
                <a:chExt cx="841386" cy="1814974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00A54F-0D63-48D9-813A-A4FEC803768D}"/>
                    </a:ext>
                  </a:extLst>
                </p:cNvPr>
                <p:cNvSpPr/>
                <p:nvPr/>
              </p:nvSpPr>
              <p:spPr>
                <a:xfrm rot="5400000">
                  <a:off x="3886187" y="1667106"/>
                  <a:ext cx="303973" cy="325352"/>
                </a:xfrm>
                <a:prstGeom prst="ellipse">
                  <a:avLst/>
                </a:prstGeom>
                <a:pattFill prst="pct75">
                  <a:fgClr>
                    <a:srgbClr val="FFC000"/>
                  </a:fgClr>
                  <a:bgClr>
                    <a:schemeClr val="bg1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55A7AA3-3003-4670-823B-5031F30CA66F}"/>
                    </a:ext>
                  </a:extLst>
                </p:cNvPr>
                <p:cNvSpPr/>
                <p:nvPr/>
              </p:nvSpPr>
              <p:spPr>
                <a:xfrm rot="5400000">
                  <a:off x="3886187" y="2123065"/>
                  <a:ext cx="303973" cy="325352"/>
                </a:xfrm>
                <a:prstGeom prst="ellipse">
                  <a:avLst/>
                </a:prstGeom>
                <a:pattFill prst="pct75">
                  <a:fgClr>
                    <a:srgbClr val="FFC000"/>
                  </a:fgClr>
                  <a:bgClr>
                    <a:schemeClr val="bg1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61C9D75-92FE-45F6-8BBC-B9E7CEFBF145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 rot="5400000">
                  <a:off x="3962180" y="1601802"/>
                  <a:ext cx="15198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D81A9E2-6639-4EF0-9855-77395720BE76}"/>
                    </a:ext>
                  </a:extLst>
                </p:cNvPr>
                <p:cNvCxnSpPr>
                  <a:stCxn id="34" idx="6"/>
                  <a:endCxn id="35" idx="2"/>
                </p:cNvCxnSpPr>
                <p:nvPr/>
              </p:nvCxnSpPr>
              <p:spPr>
                <a:xfrm rot="5400000">
                  <a:off x="3962180" y="2057762"/>
                  <a:ext cx="15198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63F1C949-FD72-4197-AF96-054F470C15E4}"/>
                    </a:ext>
                  </a:extLst>
                </p:cNvPr>
                <p:cNvCxnSpPr>
                  <a:cxnSpLocks/>
                  <a:stCxn id="35" idx="6"/>
                </p:cNvCxnSpPr>
                <p:nvPr/>
              </p:nvCxnSpPr>
              <p:spPr>
                <a:xfrm rot="5400000">
                  <a:off x="3962180" y="2513721"/>
                  <a:ext cx="15198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A353507-0FB8-4DFB-B015-EE5723F30478}"/>
                    </a:ext>
                  </a:extLst>
                </p:cNvPr>
                <p:cNvGrpSpPr/>
                <p:nvPr/>
              </p:nvGrpSpPr>
              <p:grpSpPr>
                <a:xfrm rot="5400000">
                  <a:off x="3867716" y="1192676"/>
                  <a:ext cx="324437" cy="341830"/>
                  <a:chOff x="7086600" y="4362450"/>
                  <a:chExt cx="640474" cy="640474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AA882603-446D-4B3E-83B9-5665A9D9E96D}"/>
                      </a:ext>
                    </a:extLst>
                  </p:cNvPr>
                  <p:cNvSpPr/>
                  <p:nvPr/>
                </p:nvSpPr>
                <p:spPr>
                  <a:xfrm>
                    <a:off x="7086600" y="4362450"/>
                    <a:ext cx="640474" cy="640474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0F808E5-416F-4FF0-8B10-A2F5C24ED0E2}"/>
                      </a:ext>
                    </a:extLst>
                  </p:cNvPr>
                  <p:cNvSpPr/>
                  <p:nvPr/>
                </p:nvSpPr>
                <p:spPr>
                  <a:xfrm>
                    <a:off x="7152566" y="4426526"/>
                    <a:ext cx="512322" cy="512322"/>
                  </a:xfrm>
                  <a:prstGeom prst="ellipse">
                    <a:avLst/>
                  </a:prstGeom>
                  <a:pattFill prst="pct75">
                    <a:fgClr>
                      <a:srgbClr val="FFC000"/>
                    </a:fgClr>
                    <a:bgClr>
                      <a:schemeClr val="bg1"/>
                    </a:bgClr>
                  </a:pattFill>
                  <a:effectLst>
                    <a:outerShdw blurRad="40000" dist="23000" dir="5400000" rotWithShape="0">
                      <a:schemeClr val="bg1">
                        <a:alpha val="35000"/>
                      </a:scheme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p:grpSp>
            <p:sp>
              <p:nvSpPr>
                <p:cNvPr id="59" name="Hexagon 58">
                  <a:extLst>
                    <a:ext uri="{FF2B5EF4-FFF2-40B4-BE49-F238E27FC236}">
                      <a16:creationId xmlns:a16="http://schemas.microsoft.com/office/drawing/2014/main" id="{7A5CF837-626D-4F05-866B-C8EB25CD45E0}"/>
                    </a:ext>
                  </a:extLst>
                </p:cNvPr>
                <p:cNvSpPr/>
                <p:nvPr/>
              </p:nvSpPr>
              <p:spPr>
                <a:xfrm rot="5400000">
                  <a:off x="3849999" y="2612409"/>
                  <a:ext cx="376347" cy="341830"/>
                </a:xfrm>
                <a:prstGeom prst="hexagon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L</a:t>
                  </a:r>
                  <a:endParaRPr lang="en-US" dirty="0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488D7B3C-BDCA-4628-84AF-403E7CD4D45C}"/>
                    </a:ext>
                  </a:extLst>
                </p:cNvPr>
                <p:cNvSpPr txBox="1"/>
                <p:nvPr/>
              </p:nvSpPr>
              <p:spPr>
                <a:xfrm>
                  <a:off x="3367702" y="2647014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S3’</a:t>
                  </a:r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6FD5E6-3C53-4F0B-833D-EC59535EE28F}"/>
                </a:ext>
              </a:extLst>
            </p:cNvPr>
            <p:cNvSpPr txBox="1"/>
            <p:nvPr/>
          </p:nvSpPr>
          <p:spPr>
            <a:xfrm>
              <a:off x="3810087" y="2195199"/>
              <a:ext cx="468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B65578-7C95-428A-AA7E-8880699BF8BB}"/>
              </a:ext>
            </a:extLst>
          </p:cNvPr>
          <p:cNvGrpSpPr/>
          <p:nvPr/>
        </p:nvGrpSpPr>
        <p:grpSpPr>
          <a:xfrm>
            <a:off x="3690948" y="4000811"/>
            <a:ext cx="1995777" cy="2359175"/>
            <a:chOff x="3690948" y="4000811"/>
            <a:chExt cx="1995777" cy="235917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C238979-661B-4ED9-AC59-2407848D26FD}"/>
                </a:ext>
              </a:extLst>
            </p:cNvPr>
            <p:cNvSpPr/>
            <p:nvPr/>
          </p:nvSpPr>
          <p:spPr>
            <a:xfrm>
              <a:off x="3690948" y="4000811"/>
              <a:ext cx="1995777" cy="23591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b="1" dirty="0">
                  <a:solidFill>
                    <a:schemeClr val="tx1"/>
                  </a:solidFill>
                </a:rPr>
                <a:t>AP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18D20AC-7D07-4F6B-9A5F-7288C742454F}"/>
                </a:ext>
              </a:extLst>
            </p:cNvPr>
            <p:cNvGrpSpPr/>
            <p:nvPr/>
          </p:nvGrpSpPr>
          <p:grpSpPr>
            <a:xfrm>
              <a:off x="4375086" y="4255948"/>
              <a:ext cx="350067" cy="1770125"/>
              <a:chOff x="4105512" y="1561563"/>
              <a:chExt cx="350067" cy="1770125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C737A4C-5F58-4E61-8F8A-304392762C53}"/>
                  </a:ext>
                </a:extLst>
              </p:cNvPr>
              <p:cNvSpPr/>
              <p:nvPr/>
            </p:nvSpPr>
            <p:spPr>
              <a:xfrm rot="5400000">
                <a:off x="4132678" y="2027297"/>
                <a:ext cx="303973" cy="325352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6D28532-8F3F-4D9D-87F8-78844DB06105}"/>
                  </a:ext>
                </a:extLst>
              </p:cNvPr>
              <p:cNvSpPr/>
              <p:nvPr/>
            </p:nvSpPr>
            <p:spPr>
              <a:xfrm rot="5400000">
                <a:off x="4132678" y="2483256"/>
                <a:ext cx="303973" cy="325352"/>
              </a:xfrm>
              <a:prstGeom prst="ellipse">
                <a:avLst/>
              </a:prstGeom>
              <a:pattFill prst="pct75">
                <a:fgClr>
                  <a:srgbClr val="FFC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359CE03A-976A-4A5E-A876-D5B463B777A2}"/>
                  </a:ext>
                </a:extLst>
              </p:cNvPr>
              <p:cNvCxnSpPr>
                <a:cxnSpLocks/>
                <a:endCxn id="68" idx="2"/>
              </p:cNvCxnSpPr>
              <p:nvPr/>
            </p:nvCxnSpPr>
            <p:spPr>
              <a:xfrm rot="5400000">
                <a:off x="4208671" y="1961993"/>
                <a:ext cx="1519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CE747E7-2F57-4123-8CC3-C933195ADBDF}"/>
                  </a:ext>
                </a:extLst>
              </p:cNvPr>
              <p:cNvCxnSpPr>
                <a:stCxn id="68" idx="6"/>
                <a:endCxn id="69" idx="2"/>
              </p:cNvCxnSpPr>
              <p:nvPr/>
            </p:nvCxnSpPr>
            <p:spPr>
              <a:xfrm rot="5400000">
                <a:off x="4208671" y="2417953"/>
                <a:ext cx="1519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170E835-290B-4AEA-B8AF-689DBCB8773E}"/>
                  </a:ext>
                </a:extLst>
              </p:cNvPr>
              <p:cNvCxnSpPr>
                <a:cxnSpLocks/>
                <a:stCxn id="69" idx="6"/>
              </p:cNvCxnSpPr>
              <p:nvPr/>
            </p:nvCxnSpPr>
            <p:spPr>
              <a:xfrm rot="5400000">
                <a:off x="4208671" y="2873912"/>
                <a:ext cx="1519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0FCF42E-DFDE-44B3-89C4-0F69B9A96039}"/>
                  </a:ext>
                </a:extLst>
              </p:cNvPr>
              <p:cNvGrpSpPr/>
              <p:nvPr/>
            </p:nvGrpSpPr>
            <p:grpSpPr>
              <a:xfrm rot="5400000">
                <a:off x="4114208" y="1552867"/>
                <a:ext cx="324437" cy="341830"/>
                <a:chOff x="7086600" y="4362450"/>
                <a:chExt cx="640474" cy="64047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3846DFC9-DF48-4BE5-9880-C14B4DCBA610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CBB9347-FD66-42E3-80E4-FA05AAE47EAE}"/>
                    </a:ext>
                  </a:extLst>
                </p:cNvPr>
                <p:cNvSpPr/>
                <p:nvPr/>
              </p:nvSpPr>
              <p:spPr>
                <a:xfrm>
                  <a:off x="7152563" y="4426527"/>
                  <a:ext cx="512323" cy="512321"/>
                </a:xfrm>
                <a:prstGeom prst="ellipse">
                  <a:avLst/>
                </a:prstGeom>
                <a:pattFill prst="pct7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74" name="Hexagon 73">
                <a:extLst>
                  <a:ext uri="{FF2B5EF4-FFF2-40B4-BE49-F238E27FC236}">
                    <a16:creationId xmlns:a16="http://schemas.microsoft.com/office/drawing/2014/main" id="{C33AD1AD-25A1-4262-996E-F14B4874EE9D}"/>
                  </a:ext>
                </a:extLst>
              </p:cNvPr>
              <p:cNvSpPr/>
              <p:nvPr/>
            </p:nvSpPr>
            <p:spPr>
              <a:xfrm rot="5400000">
                <a:off x="4096490" y="2972600"/>
                <a:ext cx="376347" cy="341830"/>
              </a:xfrm>
              <a:prstGeom prst="hexago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L</a:t>
                </a:r>
                <a:endParaRPr lang="en-US" dirty="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D710BC9-ADED-4889-9FA7-94E125C3FC90}"/>
                </a:ext>
              </a:extLst>
            </p:cNvPr>
            <p:cNvSpPr txBox="1"/>
            <p:nvPr/>
          </p:nvSpPr>
          <p:spPr>
            <a:xfrm>
              <a:off x="3906831" y="51583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2817E9D-2C82-4090-8CBA-2A843EFC15E7}"/>
                </a:ext>
              </a:extLst>
            </p:cNvPr>
            <p:cNvSpPr txBox="1"/>
            <p:nvPr/>
          </p:nvSpPr>
          <p:spPr>
            <a:xfrm>
              <a:off x="3901646" y="568909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S3’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9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600" y="1866982"/>
            <a:ext cx="4618299" cy="921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508" y="3394347"/>
            <a:ext cx="4683633" cy="170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5D95-D383-4F58-B50F-716F4B85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Handle the mispredictions --- </a:t>
            </a:r>
            <a:r>
              <a:rPr lang="en-US" dirty="0" err="1"/>
              <a:t>SparseAP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86" y="1876216"/>
            <a:ext cx="2310164" cy="122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50" y="1933495"/>
            <a:ext cx="4096859" cy="1114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86" y="3550108"/>
            <a:ext cx="2266068" cy="172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50" y="3680704"/>
            <a:ext cx="4152907" cy="18189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13498" y="1323355"/>
            <a:ext cx="8566825" cy="382228"/>
            <a:chOff x="2613498" y="1323355"/>
            <a:chExt cx="8566825" cy="3822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BF2191-05AB-492C-AA12-30834823C025}"/>
                </a:ext>
              </a:extLst>
            </p:cNvPr>
            <p:cNvCxnSpPr>
              <a:cxnSpLocks/>
            </p:cNvCxnSpPr>
            <p:nvPr/>
          </p:nvCxnSpPr>
          <p:spPr>
            <a:xfrm>
              <a:off x="2613498" y="1705583"/>
              <a:ext cx="8566825" cy="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551A1-12A2-43D8-9E69-5AD26E095057}"/>
                </a:ext>
              </a:extLst>
            </p:cNvPr>
            <p:cNvSpPr txBox="1"/>
            <p:nvPr/>
          </p:nvSpPr>
          <p:spPr>
            <a:xfrm>
              <a:off x="6308003" y="1323355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0D5DE73-9483-43BF-AC1D-377797302EA6}"/>
              </a:ext>
            </a:extLst>
          </p:cNvPr>
          <p:cNvSpPr txBox="1"/>
          <p:nvPr/>
        </p:nvSpPr>
        <p:spPr>
          <a:xfrm>
            <a:off x="2613498" y="541666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Cycle </a:t>
            </a:r>
            <a:r>
              <a:rPr lang="en-US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35084-E361-42DC-B112-5D3B8DD78D7A}"/>
              </a:ext>
            </a:extLst>
          </p:cNvPr>
          <p:cNvSpPr txBox="1"/>
          <p:nvPr/>
        </p:nvSpPr>
        <p:spPr>
          <a:xfrm>
            <a:off x="3810000" y="541486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Cycle 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2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439" y="3414963"/>
            <a:ext cx="4584884" cy="2355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5D95-D383-4F58-B50F-716F4B85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Handle the mispredictions --- </a:t>
            </a:r>
            <a:r>
              <a:rPr lang="en-US" dirty="0" err="1"/>
              <a:t>SparseAP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6" y="1876216"/>
            <a:ext cx="2310164" cy="122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50" y="1933495"/>
            <a:ext cx="4096859" cy="1114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00" y="1868400"/>
            <a:ext cx="4618299" cy="921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86" y="3550108"/>
            <a:ext cx="2266068" cy="172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50" y="3680704"/>
            <a:ext cx="4152907" cy="18189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13498" y="1323355"/>
            <a:ext cx="8566825" cy="382228"/>
            <a:chOff x="2613498" y="1323355"/>
            <a:chExt cx="8566825" cy="3822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BF2191-05AB-492C-AA12-30834823C025}"/>
                </a:ext>
              </a:extLst>
            </p:cNvPr>
            <p:cNvCxnSpPr>
              <a:cxnSpLocks/>
            </p:cNvCxnSpPr>
            <p:nvPr/>
          </p:nvCxnSpPr>
          <p:spPr>
            <a:xfrm>
              <a:off x="2613498" y="1705583"/>
              <a:ext cx="8566825" cy="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551A1-12A2-43D8-9E69-5AD26E095057}"/>
                </a:ext>
              </a:extLst>
            </p:cNvPr>
            <p:cNvSpPr txBox="1"/>
            <p:nvPr/>
          </p:nvSpPr>
          <p:spPr>
            <a:xfrm>
              <a:off x="6308003" y="1323355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47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535" y="3328681"/>
            <a:ext cx="4917697" cy="3149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5D95-D383-4F58-B50F-716F4B85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Handle the mispredictions --- </a:t>
            </a:r>
            <a:r>
              <a:rPr lang="en-US" dirty="0" err="1"/>
              <a:t>SparseAP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6" y="1876216"/>
            <a:ext cx="2310164" cy="122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50" y="1933495"/>
            <a:ext cx="4096859" cy="1114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00" y="1868400"/>
            <a:ext cx="4618299" cy="921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86" y="3550108"/>
            <a:ext cx="2266068" cy="17296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13498" y="1323355"/>
            <a:ext cx="8566825" cy="382228"/>
            <a:chOff x="2613498" y="1323355"/>
            <a:chExt cx="8566825" cy="3822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BF2191-05AB-492C-AA12-30834823C025}"/>
                </a:ext>
              </a:extLst>
            </p:cNvPr>
            <p:cNvCxnSpPr>
              <a:cxnSpLocks/>
            </p:cNvCxnSpPr>
            <p:nvPr/>
          </p:nvCxnSpPr>
          <p:spPr>
            <a:xfrm>
              <a:off x="2613498" y="1705583"/>
              <a:ext cx="8566825" cy="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551A1-12A2-43D8-9E69-5AD26E095057}"/>
                </a:ext>
              </a:extLst>
            </p:cNvPr>
            <p:cNvSpPr txBox="1"/>
            <p:nvPr/>
          </p:nvSpPr>
          <p:spPr>
            <a:xfrm>
              <a:off x="6308003" y="1323355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51FF6E0-6EA5-42C2-A561-4E8519727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52" b="93907" l="1570" r="99686">
                        <a14:foregroundMark x1="15071" y1="31541" x2="8320" y2="61290"/>
                        <a14:foregroundMark x1="8320" y1="61290" x2="11617" y2="35125"/>
                        <a14:foregroundMark x1="11617" y1="35125" x2="10518" y2="33692"/>
                        <a14:foregroundMark x1="14286" y1="38351" x2="4082" y2="79211"/>
                        <a14:foregroundMark x1="4082" y1="79211" x2="9733" y2="41577"/>
                        <a14:foregroundMark x1="9733" y1="41577" x2="5651" y2="44803"/>
                        <a14:foregroundMark x1="8163" y1="63082" x2="24333" y2="58423"/>
                        <a14:foregroundMark x1="24333" y1="58423" x2="7064" y2="62724"/>
                        <a14:foregroundMark x1="7064" y1="62724" x2="17268" y2="78495"/>
                        <a14:foregroundMark x1="17268" y1="78495" x2="19152" y2="78495"/>
                        <a14:foregroundMark x1="8006" y1="82079" x2="21036" y2="81004"/>
                        <a14:foregroundMark x1="21036" y1="81004" x2="34380" y2="59498"/>
                        <a14:foregroundMark x1="34380" y1="59498" x2="33595" y2="87455"/>
                        <a14:foregroundMark x1="33595" y1="87455" x2="53375" y2="63799"/>
                        <a14:foregroundMark x1="53375" y1="63799" x2="40188" y2="65950"/>
                        <a14:foregroundMark x1="40188" y1="65950" x2="61538" y2="56989"/>
                        <a14:foregroundMark x1="61538" y1="56989" x2="42700" y2="60573"/>
                        <a14:foregroundMark x1="42700" y1="60573" x2="79749" y2="57706"/>
                        <a14:foregroundMark x1="79749" y1="57706" x2="64207" y2="62007"/>
                        <a14:foregroundMark x1="64207" y1="62007" x2="80534" y2="63441"/>
                        <a14:foregroundMark x1="80534" y1="63441" x2="52590" y2="74552"/>
                        <a14:foregroundMark x1="52590" y1="74552" x2="59027" y2="75627"/>
                        <a14:foregroundMark x1="54788" y1="87455" x2="27786" y2="94265"/>
                        <a14:foregroundMark x1="27786" y1="94265" x2="38462" y2="72760"/>
                        <a14:foregroundMark x1="38462" y1="72760" x2="35008" y2="56989"/>
                        <a14:foregroundMark x1="27473" y1="79211" x2="26845" y2="69892"/>
                        <a14:foregroundMark x1="2512" y1="63799" x2="8477" y2="40143"/>
                        <a14:foregroundMark x1="8477" y1="40143" x2="2041" y2="10753"/>
                        <a14:foregroundMark x1="2041" y1="10753" x2="14914" y2="16129"/>
                        <a14:foregroundMark x1="14914" y1="16129" x2="36264" y2="8602"/>
                        <a14:foregroundMark x1="36264" y1="8602" x2="3768" y2="13978"/>
                        <a14:foregroundMark x1="3768" y1="13978" x2="15071" y2="8602"/>
                        <a14:foregroundMark x1="15071" y1="8602" x2="31868" y2="10753"/>
                        <a14:foregroundMark x1="31868" y1="10753" x2="12088" y2="4301"/>
                        <a14:foregroundMark x1="12088" y1="4301" x2="30769" y2="4301"/>
                        <a14:foregroundMark x1="30769" y1="4301" x2="46782" y2="2509"/>
                        <a14:foregroundMark x1="46782" y1="2509" x2="71743" y2="3226"/>
                        <a14:foregroundMark x1="71743" y1="3226" x2="51962" y2="10036"/>
                        <a14:foregroundMark x1="51962" y1="10036" x2="94819" y2="18280"/>
                        <a14:foregroundMark x1="94819" y1="18280" x2="69859" y2="22939"/>
                        <a14:foregroundMark x1="69859" y1="22939" x2="95761" y2="22939"/>
                        <a14:foregroundMark x1="95761" y1="22939" x2="77551" y2="20072"/>
                        <a14:foregroundMark x1="77551" y1="20072" x2="96860" y2="15054"/>
                        <a14:foregroundMark x1="96860" y1="15054" x2="82418" y2="13978"/>
                        <a14:foregroundMark x1="82418" y1="13978" x2="98273" y2="10036"/>
                        <a14:foregroundMark x1="98273" y1="10036" x2="83673" y2="5018"/>
                        <a14:foregroundMark x1="83673" y1="5018" x2="69388" y2="20430"/>
                        <a14:foregroundMark x1="69388" y1="20430" x2="84458" y2="14695"/>
                        <a14:foregroundMark x1="84458" y1="14695" x2="54945" y2="8244"/>
                        <a14:foregroundMark x1="54945" y1="8244" x2="72841" y2="13978"/>
                        <a14:foregroundMark x1="72841" y1="13978" x2="42386" y2="8244"/>
                        <a14:foregroundMark x1="42386" y1="8244" x2="62323" y2="11111"/>
                        <a14:foregroundMark x1="62323" y1="11111" x2="45212" y2="9677"/>
                        <a14:foregroundMark x1="45212" y1="9677" x2="63893" y2="18638"/>
                        <a14:foregroundMark x1="63893" y1="18638" x2="38932" y2="22222"/>
                        <a14:foregroundMark x1="38932" y1="22222" x2="47410" y2="22222"/>
                        <a14:foregroundMark x1="53375" y1="33333" x2="19152" y2="26882"/>
                        <a14:foregroundMark x1="19152" y1="26882" x2="45526" y2="21505"/>
                        <a14:foregroundMark x1="45526" y1="21505" x2="13972" y2="20430"/>
                        <a14:foregroundMark x1="13972" y1="20430" x2="26374" y2="20430"/>
                        <a14:foregroundMark x1="26374" y1="20430" x2="6436" y2="26523"/>
                        <a14:foregroundMark x1="6436" y1="26523" x2="8791" y2="20789"/>
                        <a14:foregroundMark x1="5181" y1="17204" x2="1570" y2="6452"/>
                        <a14:foregroundMark x1="2041" y1="19355" x2="2355" y2="35484"/>
                        <a14:foregroundMark x1="96232" y1="5018" x2="84144" y2="6452"/>
                        <a14:foregroundMark x1="84144" y1="6452" x2="99686" y2="9319"/>
                        <a14:foregroundMark x1="79906" y1="66667" x2="77551" y2="68459"/>
                        <a14:foregroundMark x1="17425" y1="46953" x2="15699" y2="54480"/>
                        <a14:foregroundMark x1="15385" y1="50538" x2="14443" y2="57348"/>
                        <a14:foregroundMark x1="14129" y1="56631" x2="14129" y2="65950"/>
                        <a14:foregroundMark x1="13972" y1="58065" x2="11774" y2="59140"/>
                        <a14:foregroundMark x1="79749" y1="70609" x2="67033" y2="72760"/>
                        <a14:foregroundMark x1="67033" y1="72760" x2="69388" y2="73118"/>
                        <a14:foregroundMark x1="14129" y1="55197" x2="14286" y2="59140"/>
                        <a14:foregroundMark x1="7849" y1="79211" x2="10989" y2="78136"/>
                        <a14:foregroundMark x1="8320" y1="78136" x2="7535" y2="69176"/>
                        <a14:foregroundMark x1="17425" y1="80645" x2="14914" y2="85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50" y="3679200"/>
            <a:ext cx="4152907" cy="18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1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33" y="3353846"/>
            <a:ext cx="4853590" cy="2943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5D95-D383-4F58-B50F-716F4B85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Handle the mispredictions --- </a:t>
            </a:r>
            <a:r>
              <a:rPr lang="en-US" dirty="0" err="1"/>
              <a:t>SparseAP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6" y="1876216"/>
            <a:ext cx="2310164" cy="122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50" y="1933495"/>
            <a:ext cx="4096859" cy="1114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00" y="1868400"/>
            <a:ext cx="4618299" cy="921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86" y="3550108"/>
            <a:ext cx="2266068" cy="172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52" b="93907" l="1570" r="99686">
                        <a14:foregroundMark x1="15071" y1="31541" x2="8320" y2="61290"/>
                        <a14:foregroundMark x1="8320" y1="61290" x2="11617" y2="35125"/>
                        <a14:foregroundMark x1="11617" y1="35125" x2="10518" y2="33692"/>
                        <a14:foregroundMark x1="14286" y1="38351" x2="4082" y2="79211"/>
                        <a14:foregroundMark x1="4082" y1="79211" x2="9733" y2="41577"/>
                        <a14:foregroundMark x1="9733" y1="41577" x2="5651" y2="44803"/>
                        <a14:foregroundMark x1="8163" y1="63082" x2="24333" y2="58423"/>
                        <a14:foregroundMark x1="24333" y1="58423" x2="7064" y2="62724"/>
                        <a14:foregroundMark x1="7064" y1="62724" x2="17268" y2="78495"/>
                        <a14:foregroundMark x1="17268" y1="78495" x2="19152" y2="78495"/>
                        <a14:foregroundMark x1="8006" y1="82079" x2="21036" y2="81004"/>
                        <a14:foregroundMark x1="21036" y1="81004" x2="34380" y2="59498"/>
                        <a14:foregroundMark x1="34380" y1="59498" x2="33595" y2="87455"/>
                        <a14:foregroundMark x1="33595" y1="87455" x2="53375" y2="63799"/>
                        <a14:foregroundMark x1="53375" y1="63799" x2="40188" y2="65950"/>
                        <a14:foregroundMark x1="40188" y1="65950" x2="61538" y2="56989"/>
                        <a14:foregroundMark x1="61538" y1="56989" x2="42700" y2="60573"/>
                        <a14:foregroundMark x1="42700" y1="60573" x2="79749" y2="57706"/>
                        <a14:foregroundMark x1="79749" y1="57706" x2="64207" y2="62007"/>
                        <a14:foregroundMark x1="64207" y1="62007" x2="80534" y2="63441"/>
                        <a14:foregroundMark x1="80534" y1="63441" x2="52590" y2="74552"/>
                        <a14:foregroundMark x1="52590" y1="74552" x2="59027" y2="75627"/>
                        <a14:foregroundMark x1="54788" y1="87455" x2="27786" y2="94265"/>
                        <a14:foregroundMark x1="27786" y1="94265" x2="38462" y2="72760"/>
                        <a14:foregroundMark x1="38462" y1="72760" x2="35008" y2="56989"/>
                        <a14:foregroundMark x1="27473" y1="79211" x2="26845" y2="69892"/>
                        <a14:foregroundMark x1="2512" y1="63799" x2="8477" y2="40143"/>
                        <a14:foregroundMark x1="8477" y1="40143" x2="2041" y2="10753"/>
                        <a14:foregroundMark x1="2041" y1="10753" x2="14914" y2="16129"/>
                        <a14:foregroundMark x1="14914" y1="16129" x2="36264" y2="8602"/>
                        <a14:foregroundMark x1="36264" y1="8602" x2="3768" y2="13978"/>
                        <a14:foregroundMark x1="3768" y1="13978" x2="15071" y2="8602"/>
                        <a14:foregroundMark x1="15071" y1="8602" x2="31868" y2="10753"/>
                        <a14:foregroundMark x1="31868" y1="10753" x2="12088" y2="4301"/>
                        <a14:foregroundMark x1="12088" y1="4301" x2="30769" y2="4301"/>
                        <a14:foregroundMark x1="30769" y1="4301" x2="46782" y2="2509"/>
                        <a14:foregroundMark x1="46782" y1="2509" x2="71743" y2="3226"/>
                        <a14:foregroundMark x1="71743" y1="3226" x2="51962" y2="10036"/>
                        <a14:foregroundMark x1="51962" y1="10036" x2="94819" y2="18280"/>
                        <a14:foregroundMark x1="94819" y1="18280" x2="69859" y2="22939"/>
                        <a14:foregroundMark x1="69859" y1="22939" x2="95761" y2="22939"/>
                        <a14:foregroundMark x1="95761" y1="22939" x2="77551" y2="20072"/>
                        <a14:foregroundMark x1="77551" y1="20072" x2="96860" y2="15054"/>
                        <a14:foregroundMark x1="96860" y1="15054" x2="82418" y2="13978"/>
                        <a14:foregroundMark x1="82418" y1="13978" x2="98273" y2="10036"/>
                        <a14:foregroundMark x1="98273" y1="10036" x2="83673" y2="5018"/>
                        <a14:foregroundMark x1="83673" y1="5018" x2="69388" y2="20430"/>
                        <a14:foregroundMark x1="69388" y1="20430" x2="84458" y2="14695"/>
                        <a14:foregroundMark x1="84458" y1="14695" x2="54945" y2="8244"/>
                        <a14:foregroundMark x1="54945" y1="8244" x2="72841" y2="13978"/>
                        <a14:foregroundMark x1="72841" y1="13978" x2="42386" y2="8244"/>
                        <a14:foregroundMark x1="42386" y1="8244" x2="62323" y2="11111"/>
                        <a14:foregroundMark x1="62323" y1="11111" x2="45212" y2="9677"/>
                        <a14:foregroundMark x1="45212" y1="9677" x2="63893" y2="18638"/>
                        <a14:foregroundMark x1="63893" y1="18638" x2="38932" y2="22222"/>
                        <a14:foregroundMark x1="38932" y1="22222" x2="47410" y2="22222"/>
                        <a14:foregroundMark x1="53375" y1="33333" x2="19152" y2="26882"/>
                        <a14:foregroundMark x1="19152" y1="26882" x2="45526" y2="21505"/>
                        <a14:foregroundMark x1="45526" y1="21505" x2="13972" y2="20430"/>
                        <a14:foregroundMark x1="13972" y1="20430" x2="26374" y2="20430"/>
                        <a14:foregroundMark x1="26374" y1="20430" x2="6436" y2="26523"/>
                        <a14:foregroundMark x1="6436" y1="26523" x2="8791" y2="20789"/>
                        <a14:foregroundMark x1="5181" y1="17204" x2="1570" y2="6452"/>
                        <a14:foregroundMark x1="2041" y1="19355" x2="2355" y2="35484"/>
                        <a14:foregroundMark x1="96232" y1="5018" x2="84144" y2="6452"/>
                        <a14:foregroundMark x1="84144" y1="6452" x2="99686" y2="9319"/>
                        <a14:foregroundMark x1="79906" y1="66667" x2="77551" y2="68459"/>
                        <a14:foregroundMark x1="17425" y1="46953" x2="15699" y2="54480"/>
                        <a14:foregroundMark x1="15385" y1="50538" x2="14443" y2="57348"/>
                        <a14:foregroundMark x1="14129" y1="56631" x2="14129" y2="65950"/>
                        <a14:foregroundMark x1="13972" y1="58065" x2="11774" y2="59140"/>
                        <a14:foregroundMark x1="79749" y1="70609" x2="67033" y2="72760"/>
                        <a14:foregroundMark x1="67033" y1="72760" x2="69388" y2="73118"/>
                        <a14:foregroundMark x1="14129" y1="55197" x2="14286" y2="59140"/>
                        <a14:foregroundMark x1="7849" y1="79211" x2="10989" y2="78136"/>
                        <a14:foregroundMark x1="8320" y1="78136" x2="7535" y2="69176"/>
                        <a14:foregroundMark x1="17425" y1="80645" x2="14914" y2="85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50" y="3680704"/>
            <a:ext cx="4152907" cy="18189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13498" y="1323355"/>
            <a:ext cx="8566825" cy="382228"/>
            <a:chOff x="2613498" y="1323355"/>
            <a:chExt cx="8566825" cy="3822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BF2191-05AB-492C-AA12-30834823C025}"/>
                </a:ext>
              </a:extLst>
            </p:cNvPr>
            <p:cNvCxnSpPr>
              <a:cxnSpLocks/>
            </p:cNvCxnSpPr>
            <p:nvPr/>
          </p:nvCxnSpPr>
          <p:spPr>
            <a:xfrm>
              <a:off x="2613498" y="1705583"/>
              <a:ext cx="8566825" cy="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551A1-12A2-43D8-9E69-5AD26E095057}"/>
                </a:ext>
              </a:extLst>
            </p:cNvPr>
            <p:cNvSpPr txBox="1"/>
            <p:nvPr/>
          </p:nvSpPr>
          <p:spPr>
            <a:xfrm>
              <a:off x="6308003" y="1323355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20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45" y="3342640"/>
            <a:ext cx="5202890" cy="3051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5D95-D383-4F58-B50F-716F4B85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Handle the mispredictions --- </a:t>
            </a:r>
            <a:r>
              <a:rPr lang="en-US" dirty="0" err="1"/>
              <a:t>SparseAP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6" y="1876216"/>
            <a:ext cx="2310164" cy="122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50" y="1933495"/>
            <a:ext cx="4096859" cy="1114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00" y="1870104"/>
            <a:ext cx="4618299" cy="921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86" y="3550108"/>
            <a:ext cx="2266068" cy="17296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13498" y="1323355"/>
            <a:ext cx="8566825" cy="382228"/>
            <a:chOff x="2613498" y="1323355"/>
            <a:chExt cx="8566825" cy="3822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BF2191-05AB-492C-AA12-30834823C025}"/>
                </a:ext>
              </a:extLst>
            </p:cNvPr>
            <p:cNvCxnSpPr>
              <a:cxnSpLocks/>
            </p:cNvCxnSpPr>
            <p:nvPr/>
          </p:nvCxnSpPr>
          <p:spPr>
            <a:xfrm>
              <a:off x="2613498" y="1705583"/>
              <a:ext cx="8566825" cy="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551A1-12A2-43D8-9E69-5AD26E095057}"/>
                </a:ext>
              </a:extLst>
            </p:cNvPr>
            <p:cNvSpPr txBox="1"/>
            <p:nvPr/>
          </p:nvSpPr>
          <p:spPr>
            <a:xfrm>
              <a:off x="6308003" y="1323355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86232D8-D56A-4CAE-8EBE-67E169E78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52" b="93907" l="1570" r="99686">
                        <a14:foregroundMark x1="15071" y1="31541" x2="8320" y2="61290"/>
                        <a14:foregroundMark x1="8320" y1="61290" x2="11617" y2="35125"/>
                        <a14:foregroundMark x1="11617" y1="35125" x2="10518" y2="33692"/>
                        <a14:foregroundMark x1="14286" y1="38351" x2="4082" y2="79211"/>
                        <a14:foregroundMark x1="4082" y1="79211" x2="9733" y2="41577"/>
                        <a14:foregroundMark x1="9733" y1="41577" x2="5651" y2="44803"/>
                        <a14:foregroundMark x1="8163" y1="63082" x2="24333" y2="58423"/>
                        <a14:foregroundMark x1="24333" y1="58423" x2="7064" y2="62724"/>
                        <a14:foregroundMark x1="7064" y1="62724" x2="17268" y2="78495"/>
                        <a14:foregroundMark x1="17268" y1="78495" x2="19152" y2="78495"/>
                        <a14:foregroundMark x1="8006" y1="82079" x2="21036" y2="81004"/>
                        <a14:foregroundMark x1="21036" y1="81004" x2="34380" y2="59498"/>
                        <a14:foregroundMark x1="34380" y1="59498" x2="33595" y2="87455"/>
                        <a14:foregroundMark x1="33595" y1="87455" x2="53375" y2="63799"/>
                        <a14:foregroundMark x1="53375" y1="63799" x2="40188" y2="65950"/>
                        <a14:foregroundMark x1="40188" y1="65950" x2="61538" y2="56989"/>
                        <a14:foregroundMark x1="61538" y1="56989" x2="42700" y2="60573"/>
                        <a14:foregroundMark x1="42700" y1="60573" x2="79749" y2="57706"/>
                        <a14:foregroundMark x1="79749" y1="57706" x2="64207" y2="62007"/>
                        <a14:foregroundMark x1="64207" y1="62007" x2="80534" y2="63441"/>
                        <a14:foregroundMark x1="80534" y1="63441" x2="52590" y2="74552"/>
                        <a14:foregroundMark x1="52590" y1="74552" x2="59027" y2="75627"/>
                        <a14:foregroundMark x1="54788" y1="87455" x2="27786" y2="94265"/>
                        <a14:foregroundMark x1="27786" y1="94265" x2="38462" y2="72760"/>
                        <a14:foregroundMark x1="38462" y1="72760" x2="35008" y2="56989"/>
                        <a14:foregroundMark x1="27473" y1="79211" x2="26845" y2="69892"/>
                        <a14:foregroundMark x1="2512" y1="63799" x2="8477" y2="40143"/>
                        <a14:foregroundMark x1="8477" y1="40143" x2="2041" y2="10753"/>
                        <a14:foregroundMark x1="2041" y1="10753" x2="14914" y2="16129"/>
                        <a14:foregroundMark x1="14914" y1="16129" x2="36264" y2="8602"/>
                        <a14:foregroundMark x1="36264" y1="8602" x2="3768" y2="13978"/>
                        <a14:foregroundMark x1="3768" y1="13978" x2="15071" y2="8602"/>
                        <a14:foregroundMark x1="15071" y1="8602" x2="31868" y2="10753"/>
                        <a14:foregroundMark x1="31868" y1="10753" x2="12088" y2="4301"/>
                        <a14:foregroundMark x1="12088" y1="4301" x2="30769" y2="4301"/>
                        <a14:foregroundMark x1="30769" y1="4301" x2="46782" y2="2509"/>
                        <a14:foregroundMark x1="46782" y1="2509" x2="71743" y2="3226"/>
                        <a14:foregroundMark x1="71743" y1="3226" x2="51962" y2="10036"/>
                        <a14:foregroundMark x1="51962" y1="10036" x2="94819" y2="18280"/>
                        <a14:foregroundMark x1="94819" y1="18280" x2="69859" y2="22939"/>
                        <a14:foregroundMark x1="69859" y1="22939" x2="95761" y2="22939"/>
                        <a14:foregroundMark x1="95761" y1="22939" x2="77551" y2="20072"/>
                        <a14:foregroundMark x1="77551" y1="20072" x2="96860" y2="15054"/>
                        <a14:foregroundMark x1="96860" y1="15054" x2="82418" y2="13978"/>
                        <a14:foregroundMark x1="82418" y1="13978" x2="98273" y2="10036"/>
                        <a14:foregroundMark x1="98273" y1="10036" x2="83673" y2="5018"/>
                        <a14:foregroundMark x1="83673" y1="5018" x2="69388" y2="20430"/>
                        <a14:foregroundMark x1="69388" y1="20430" x2="84458" y2="14695"/>
                        <a14:foregroundMark x1="84458" y1="14695" x2="54945" y2="8244"/>
                        <a14:foregroundMark x1="54945" y1="8244" x2="72841" y2="13978"/>
                        <a14:foregroundMark x1="72841" y1="13978" x2="42386" y2="8244"/>
                        <a14:foregroundMark x1="42386" y1="8244" x2="62323" y2="11111"/>
                        <a14:foregroundMark x1="62323" y1="11111" x2="45212" y2="9677"/>
                        <a14:foregroundMark x1="45212" y1="9677" x2="63893" y2="18638"/>
                        <a14:foregroundMark x1="63893" y1="18638" x2="38932" y2="22222"/>
                        <a14:foregroundMark x1="38932" y1="22222" x2="47410" y2="22222"/>
                        <a14:foregroundMark x1="53375" y1="33333" x2="19152" y2="26882"/>
                        <a14:foregroundMark x1="19152" y1="26882" x2="45526" y2="21505"/>
                        <a14:foregroundMark x1="45526" y1="21505" x2="13972" y2="20430"/>
                        <a14:foregroundMark x1="13972" y1="20430" x2="26374" y2="20430"/>
                        <a14:foregroundMark x1="26374" y1="20430" x2="6436" y2="26523"/>
                        <a14:foregroundMark x1="6436" y1="26523" x2="8791" y2="20789"/>
                        <a14:foregroundMark x1="5181" y1="17204" x2="1570" y2="6452"/>
                        <a14:foregroundMark x1="2041" y1="19355" x2="2355" y2="35484"/>
                        <a14:foregroundMark x1="96232" y1="5018" x2="84144" y2="6452"/>
                        <a14:foregroundMark x1="84144" y1="6452" x2="99686" y2="9319"/>
                        <a14:foregroundMark x1="79906" y1="66667" x2="77551" y2="68459"/>
                        <a14:foregroundMark x1="17425" y1="46953" x2="15699" y2="54480"/>
                        <a14:foregroundMark x1="15385" y1="50538" x2="14443" y2="57348"/>
                        <a14:foregroundMark x1="14129" y1="56631" x2="14129" y2="65950"/>
                        <a14:foregroundMark x1="13972" y1="58065" x2="11774" y2="59140"/>
                        <a14:foregroundMark x1="79749" y1="70609" x2="67033" y2="72760"/>
                        <a14:foregroundMark x1="67033" y1="72760" x2="69388" y2="73118"/>
                        <a14:foregroundMark x1="14129" y1="55197" x2="14286" y2="59140"/>
                        <a14:foregroundMark x1="7849" y1="79211" x2="10989" y2="78136"/>
                        <a14:foregroundMark x1="8320" y1="78136" x2="7535" y2="69176"/>
                        <a14:foregroundMark x1="17425" y1="80645" x2="14914" y2="85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6400" y="3679200"/>
            <a:ext cx="4152907" cy="18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3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Introduction 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Challenges and Our </a:t>
            </a:r>
            <a:r>
              <a:rPr lang="en-US" altLang="zh-CN" sz="3200" dirty="0">
                <a:solidFill>
                  <a:schemeClr val="accent4">
                    <a:lumMod val="50000"/>
                  </a:schemeClr>
                </a:solidFill>
              </a:rPr>
              <a:t>Approach</a:t>
            </a:r>
          </a:p>
          <a:p>
            <a:r>
              <a:rPr lang="en-US" sz="3200" b="1" dirty="0"/>
              <a:t>Results</a:t>
            </a:r>
          </a:p>
          <a:p>
            <a:r>
              <a:rPr lang="en-US" sz="3200" dirty="0"/>
              <a:t>Conclusions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5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0E4E-685A-435D-A8C1-C943A300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Automata Processor (AP)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B70BA-E9A5-42E1-9622-A6CD54124215}"/>
              </a:ext>
            </a:extLst>
          </p:cNvPr>
          <p:cNvSpPr txBox="1"/>
          <p:nvPr/>
        </p:nvSpPr>
        <p:spPr>
          <a:xfrm>
            <a:off x="559298" y="4372636"/>
            <a:ext cx="20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from Micron website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C723726-DBCE-4B4E-BC45-14AA5759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73085"/>
            <a:ext cx="1985833" cy="2399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2D8BF-7BEA-4357-A3BF-2681CE3B4266}"/>
              </a:ext>
            </a:extLst>
          </p:cNvPr>
          <p:cNvSpPr txBox="1"/>
          <p:nvPr/>
        </p:nvSpPr>
        <p:spPr>
          <a:xfrm flipH="1">
            <a:off x="2963217" y="1972532"/>
            <a:ext cx="8885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In-memory Processing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Parallelism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/>
              <a:t>FSMs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9733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6FC6-B516-46A0-B808-398C907A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B230-48EB-4B52-9D3E-17ADA2819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Our baseline AP</a:t>
            </a:r>
          </a:p>
          <a:p>
            <a:pPr lvl="1"/>
            <a:r>
              <a:rPr lang="en-US" dirty="0"/>
              <a:t>AP half-core</a:t>
            </a:r>
          </a:p>
          <a:p>
            <a:r>
              <a:rPr lang="en-US" dirty="0"/>
              <a:t>We build our evaluations on </a:t>
            </a:r>
            <a:r>
              <a:rPr lang="en-US" dirty="0" err="1"/>
              <a:t>VASim</a:t>
            </a:r>
            <a:endParaRPr lang="en-US" dirty="0"/>
          </a:p>
          <a:p>
            <a:r>
              <a:rPr lang="en-US" dirty="0"/>
              <a:t>Benchmarks</a:t>
            </a:r>
          </a:p>
          <a:p>
            <a:pPr lvl="1"/>
            <a:r>
              <a:rPr lang="en-US" dirty="0" err="1"/>
              <a:t>ANMLZoo</a:t>
            </a:r>
            <a:endParaRPr lang="en-US" dirty="0"/>
          </a:p>
          <a:p>
            <a:pPr lvl="1"/>
            <a:r>
              <a:rPr lang="en-US" dirty="0" err="1"/>
              <a:t>RegEx</a:t>
            </a:r>
            <a:endParaRPr lang="en-US" dirty="0"/>
          </a:p>
          <a:p>
            <a:r>
              <a:rPr lang="en-US" dirty="0"/>
              <a:t>Offline profiling and testing input</a:t>
            </a:r>
          </a:p>
          <a:p>
            <a:pPr lvl="1"/>
            <a:r>
              <a:rPr lang="en-US" dirty="0"/>
              <a:t>0.1% and 1% of input as representative profiling input. </a:t>
            </a:r>
          </a:p>
          <a:p>
            <a:pPr lvl="1"/>
            <a:r>
              <a:rPr lang="en-US" dirty="0"/>
              <a:t>The rest </a:t>
            </a:r>
            <a:r>
              <a:rPr lang="en-US" altLang="zh-CN" dirty="0"/>
              <a:t>is</a:t>
            </a:r>
            <a:r>
              <a:rPr lang="en-US" dirty="0"/>
              <a:t> the testing input.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5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CA38-0693-4986-A18C-3A1536F0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81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E184-5D43-42A1-8CDC-A996F4B6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" y="4667736"/>
            <a:ext cx="12045462" cy="1989622"/>
          </a:xfrm>
        </p:spPr>
        <p:txBody>
          <a:bodyPr>
            <a:normAutofit/>
          </a:bodyPr>
          <a:lstStyle/>
          <a:p>
            <a:r>
              <a:rPr lang="en-US" dirty="0"/>
              <a:t>Speedup is related to the underutilization of each application. 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3C304B-61F5-48DE-A7E2-522564D72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95844"/>
              </p:ext>
            </p:extLst>
          </p:nvPr>
        </p:nvGraphicFramePr>
        <p:xfrm>
          <a:off x="1062720" y="1228812"/>
          <a:ext cx="9381174" cy="351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954475-80A1-4EA4-8504-3952E7F65022}"/>
              </a:ext>
            </a:extLst>
          </p:cNvPr>
          <p:cNvSpPr txBox="1"/>
          <p:nvPr/>
        </p:nvSpPr>
        <p:spPr>
          <a:xfrm>
            <a:off x="1748106" y="10441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47x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DFC73-329C-494E-B027-FD29140411C7}"/>
              </a:ext>
            </a:extLst>
          </p:cNvPr>
          <p:cNvSpPr txBox="1"/>
          <p:nvPr/>
        </p:nvSpPr>
        <p:spPr>
          <a:xfrm>
            <a:off x="9495693" y="271548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F1AE8-E9C5-44D5-97C7-B6F4EB5CCE3E}"/>
              </a:ext>
            </a:extLst>
          </p:cNvPr>
          <p:cNvSpPr txBox="1"/>
          <p:nvPr/>
        </p:nvSpPr>
        <p:spPr>
          <a:xfrm>
            <a:off x="9886660" y="24680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328649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D9501D-9B37-4680-8FCC-8CE4D05C0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128359"/>
              </p:ext>
            </p:extLst>
          </p:nvPr>
        </p:nvGraphicFramePr>
        <p:xfrm>
          <a:off x="380818" y="1120446"/>
          <a:ext cx="11325921" cy="33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A9D805-23B6-49B3-A16C-D4773DC9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78" y="127587"/>
            <a:ext cx="10972800" cy="1143000"/>
          </a:xfrm>
        </p:spPr>
        <p:txBody>
          <a:bodyPr/>
          <a:lstStyle/>
          <a:p>
            <a:r>
              <a:rPr lang="en-US" dirty="0"/>
              <a:t>Performance per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ED1E-F132-4C21-9C21-022C1356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39" y="4182074"/>
            <a:ext cx="10972800" cy="144530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32.1%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improvement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performance</a:t>
            </a:r>
            <a:r>
              <a:rPr lang="zh-CN" altLang="en-US" sz="2800" dirty="0"/>
              <a:t> </a:t>
            </a:r>
            <a:r>
              <a:rPr lang="en-US" altLang="zh-CN" sz="2800" dirty="0"/>
              <a:t>per</a:t>
            </a:r>
            <a:r>
              <a:rPr lang="zh-CN" altLang="en-US" sz="2800" dirty="0"/>
              <a:t> </a:t>
            </a:r>
            <a:r>
              <a:rPr lang="en-US" altLang="zh-CN" sz="2800" dirty="0"/>
              <a:t>area</a:t>
            </a:r>
          </a:p>
          <a:p>
            <a:r>
              <a:rPr lang="en-US" altLang="zh-CN" sz="2800" dirty="0"/>
              <a:t>More results are in the paper</a:t>
            </a:r>
          </a:p>
          <a:p>
            <a:pPr lvl="1"/>
            <a:r>
              <a:rPr lang="en-US" altLang="zh-CN" sz="2000" dirty="0"/>
              <a:t>Resource savings</a:t>
            </a:r>
          </a:p>
          <a:p>
            <a:pPr lvl="1"/>
            <a:r>
              <a:rPr lang="en-US" altLang="zh-CN" sz="2000" dirty="0"/>
              <a:t>Sensitivity to AP capacity</a:t>
            </a:r>
          </a:p>
          <a:p>
            <a:pPr lvl="1"/>
            <a:r>
              <a:rPr lang="en-US" altLang="zh-CN" sz="2000" dirty="0"/>
              <a:t>Effectiveness of </a:t>
            </a:r>
            <a:r>
              <a:rPr lang="en-US" altLang="zh-CN" sz="2000" dirty="0" err="1"/>
              <a:t>SparseAP</a:t>
            </a:r>
            <a:endParaRPr lang="en-US" altLang="zh-CN" sz="2000" dirty="0"/>
          </a:p>
          <a:p>
            <a:pPr lvl="1"/>
            <a:r>
              <a:rPr lang="mr-IN" altLang="zh-CN" sz="2000" dirty="0"/>
              <a:t>…</a:t>
            </a:r>
            <a:endParaRPr lang="en-US" altLang="zh-CN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AE4407-69D1-4B20-9C08-6CAE3B2468C8}"/>
              </a:ext>
            </a:extLst>
          </p:cNvPr>
          <p:cNvGrpSpPr/>
          <p:nvPr/>
        </p:nvGrpSpPr>
        <p:grpSpPr>
          <a:xfrm>
            <a:off x="10889582" y="1507970"/>
            <a:ext cx="692818" cy="734624"/>
            <a:chOff x="10889582" y="1793720"/>
            <a:chExt cx="692818" cy="7346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0A07F-96B5-4CA0-B6D5-48D329B01630}"/>
                </a:ext>
              </a:extLst>
            </p:cNvPr>
            <p:cNvSpPr txBox="1"/>
            <p:nvPr/>
          </p:nvSpPr>
          <p:spPr>
            <a:xfrm>
              <a:off x="10889582" y="1793720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32.1%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793B734-276D-41CC-936E-A6115FBACA4F}"/>
                </a:ext>
              </a:extLst>
            </p:cNvPr>
            <p:cNvCxnSpPr/>
            <p:nvPr/>
          </p:nvCxnSpPr>
          <p:spPr>
            <a:xfrm flipV="1">
              <a:off x="11136345" y="2044767"/>
              <a:ext cx="270786" cy="483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4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AD2E-4C9F-413E-B3A2-66DC4732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1" y="285808"/>
            <a:ext cx="109728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ACCE-9524-4193-A388-1623CBEF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31" y="1428808"/>
            <a:ext cx="11109158" cy="480269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We show that many FSM states are cold (never-enabled) on AP leading to its underutilization.</a:t>
            </a:r>
          </a:p>
          <a:p>
            <a:r>
              <a:rPr lang="en-US" altLang="zh-CN" sz="2800" dirty="0"/>
              <a:t>We propose a novel topological-order based </a:t>
            </a:r>
            <a:r>
              <a:rPr lang="en-US" sz="2800" dirty="0"/>
              <a:t>partitioning </a:t>
            </a:r>
            <a:r>
              <a:rPr lang="en-US" altLang="zh-CN" sz="2800" dirty="0"/>
              <a:t>mechanism for FSMs that partitions only predicted hot states on AP. </a:t>
            </a:r>
          </a:p>
          <a:p>
            <a:r>
              <a:rPr lang="en-US" altLang="zh-CN" sz="2800" dirty="0"/>
              <a:t>We handle the mispredictions using a new execution mode (</a:t>
            </a:r>
            <a:r>
              <a:rPr lang="en-US" altLang="zh-CN" sz="2800" dirty="0" err="1"/>
              <a:t>SparseAP</a:t>
            </a:r>
            <a:r>
              <a:rPr lang="en-US" altLang="zh-CN" sz="2800" dirty="0"/>
              <a:t>) of AP. </a:t>
            </a:r>
          </a:p>
          <a:p>
            <a:r>
              <a:rPr lang="en-US" altLang="zh-CN" sz="2800" dirty="0"/>
              <a:t>Our low-overhead hardware/software approach achieves 2.1× geometric mean speedup (up to 47×) across 26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5584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-76200"/>
            <a:ext cx="12192000" cy="69341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54ACE3-5775-48F9-BB49-2AAC83B1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987"/>
            <a:ext cx="9144000" cy="5486400"/>
          </a:xfrm>
        </p:spPr>
        <p:txBody>
          <a:bodyPr anchor="ctr">
            <a:normAutofit/>
          </a:bodyPr>
          <a:lstStyle/>
          <a:p>
            <a:r>
              <a:rPr lang="en-US" sz="8000" b="1" dirty="0"/>
              <a:t>Thank You!</a:t>
            </a:r>
            <a:br>
              <a:rPr lang="en-US" sz="8000" b="1" dirty="0"/>
            </a:br>
            <a:br>
              <a:rPr lang="en-US" sz="8000" b="1" dirty="0"/>
            </a:br>
            <a:r>
              <a:rPr lang="en-US" sz="8000" b="1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CEEFE-2D66-4C78-92BE-0BBDBCCC432B}"/>
              </a:ext>
            </a:extLst>
          </p:cNvPr>
          <p:cNvSpPr txBox="1"/>
          <p:nvPr/>
        </p:nvSpPr>
        <p:spPr>
          <a:xfrm>
            <a:off x="-69012" y="6334027"/>
            <a:ext cx="123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 acknowledge the support of the National Science Foundation (NSF) grants (#1657336</a:t>
            </a:r>
            <a:r>
              <a:rPr lang="en-US" altLang="zh-CN" b="1" dirty="0">
                <a:solidFill>
                  <a:schemeClr val="bg1"/>
                </a:solidFill>
              </a:rPr>
              <a:t>,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#1717532)</a:t>
            </a:r>
          </a:p>
        </p:txBody>
      </p:sp>
    </p:spTree>
    <p:extLst>
      <p:ext uri="{BB962C8B-B14F-4D97-AF65-F5344CB8AC3E}">
        <p14:creationId xmlns:p14="http://schemas.microsoft.com/office/powerpoint/2010/main" val="288094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1"/>
            <a:ext cx="12192000" cy="4731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7269-2765-43F6-9333-69A3C474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532" y="935660"/>
            <a:ext cx="10722935" cy="1404716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Architectural Support for Efficient </a:t>
            </a:r>
            <a:br>
              <a:rPr lang="en-US" sz="4000" b="1" dirty="0"/>
            </a:br>
            <a:r>
              <a:rPr lang="en-US" sz="4000" b="1" dirty="0"/>
              <a:t>Large-Scale Automata Processing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2C1E0-3DEA-45BA-ADAB-4DD66F0D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1" y="3127371"/>
            <a:ext cx="10999694" cy="817123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Hongyuan Liu, Mohamed Ibrahim (College of William &amp; Mary),</a:t>
            </a:r>
          </a:p>
          <a:p>
            <a:r>
              <a:rPr lang="en-US" dirty="0" err="1">
                <a:solidFill>
                  <a:schemeClr val="bg1"/>
                </a:solidFill>
              </a:rPr>
              <a:t>Onur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Kayiran</a:t>
            </a:r>
            <a:r>
              <a:rPr lang="en-US" dirty="0">
                <a:solidFill>
                  <a:schemeClr val="bg1"/>
                </a:solidFill>
              </a:rPr>
              <a:t> (AMD),</a:t>
            </a:r>
          </a:p>
          <a:p>
            <a:r>
              <a:rPr lang="en-US" dirty="0" err="1">
                <a:solidFill>
                  <a:schemeClr val="bg1"/>
                </a:solidFill>
              </a:rPr>
              <a:t>Sreepathi</a:t>
            </a:r>
            <a:r>
              <a:rPr lang="en-US" dirty="0">
                <a:solidFill>
                  <a:schemeClr val="bg1"/>
                </a:solidFill>
              </a:rPr>
              <a:t> Pai (University of Rochester), </a:t>
            </a:r>
          </a:p>
          <a:p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Adwait</a:t>
            </a:r>
            <a:r>
              <a:rPr lang="en-US" dirty="0">
                <a:solidFill>
                  <a:schemeClr val="bg1"/>
                </a:solidFill>
              </a:rPr>
              <a:t> Jog (College of William &amp; Mary)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890EA-E4B0-40E0-8BE9-0194B1B7D9C3}"/>
              </a:ext>
            </a:extLst>
          </p:cNvPr>
          <p:cNvGrpSpPr/>
          <p:nvPr/>
        </p:nvGrpSpPr>
        <p:grpSpPr>
          <a:xfrm>
            <a:off x="1131277" y="4988973"/>
            <a:ext cx="9929446" cy="1459530"/>
            <a:chOff x="1131277" y="4988973"/>
            <a:chExt cx="9929446" cy="14595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8A2886-B6CC-4B5A-BC04-B42C73002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562" y="5526088"/>
              <a:ext cx="2020644" cy="4829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BCA324-BFCA-408C-8090-B6B59761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77" y="4988973"/>
              <a:ext cx="3214441" cy="1459530"/>
            </a:xfrm>
            <a:prstGeom prst="rect">
              <a:avLst/>
            </a:prstGeom>
          </p:spPr>
        </p:pic>
        <p:pic>
          <p:nvPicPr>
            <p:cNvPr id="1026" name="Picture 2" descr="Image result for university of rochester">
              <a:extLst>
                <a:ext uri="{FF2B5EF4-FFF2-40B4-BE49-F238E27FC236}">
                  <a16:creationId xmlns:a16="http://schemas.microsoft.com/office/drawing/2014/main" id="{682D604B-CE8F-435B-9521-F67C3D655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589" y="5423586"/>
              <a:ext cx="3703134" cy="7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0345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r>
              <a:rPr lang="zh-CN" altLang="en-US" dirty="0"/>
              <a:t> </a:t>
            </a:r>
            <a:r>
              <a:rPr lang="en-US" altLang="zh-CN" dirty="0"/>
              <a:t>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8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A3FB-F2F6-4CE2-BC83-69C5CC35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 Ratio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A3ED0-ADF3-434F-B7A6-BB95138DB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9"/>
            <a:ext cx="7997862" cy="4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09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0D2C-2062-4F6F-82A2-3A34E72C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results: capacity = 49K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DC2E1A-E857-4D8F-BBA5-54A04B642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069384"/>
              </p:ext>
            </p:extLst>
          </p:nvPr>
        </p:nvGraphicFramePr>
        <p:xfrm>
          <a:off x="1368826" y="2041065"/>
          <a:ext cx="8992006" cy="353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3B5AD1-C252-4528-8BDF-3E8C107BCA2B}"/>
              </a:ext>
            </a:extLst>
          </p:cNvPr>
          <p:cNvSpPr txBox="1"/>
          <p:nvPr/>
        </p:nvSpPr>
        <p:spPr>
          <a:xfrm>
            <a:off x="2399139" y="17948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24x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1CA48-7809-4A38-BDB1-A23800EE5C73}"/>
              </a:ext>
            </a:extLst>
          </p:cNvPr>
          <p:cNvSpPr txBox="1"/>
          <p:nvPr/>
        </p:nvSpPr>
        <p:spPr>
          <a:xfrm>
            <a:off x="9255185" y="3560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1.9x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226A2-44AD-43C7-9190-BABC2C732EC9}"/>
              </a:ext>
            </a:extLst>
          </p:cNvPr>
          <p:cNvSpPr txBox="1"/>
          <p:nvPr/>
        </p:nvSpPr>
        <p:spPr>
          <a:xfrm>
            <a:off x="9646642" y="33236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2.1x</a:t>
            </a:r>
          </a:p>
        </p:txBody>
      </p:sp>
    </p:spTree>
    <p:extLst>
      <p:ext uri="{BB962C8B-B14F-4D97-AF65-F5344CB8AC3E}">
        <p14:creationId xmlns:p14="http://schemas.microsoft.com/office/powerpoint/2010/main" val="2456143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0D2C-2062-4F6F-82A2-3A34E72C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results: capacity = 12K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B85B88-2AFE-435E-BC89-8367D70DC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39347"/>
              </p:ext>
            </p:extLst>
          </p:nvPr>
        </p:nvGraphicFramePr>
        <p:xfrm>
          <a:off x="609600" y="1522023"/>
          <a:ext cx="10793290" cy="400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D6E64B-E3AF-4AC5-B448-4B5A6901512C}"/>
              </a:ext>
            </a:extLst>
          </p:cNvPr>
          <p:cNvSpPr txBox="1"/>
          <p:nvPr/>
        </p:nvSpPr>
        <p:spPr>
          <a:xfrm>
            <a:off x="1178169" y="13326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F2F-A806-44DF-B7CE-B43D502B83B1}"/>
              </a:ext>
            </a:extLst>
          </p:cNvPr>
          <p:cNvSpPr txBox="1"/>
          <p:nvPr/>
        </p:nvSpPr>
        <p:spPr>
          <a:xfrm>
            <a:off x="1524000" y="13326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925BC-A19C-41EB-B19C-3252A4779574}"/>
              </a:ext>
            </a:extLst>
          </p:cNvPr>
          <p:cNvSpPr txBox="1"/>
          <p:nvPr/>
        </p:nvSpPr>
        <p:spPr>
          <a:xfrm>
            <a:off x="3212123" y="137813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3BBCA-28C2-4545-92C5-85811014009E}"/>
              </a:ext>
            </a:extLst>
          </p:cNvPr>
          <p:cNvSpPr txBox="1"/>
          <p:nvPr/>
        </p:nvSpPr>
        <p:spPr>
          <a:xfrm>
            <a:off x="3717390" y="13781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B2F76-E770-4994-A6DC-9FE16266316F}"/>
              </a:ext>
            </a:extLst>
          </p:cNvPr>
          <p:cNvSpPr txBox="1"/>
          <p:nvPr/>
        </p:nvSpPr>
        <p:spPr>
          <a:xfrm>
            <a:off x="10545193" y="319585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3C239-D059-4227-8B1B-A22E7A061D9F}"/>
              </a:ext>
            </a:extLst>
          </p:cNvPr>
          <p:cNvSpPr txBox="1"/>
          <p:nvPr/>
        </p:nvSpPr>
        <p:spPr>
          <a:xfrm>
            <a:off x="10847725" y="2923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67C05-8AA1-4594-93E2-F402B0739A6A}"/>
              </a:ext>
            </a:extLst>
          </p:cNvPr>
          <p:cNvSpPr txBox="1"/>
          <p:nvPr/>
        </p:nvSpPr>
        <p:spPr>
          <a:xfrm>
            <a:off x="883279" y="5239019"/>
            <a:ext cx="1051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AP size is smaller, more applications will have speedups. </a:t>
            </a:r>
          </a:p>
        </p:txBody>
      </p:sp>
    </p:spTree>
    <p:extLst>
      <p:ext uri="{BB962C8B-B14F-4D97-AF65-F5344CB8AC3E}">
        <p14:creationId xmlns:p14="http://schemas.microsoft.com/office/powerpoint/2010/main" val="203240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E3A0-4BB1-48D6-A4AE-FB071215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A485-4DCF-450C-859F-54BE37C4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/>
              <a:t>C</a:t>
            </a:r>
            <a:r>
              <a:rPr lang="en-US" b="1" dirty="0" err="1"/>
              <a:t>lamAV</a:t>
            </a:r>
            <a:r>
              <a:rPr lang="en-US" dirty="0"/>
              <a:t>: Anti-virus database that identifies virus characteristics via FSMs</a:t>
            </a:r>
          </a:p>
          <a:p>
            <a:r>
              <a:rPr lang="en-US" b="1" dirty="0"/>
              <a:t>Snort</a:t>
            </a:r>
            <a:r>
              <a:rPr lang="en-US" dirty="0"/>
              <a:t>: Network intrusion detection identifies many intrusion patterns via FSMs</a:t>
            </a:r>
          </a:p>
          <a:p>
            <a:r>
              <a:rPr lang="en-US" sz="4270" b="1" dirty="0"/>
              <a:t>Many more…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BF71-3BC7-4CFE-A958-572BC13A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Topological-order-based Partition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418F2-6F80-4E40-A384-A27B2045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7" y="1708512"/>
            <a:ext cx="11396937" cy="38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6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60C9-2801-4C9E-8288-17AD4E5E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dirty="0"/>
              <a:t>to Predict Hot/Cold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A1A01-0EA7-463B-8CA4-FF4365E6D94B}"/>
              </a:ext>
            </a:extLst>
          </p:cNvPr>
          <p:cNvSpPr/>
          <p:nvPr/>
        </p:nvSpPr>
        <p:spPr>
          <a:xfrm>
            <a:off x="1436077" y="3043399"/>
            <a:ext cx="9144000" cy="4572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F7AF9-EE45-4A4B-96C9-F0B32044EA65}"/>
              </a:ext>
            </a:extLst>
          </p:cNvPr>
          <p:cNvSpPr/>
          <p:nvPr/>
        </p:nvSpPr>
        <p:spPr>
          <a:xfrm>
            <a:off x="6008077" y="3043399"/>
            <a:ext cx="4572000" cy="457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E9436-E557-4453-9579-2C318523E265}"/>
              </a:ext>
            </a:extLst>
          </p:cNvPr>
          <p:cNvSpPr txBox="1"/>
          <p:nvPr/>
        </p:nvSpPr>
        <p:spPr>
          <a:xfrm>
            <a:off x="2972460" y="2670257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2CB06-F128-4B83-9660-5209B432E122}"/>
              </a:ext>
            </a:extLst>
          </p:cNvPr>
          <p:cNvSpPr txBox="1"/>
          <p:nvPr/>
        </p:nvSpPr>
        <p:spPr>
          <a:xfrm>
            <a:off x="7545412" y="2670257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FB454-7B67-444F-B93D-682A89C4F6C9}"/>
              </a:ext>
            </a:extLst>
          </p:cNvPr>
          <p:cNvSpPr/>
          <p:nvPr/>
        </p:nvSpPr>
        <p:spPr>
          <a:xfrm>
            <a:off x="1435125" y="3043399"/>
            <a:ext cx="312322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B09A26-FA12-48FB-AD41-47692332D6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1633" y="4426543"/>
          <a:ext cx="914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8626637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528358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02024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562888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97092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from Training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68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6317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F17F19-A018-4245-9DA1-AC0E87090E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1633" y="4055305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22030001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748664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736953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84716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34032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from Input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049242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1DF03C2-9B79-47A7-A6C6-CDF0CA31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3" y="1486021"/>
            <a:ext cx="10972800" cy="1344096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U</a:t>
            </a:r>
            <a:r>
              <a:rPr lang="en-US" sz="3200" dirty="0"/>
              <a:t>se a</a:t>
            </a:r>
            <a:r>
              <a:rPr lang="zh-CN" altLang="en-US" sz="3200" dirty="0"/>
              <a:t> </a:t>
            </a:r>
            <a:r>
              <a:rPr lang="en-US" sz="3200" dirty="0"/>
              <a:t>small profiling input to predict the hot/cold states</a:t>
            </a:r>
          </a:p>
          <a:p>
            <a:endParaRPr lang="en-US" sz="32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28C137B-9D7A-4E93-BB7B-DEF6D0708C04}"/>
              </a:ext>
            </a:extLst>
          </p:cNvPr>
          <p:cNvSpPr/>
          <p:nvPr/>
        </p:nvSpPr>
        <p:spPr>
          <a:xfrm>
            <a:off x="4096840" y="3157699"/>
            <a:ext cx="461513" cy="228600"/>
          </a:xfrm>
          <a:prstGeom prst="leftArrow">
            <a:avLst>
              <a:gd name="adj1" fmla="val 50000"/>
              <a:gd name="adj2" fmla="val 76865"/>
            </a:avLst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A357C5-D600-4891-869C-A57CDD2AEF33}"/>
              </a:ext>
            </a:extLst>
          </p:cNvPr>
          <p:cNvSpPr/>
          <p:nvPr/>
        </p:nvSpPr>
        <p:spPr>
          <a:xfrm>
            <a:off x="-3180752" y="2064124"/>
            <a:ext cx="3065929" cy="1701052"/>
          </a:xfrm>
          <a:prstGeom prst="round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Applications are getting </a:t>
            </a:r>
            <a:r>
              <a:rPr lang="en-US" altLang="zh-CN" sz="3200" b="1" dirty="0">
                <a:solidFill>
                  <a:schemeClr val="bg1"/>
                </a:solidFill>
              </a:rPr>
              <a:t>larger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3B0B9-6FFB-4D3C-9A10-7FDC050A7369}"/>
              </a:ext>
            </a:extLst>
          </p:cNvPr>
          <p:cNvSpPr/>
          <p:nvPr/>
        </p:nvSpPr>
        <p:spPr>
          <a:xfrm>
            <a:off x="12359652" y="2064124"/>
            <a:ext cx="3065929" cy="1701052"/>
          </a:xfrm>
          <a:prstGeom prst="round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AP Capacity is Limited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9F587-5B5E-4804-9311-B65A8A1D1786}"/>
              </a:ext>
            </a:extLst>
          </p:cNvPr>
          <p:cNvSpPr txBox="1"/>
          <p:nvPr/>
        </p:nvSpPr>
        <p:spPr>
          <a:xfrm>
            <a:off x="991410" y="4584971"/>
            <a:ext cx="10338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How do we accelerate large-scale FSM processing?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1D452-FCA0-49BF-81B9-10CE9E302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06" y="2286000"/>
            <a:ext cx="214103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0.37982 0.0004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43242 0.0004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0E4E-685A-435D-A8C1-C943A300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Current situation</a:t>
            </a:r>
            <a:r>
              <a:rPr lang="en-US" dirty="0"/>
              <a:t>: Repeated Executions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B72A7-326C-43FC-BB58-D714B81A1A1E}"/>
              </a:ext>
            </a:extLst>
          </p:cNvPr>
          <p:cNvGrpSpPr/>
          <p:nvPr/>
        </p:nvGrpSpPr>
        <p:grpSpPr>
          <a:xfrm>
            <a:off x="609600" y="1417639"/>
            <a:ext cx="3276600" cy="4340584"/>
            <a:chOff x="609600" y="1716703"/>
            <a:chExt cx="3276600" cy="4340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200721-B1EA-4CB9-916D-EE105F56AE91}"/>
                </a:ext>
              </a:extLst>
            </p:cNvPr>
            <p:cNvSpPr/>
            <p:nvPr/>
          </p:nvSpPr>
          <p:spPr>
            <a:xfrm>
              <a:off x="609600" y="1716703"/>
              <a:ext cx="3276600" cy="433546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F12103-8724-48D1-9DA5-F86AD4F55E17}"/>
                </a:ext>
              </a:extLst>
            </p:cNvPr>
            <p:cNvGrpSpPr/>
            <p:nvPr/>
          </p:nvGrpSpPr>
          <p:grpSpPr>
            <a:xfrm>
              <a:off x="990064" y="1848939"/>
              <a:ext cx="2444292" cy="371628"/>
              <a:chOff x="1093246" y="5424923"/>
              <a:chExt cx="4383797" cy="65591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4FB8855-B763-4BBE-92C0-240CE2FBCAB4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D45D94-EE1A-40D3-9C7F-A40E30EA8C5E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DDF15A-75C7-4EB6-B862-2144E09387B7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76E52E0-23E7-4CEB-98EB-724F66FAA758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FC8B7BC-FCD1-4842-9135-5E2D04B68B7D}"/>
                  </a:ext>
                </a:extLst>
              </p:cNvPr>
              <p:cNvCxnSpPr>
                <a:stCxn id="18" idx="6"/>
                <a:endCxn id="19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4F16E0A-F4D3-4D43-BE21-0B9DA2D711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8861E33-0DF0-4FCD-9E54-6829D6956036}"/>
                  </a:ext>
                </a:extLst>
              </p:cNvPr>
              <p:cNvCxnSpPr>
                <a:cxnSpLocks/>
                <a:stCxn id="20" idx="6"/>
                <a:endCxn id="25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7D1CA4A9-1B04-424F-A906-FE0AADDBAF6F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CCF026D-3EF2-480B-B3FF-99ECC84C10C5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F3D7B83-307D-40D6-AF32-30B67F63EB8D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6B7D6E3-F914-4872-95CE-BFDB33BF6CA6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4D5A6F-07CE-4365-8760-8D1B5D03BD14}"/>
                </a:ext>
              </a:extLst>
            </p:cNvPr>
            <p:cNvGrpSpPr/>
            <p:nvPr/>
          </p:nvGrpSpPr>
          <p:grpSpPr>
            <a:xfrm>
              <a:off x="990064" y="2239378"/>
              <a:ext cx="2444292" cy="371628"/>
              <a:chOff x="1093246" y="5424923"/>
              <a:chExt cx="4383797" cy="65591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68BD981-2D35-49A6-8E40-404F5B318582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893007D-9801-4AF4-9115-B4F80B74B4CB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B0ACCF3-A769-47D9-AE54-D8377F5BD3F9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068459C-7106-4BF5-992E-1813EEB36401}"/>
                  </a:ext>
                </a:extLst>
              </p:cNvPr>
              <p:cNvCxnSpPr>
                <a:cxnSpLocks/>
                <a:endCxn id="42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1C07F94-83FB-4642-A99D-A53BB761FE0E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9100C76-96A2-4E78-B242-5AB76DC75442}"/>
                  </a:ext>
                </a:extLst>
              </p:cNvPr>
              <p:cNvCxnSpPr>
                <a:stCxn id="43" idx="6"/>
                <a:endCxn id="44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7CA9A1E-CE5F-4105-9403-C0E540B1FA01}"/>
                  </a:ext>
                </a:extLst>
              </p:cNvPr>
              <p:cNvCxnSpPr>
                <a:cxnSpLocks/>
                <a:stCxn id="44" idx="6"/>
                <a:endCxn id="49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0830766A-4059-4178-8C81-8C0BB17F4E62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29408F-4E61-4F12-A54E-C322365945A5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DF9B51B-7DB2-4FBF-90DB-0669579D7265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5E7334B-53F1-4DE7-A908-F0C53FF4E4EA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CBA335-26F2-44DC-BA54-7C291E4D399A}"/>
                </a:ext>
              </a:extLst>
            </p:cNvPr>
            <p:cNvGrpSpPr/>
            <p:nvPr/>
          </p:nvGrpSpPr>
          <p:grpSpPr>
            <a:xfrm>
              <a:off x="1106455" y="5143632"/>
              <a:ext cx="2444292" cy="371628"/>
              <a:chOff x="1093246" y="5424923"/>
              <a:chExt cx="4383797" cy="65591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9881047-3E7C-405D-B806-BF4A138138B0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2F05A0F-718B-4A00-9168-E412FB15764C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9606A75-FEAE-4862-9C09-DEED17BFBB3A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E8507DC-B3BE-4F28-B542-55C3C3128755}"/>
                  </a:ext>
                </a:extLst>
              </p:cNvPr>
              <p:cNvCxnSpPr>
                <a:cxnSpLocks/>
                <a:endCxn id="55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150A4A2-1A8B-42AE-957D-7FE2588CE054}"/>
                  </a:ext>
                </a:extLst>
              </p:cNvPr>
              <p:cNvCxnSpPr>
                <a:stCxn id="55" idx="6"/>
                <a:endCxn id="56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F0B77F5-1F16-466E-B7A7-F6B2409B8C15}"/>
                  </a:ext>
                </a:extLst>
              </p:cNvPr>
              <p:cNvCxnSpPr>
                <a:stCxn id="56" idx="6"/>
                <a:endCxn id="57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4D58D73-8DDD-4FD7-AAB6-7D35A68179F5}"/>
                  </a:ext>
                </a:extLst>
              </p:cNvPr>
              <p:cNvCxnSpPr>
                <a:cxnSpLocks/>
                <a:stCxn id="57" idx="6"/>
                <a:endCxn id="62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Hexagon 61">
                <a:extLst>
                  <a:ext uri="{FF2B5EF4-FFF2-40B4-BE49-F238E27FC236}">
                    <a16:creationId xmlns:a16="http://schemas.microsoft.com/office/drawing/2014/main" id="{786DACCD-EA46-4DB9-B0B2-B9991485A52F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BB63429-0586-410A-8624-21AF9A97B294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97A8276-6633-48F9-AA73-B0A34AF536AD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7D5D2F7-5EAC-4765-8694-DB506A5A0DA8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A3B30FF-3685-4CDE-BCDA-0188F79254B2}"/>
                </a:ext>
              </a:extLst>
            </p:cNvPr>
            <p:cNvGrpSpPr/>
            <p:nvPr/>
          </p:nvGrpSpPr>
          <p:grpSpPr>
            <a:xfrm>
              <a:off x="1054323" y="4677322"/>
              <a:ext cx="2444292" cy="371628"/>
              <a:chOff x="1093246" y="5424923"/>
              <a:chExt cx="4383797" cy="65591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17B0DD7-4EF7-43F5-A113-71D3B7683545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0AC68A4-59B7-4CD9-BBEA-5167B0E9F898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9868E1F-D657-49A0-8425-2DF575E031BE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2B252D5-02A7-4952-BC29-2818FD2103AD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26A6940-27F8-422E-9FB5-6EBCB4B7DD5D}"/>
                  </a:ext>
                </a:extLst>
              </p:cNvPr>
              <p:cNvCxnSpPr>
                <a:stCxn id="67" idx="6"/>
                <a:endCxn id="68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2FE7366-E5EA-498A-B63F-90A84DA6A7C2}"/>
                  </a:ext>
                </a:extLst>
              </p:cNvPr>
              <p:cNvCxnSpPr>
                <a:stCxn id="68" idx="6"/>
                <a:endCxn id="69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83DD5585-21E4-4C04-B68E-9C9E42B1D967}"/>
                  </a:ext>
                </a:extLst>
              </p:cNvPr>
              <p:cNvCxnSpPr>
                <a:cxnSpLocks/>
                <a:stCxn id="69" idx="6"/>
                <a:endCxn id="74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Hexagon 73">
                <a:extLst>
                  <a:ext uri="{FF2B5EF4-FFF2-40B4-BE49-F238E27FC236}">
                    <a16:creationId xmlns:a16="http://schemas.microsoft.com/office/drawing/2014/main" id="{A6D7833D-D4BF-4B29-8EBD-1C262808B070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CC8EC08-9C3F-4877-AAFE-0AAFA7FB5FFB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8692BE0-5D51-44AC-88B1-309B8A6798B7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1ACCBC-94D9-4628-A503-2A22E91CEBD2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DCAB13D-4122-4CF7-9864-D3C2CF4256FF}"/>
                </a:ext>
              </a:extLst>
            </p:cNvPr>
            <p:cNvGrpSpPr/>
            <p:nvPr/>
          </p:nvGrpSpPr>
          <p:grpSpPr>
            <a:xfrm>
              <a:off x="995344" y="2632300"/>
              <a:ext cx="2444292" cy="371628"/>
              <a:chOff x="1093246" y="5424923"/>
              <a:chExt cx="4383797" cy="65591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B286A56-C647-4CCC-999A-D6EC9E84C80B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5234CD0-160C-4CFB-9E9A-48164C6594E5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8C98D06-3F24-416F-AF78-CF83D0F81B8B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90322C2-BC5D-498D-A3ED-B4A7328D7057}"/>
                  </a:ext>
                </a:extLst>
              </p:cNvPr>
              <p:cNvCxnSpPr>
                <a:cxnSpLocks/>
                <a:endCxn id="79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2C27734-896C-424E-A432-300750D94A32}"/>
                  </a:ext>
                </a:extLst>
              </p:cNvPr>
              <p:cNvCxnSpPr>
                <a:stCxn id="79" idx="6"/>
                <a:endCxn id="80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CC69B95-6E43-4F23-AA22-7E72AB136626}"/>
                  </a:ext>
                </a:extLst>
              </p:cNvPr>
              <p:cNvCxnSpPr>
                <a:stCxn id="80" idx="6"/>
                <a:endCxn id="81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F817AF6B-8601-4128-B815-C1685B536500}"/>
                  </a:ext>
                </a:extLst>
              </p:cNvPr>
              <p:cNvCxnSpPr>
                <a:cxnSpLocks/>
                <a:stCxn id="81" idx="6"/>
                <a:endCxn id="86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Hexagon 85">
                <a:extLst>
                  <a:ext uri="{FF2B5EF4-FFF2-40B4-BE49-F238E27FC236}">
                    <a16:creationId xmlns:a16="http://schemas.microsoft.com/office/drawing/2014/main" id="{DAADA5EF-3154-4914-AF12-002E3990336D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D73391E-5957-4C80-BA47-675227DB875A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213323A-4C91-4706-B7FC-173F94664439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9965483-764D-4335-B3E8-6CB284F30E2F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3811AA-8136-4AB2-A798-F37B5A0DECE9}"/>
                </a:ext>
              </a:extLst>
            </p:cNvPr>
            <p:cNvGrpSpPr/>
            <p:nvPr/>
          </p:nvGrpSpPr>
          <p:grpSpPr>
            <a:xfrm>
              <a:off x="967731" y="3017604"/>
              <a:ext cx="2444292" cy="371628"/>
              <a:chOff x="1093246" y="5424923"/>
              <a:chExt cx="4383797" cy="6559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69A43-C5C3-4161-BBAB-DFBCC489744A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18DA06B-80FF-44DA-9A55-420BC811836E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F11311A-F077-4D78-9DB1-07A4DC10DBFF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78A1D8D-F2C3-4EE6-80F4-5FA575DC59F9}"/>
                  </a:ext>
                </a:extLst>
              </p:cNvPr>
              <p:cNvCxnSpPr>
                <a:cxnSpLocks/>
                <a:endCxn id="91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CE212FDC-2736-48C6-8008-4090A0E1FCAC}"/>
                  </a:ext>
                </a:extLst>
              </p:cNvPr>
              <p:cNvCxnSpPr>
                <a:stCxn id="91" idx="6"/>
                <a:endCxn id="92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B17FF71-0192-4BC3-8EA5-442D4F9ECE55}"/>
                  </a:ext>
                </a:extLst>
              </p:cNvPr>
              <p:cNvCxnSpPr>
                <a:stCxn id="92" idx="6"/>
                <a:endCxn id="93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15EF7344-257A-4C90-A6E6-FE2FB5DB4C3A}"/>
                  </a:ext>
                </a:extLst>
              </p:cNvPr>
              <p:cNvCxnSpPr>
                <a:cxnSpLocks/>
                <a:stCxn id="93" idx="6"/>
                <a:endCxn id="98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Hexagon 97">
                <a:extLst>
                  <a:ext uri="{FF2B5EF4-FFF2-40B4-BE49-F238E27FC236}">
                    <a16:creationId xmlns:a16="http://schemas.microsoft.com/office/drawing/2014/main" id="{2E5E6AA9-A099-4B63-A5F7-C4CC93E48E6D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AC82141-78F3-45CE-8687-FCE166553908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FFA4382-14B5-4399-99B7-1CCDFD9489C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66FA79E-ADEC-4012-86B7-78CDCEC474DA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6369BCA-940F-400C-82B5-A688498E5BC2}"/>
                </a:ext>
              </a:extLst>
            </p:cNvPr>
            <p:cNvGrpSpPr/>
            <p:nvPr/>
          </p:nvGrpSpPr>
          <p:grpSpPr>
            <a:xfrm>
              <a:off x="1037178" y="3429179"/>
              <a:ext cx="2444292" cy="371628"/>
              <a:chOff x="1093246" y="5424923"/>
              <a:chExt cx="4383797" cy="65591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F05883B-6A83-4E60-938F-C5C92C3808BA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80FA9C5-555C-4762-B744-1B86A058E995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750920D-5F52-4D96-84A6-0EEB2E13D12D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B0C8E799-399D-4779-BDF9-325AA63ADAE7}"/>
                  </a:ext>
                </a:extLst>
              </p:cNvPr>
              <p:cNvCxnSpPr>
                <a:cxnSpLocks/>
                <a:endCxn id="103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7957CAB6-45F1-4968-B138-444C6535F44C}"/>
                  </a:ext>
                </a:extLst>
              </p:cNvPr>
              <p:cNvCxnSpPr>
                <a:stCxn id="103" idx="6"/>
                <a:endCxn id="104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F1F13C21-8FB2-468F-97B2-EFBA75571274}"/>
                  </a:ext>
                </a:extLst>
              </p:cNvPr>
              <p:cNvCxnSpPr>
                <a:stCxn id="104" idx="6"/>
                <a:endCxn id="105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E47B3744-A5D2-4927-AF52-5C8436F9AECA}"/>
                  </a:ext>
                </a:extLst>
              </p:cNvPr>
              <p:cNvCxnSpPr>
                <a:cxnSpLocks/>
                <a:stCxn id="105" idx="6"/>
                <a:endCxn id="110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id="{BCF40B9E-5E0E-41F4-9491-E3FF01D3BB46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186CCDF-3988-46CA-84C4-9F97303F89BC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9D34879-7633-493E-BA77-A5B8BFE7F79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9A03385-FC4D-420E-8307-500E512483A0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628534B-3EAB-45C5-807C-91F8824EE02B}"/>
                </a:ext>
              </a:extLst>
            </p:cNvPr>
            <p:cNvGrpSpPr/>
            <p:nvPr/>
          </p:nvGrpSpPr>
          <p:grpSpPr>
            <a:xfrm>
              <a:off x="1054323" y="3839384"/>
              <a:ext cx="2444292" cy="371628"/>
              <a:chOff x="1093246" y="5424923"/>
              <a:chExt cx="4383797" cy="6559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F7A904E-FBAB-4EF3-A26F-49D463E38588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3BC25A-F468-4C36-933B-C677F9D45099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E30F11D-A7FA-4B8A-8434-3F79601583CA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E1261A6D-CA79-41F7-8772-BBC024077FE0}"/>
                  </a:ext>
                </a:extLst>
              </p:cNvPr>
              <p:cNvCxnSpPr>
                <a:cxnSpLocks/>
                <a:endCxn id="115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9C047745-312D-4806-B329-58EEFA524F9A}"/>
                  </a:ext>
                </a:extLst>
              </p:cNvPr>
              <p:cNvCxnSpPr>
                <a:stCxn id="115" idx="6"/>
                <a:endCxn id="116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4720A252-FED0-4118-BB2B-AD749984E21F}"/>
                  </a:ext>
                </a:extLst>
              </p:cNvPr>
              <p:cNvCxnSpPr>
                <a:stCxn id="116" idx="6"/>
                <a:endCxn id="117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FA623EED-5309-460C-886D-BA9D7E25E741}"/>
                  </a:ext>
                </a:extLst>
              </p:cNvPr>
              <p:cNvCxnSpPr>
                <a:cxnSpLocks/>
                <a:stCxn id="117" idx="6"/>
                <a:endCxn id="122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Hexagon 121">
                <a:extLst>
                  <a:ext uri="{FF2B5EF4-FFF2-40B4-BE49-F238E27FC236}">
                    <a16:creationId xmlns:a16="http://schemas.microsoft.com/office/drawing/2014/main" id="{CCFA0CA1-5769-45F9-A454-76CA1F430B84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94A580B4-07AF-4AFF-821C-53C2EF335D81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2B45C67A-4FA5-4254-9DE9-30A25640884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5570001-5C35-4A70-B7DC-D423141B9D66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4FA8F8C-65B4-4AA3-B5D5-DC00B5687C99}"/>
                </a:ext>
              </a:extLst>
            </p:cNvPr>
            <p:cNvGrpSpPr/>
            <p:nvPr/>
          </p:nvGrpSpPr>
          <p:grpSpPr>
            <a:xfrm>
              <a:off x="1073542" y="4264913"/>
              <a:ext cx="2444292" cy="371628"/>
              <a:chOff x="1093246" y="5424923"/>
              <a:chExt cx="4383797" cy="655911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B6CC465-35A5-4920-8F3C-7147A1B955D7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3645CB8-3400-4231-8BAD-120627CB9030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3593B5B-E854-44EC-AF9A-C9F74139AB25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EA4EDC15-9174-47E8-B3B1-BD6569DE6C1D}"/>
                  </a:ext>
                </a:extLst>
              </p:cNvPr>
              <p:cNvCxnSpPr>
                <a:cxnSpLocks/>
                <a:endCxn id="127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5752C1AC-AE47-4EDE-A6D8-8ED3E2696AD9}"/>
                  </a:ext>
                </a:extLst>
              </p:cNvPr>
              <p:cNvCxnSpPr>
                <a:stCxn id="127" idx="6"/>
                <a:endCxn id="128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53660814-EA55-4780-BF2A-1805BC9CC3EE}"/>
                  </a:ext>
                </a:extLst>
              </p:cNvPr>
              <p:cNvCxnSpPr>
                <a:stCxn id="128" idx="6"/>
                <a:endCxn id="129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BB72A9B2-9AD1-4696-9E6E-61051ADA2D30}"/>
                  </a:ext>
                </a:extLst>
              </p:cNvPr>
              <p:cNvCxnSpPr>
                <a:cxnSpLocks/>
                <a:stCxn id="129" idx="6"/>
                <a:endCxn id="134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Hexagon 133">
                <a:extLst>
                  <a:ext uri="{FF2B5EF4-FFF2-40B4-BE49-F238E27FC236}">
                    <a16:creationId xmlns:a16="http://schemas.microsoft.com/office/drawing/2014/main" id="{C8A53DB2-1FB7-4DA3-8B73-7771E88EFDC0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C7B7D86-14CD-4979-9666-EFB56B3FD9C2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B4E9B83B-35AA-4C8E-9E21-04291AF3727D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A74863F9-4B96-46C6-B29C-5AA8D8A5F611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200F7A-6FD3-4AEF-A1EC-C42348B09CAB}"/>
                </a:ext>
              </a:extLst>
            </p:cNvPr>
            <p:cNvSpPr txBox="1"/>
            <p:nvPr/>
          </p:nvSpPr>
          <p:spPr>
            <a:xfrm>
              <a:off x="2412247" y="5687955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Application</a:t>
              </a:r>
            </a:p>
          </p:txBody>
        </p:sp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C2001B1-D140-4AD2-BC49-0205CBB63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133" y="5398584"/>
            <a:ext cx="2955966" cy="835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DD734F-D4FD-4E0B-B11C-D7E3D4702CEE}"/>
              </a:ext>
            </a:extLst>
          </p:cNvPr>
          <p:cNvSpPr/>
          <p:nvPr/>
        </p:nvSpPr>
        <p:spPr>
          <a:xfrm>
            <a:off x="361950" y="1417639"/>
            <a:ext cx="3695700" cy="129569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34DB662-7FA9-4C5D-91D9-0D2DF0E0D48A}"/>
              </a:ext>
            </a:extLst>
          </p:cNvPr>
          <p:cNvSpPr txBox="1"/>
          <p:nvPr/>
        </p:nvSpPr>
        <p:spPr>
          <a:xfrm>
            <a:off x="6480000" y="216000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Stream: </a:t>
            </a:r>
          </a:p>
          <a:p>
            <a:r>
              <a:rPr lang="en-US" dirty="0"/>
              <a:t>ORANGE</a:t>
            </a:r>
            <a:r>
              <a:rPr lang="en-US" b="1" dirty="0"/>
              <a:t>APPLE</a:t>
            </a:r>
            <a:r>
              <a:rPr lang="en-US" dirty="0"/>
              <a:t>BANANAPEARPEACH….</a:t>
            </a:r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F24B61BE-41C5-4EF6-B3A8-F5D87C6B0BF1}"/>
              </a:ext>
            </a:extLst>
          </p:cNvPr>
          <p:cNvSpPr/>
          <p:nvPr/>
        </p:nvSpPr>
        <p:spPr>
          <a:xfrm rot="2448789">
            <a:off x="3640377" y="3435494"/>
            <a:ext cx="4706237" cy="780295"/>
          </a:xfrm>
          <a:prstGeom prst="rightArrow">
            <a:avLst>
              <a:gd name="adj1" fmla="val 50000"/>
              <a:gd name="adj2" fmla="val 963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Configure Batch 1</a:t>
            </a:r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id="{B856BE55-6456-43C3-9B23-89FB07111692}"/>
              </a:ext>
            </a:extLst>
          </p:cNvPr>
          <p:cNvSpPr/>
          <p:nvPr/>
        </p:nvSpPr>
        <p:spPr>
          <a:xfrm rot="5829531">
            <a:off x="8538957" y="3697152"/>
            <a:ext cx="2314299" cy="780295"/>
          </a:xfrm>
          <a:prstGeom prst="rightArrow">
            <a:avLst>
              <a:gd name="adj1" fmla="val 50000"/>
              <a:gd name="adj2" fmla="val 963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Execution</a:t>
            </a:r>
          </a:p>
        </p:txBody>
      </p:sp>
    </p:spTree>
    <p:extLst>
      <p:ext uri="{BB962C8B-B14F-4D97-AF65-F5344CB8AC3E}">
        <p14:creationId xmlns:p14="http://schemas.microsoft.com/office/powerpoint/2010/main" val="23365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9" grpId="0"/>
      <p:bldP spid="140" grpId="0" animBg="1"/>
      <p:bldP spid="1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0E4E-685A-435D-A8C1-C943A300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Current situation</a:t>
            </a:r>
            <a:r>
              <a:rPr lang="en-US" dirty="0"/>
              <a:t>: Repeated Executions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B72A7-326C-43FC-BB58-D714B81A1A1E}"/>
              </a:ext>
            </a:extLst>
          </p:cNvPr>
          <p:cNvGrpSpPr/>
          <p:nvPr/>
        </p:nvGrpSpPr>
        <p:grpSpPr>
          <a:xfrm>
            <a:off x="609600" y="1417639"/>
            <a:ext cx="3276600" cy="4340584"/>
            <a:chOff x="609600" y="1716703"/>
            <a:chExt cx="3276600" cy="4340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200721-B1EA-4CB9-916D-EE105F56AE91}"/>
                </a:ext>
              </a:extLst>
            </p:cNvPr>
            <p:cNvSpPr/>
            <p:nvPr/>
          </p:nvSpPr>
          <p:spPr>
            <a:xfrm>
              <a:off x="609600" y="1716703"/>
              <a:ext cx="3276600" cy="433546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F12103-8724-48D1-9DA5-F86AD4F55E17}"/>
                </a:ext>
              </a:extLst>
            </p:cNvPr>
            <p:cNvGrpSpPr/>
            <p:nvPr/>
          </p:nvGrpSpPr>
          <p:grpSpPr>
            <a:xfrm>
              <a:off x="990064" y="1848939"/>
              <a:ext cx="2444292" cy="371628"/>
              <a:chOff x="1093246" y="5424923"/>
              <a:chExt cx="4383797" cy="65591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4FB8855-B763-4BBE-92C0-240CE2FBCAB4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D45D94-EE1A-40D3-9C7F-A40E30EA8C5E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DDF15A-75C7-4EB6-B862-2144E09387B7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76E52E0-23E7-4CEB-98EB-724F66FAA758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FC8B7BC-FCD1-4842-9135-5E2D04B68B7D}"/>
                  </a:ext>
                </a:extLst>
              </p:cNvPr>
              <p:cNvCxnSpPr>
                <a:stCxn id="18" idx="6"/>
                <a:endCxn id="19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4F16E0A-F4D3-4D43-BE21-0B9DA2D711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8861E33-0DF0-4FCD-9E54-6829D6956036}"/>
                  </a:ext>
                </a:extLst>
              </p:cNvPr>
              <p:cNvCxnSpPr>
                <a:cxnSpLocks/>
                <a:stCxn id="20" idx="6"/>
                <a:endCxn id="25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7D1CA4A9-1B04-424F-A906-FE0AADDBAF6F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CCF026D-3EF2-480B-B3FF-99ECC84C10C5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F3D7B83-307D-40D6-AF32-30B67F63EB8D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6B7D6E3-F914-4872-95CE-BFDB33BF6CA6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4D5A6F-07CE-4365-8760-8D1B5D03BD14}"/>
                </a:ext>
              </a:extLst>
            </p:cNvPr>
            <p:cNvGrpSpPr/>
            <p:nvPr/>
          </p:nvGrpSpPr>
          <p:grpSpPr>
            <a:xfrm>
              <a:off x="990064" y="2239378"/>
              <a:ext cx="2444292" cy="371628"/>
              <a:chOff x="1093246" y="5424923"/>
              <a:chExt cx="4383797" cy="65591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68BD981-2D35-49A6-8E40-404F5B318582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893007D-9801-4AF4-9115-B4F80B74B4CB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B0ACCF3-A769-47D9-AE54-D8377F5BD3F9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068459C-7106-4BF5-992E-1813EEB36401}"/>
                  </a:ext>
                </a:extLst>
              </p:cNvPr>
              <p:cNvCxnSpPr>
                <a:cxnSpLocks/>
                <a:endCxn id="42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1C07F94-83FB-4642-A99D-A53BB761FE0E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9100C76-96A2-4E78-B242-5AB76DC75442}"/>
                  </a:ext>
                </a:extLst>
              </p:cNvPr>
              <p:cNvCxnSpPr>
                <a:stCxn id="43" idx="6"/>
                <a:endCxn id="44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7CA9A1E-CE5F-4105-9403-C0E540B1FA01}"/>
                  </a:ext>
                </a:extLst>
              </p:cNvPr>
              <p:cNvCxnSpPr>
                <a:cxnSpLocks/>
                <a:stCxn id="44" idx="6"/>
                <a:endCxn id="49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0830766A-4059-4178-8C81-8C0BB17F4E62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29408F-4E61-4F12-A54E-C322365945A5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DF9B51B-7DB2-4FBF-90DB-0669579D7265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5E7334B-53F1-4DE7-A908-F0C53FF4E4EA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CBA335-26F2-44DC-BA54-7C291E4D399A}"/>
                </a:ext>
              </a:extLst>
            </p:cNvPr>
            <p:cNvGrpSpPr/>
            <p:nvPr/>
          </p:nvGrpSpPr>
          <p:grpSpPr>
            <a:xfrm>
              <a:off x="1106455" y="5143632"/>
              <a:ext cx="2444292" cy="371628"/>
              <a:chOff x="1093246" y="5424923"/>
              <a:chExt cx="4383797" cy="65591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9881047-3E7C-405D-B806-BF4A138138B0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2F05A0F-718B-4A00-9168-E412FB15764C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9606A75-FEAE-4862-9C09-DEED17BFBB3A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E8507DC-B3BE-4F28-B542-55C3C3128755}"/>
                  </a:ext>
                </a:extLst>
              </p:cNvPr>
              <p:cNvCxnSpPr>
                <a:cxnSpLocks/>
                <a:endCxn id="55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150A4A2-1A8B-42AE-957D-7FE2588CE054}"/>
                  </a:ext>
                </a:extLst>
              </p:cNvPr>
              <p:cNvCxnSpPr>
                <a:stCxn id="55" idx="6"/>
                <a:endCxn id="56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F0B77F5-1F16-466E-B7A7-F6B2409B8C15}"/>
                  </a:ext>
                </a:extLst>
              </p:cNvPr>
              <p:cNvCxnSpPr>
                <a:stCxn id="56" idx="6"/>
                <a:endCxn id="57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4D58D73-8DDD-4FD7-AAB6-7D35A68179F5}"/>
                  </a:ext>
                </a:extLst>
              </p:cNvPr>
              <p:cNvCxnSpPr>
                <a:cxnSpLocks/>
                <a:stCxn id="57" idx="6"/>
                <a:endCxn id="62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Hexagon 61">
                <a:extLst>
                  <a:ext uri="{FF2B5EF4-FFF2-40B4-BE49-F238E27FC236}">
                    <a16:creationId xmlns:a16="http://schemas.microsoft.com/office/drawing/2014/main" id="{786DACCD-EA46-4DB9-B0B2-B9991485A52F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BB63429-0586-410A-8624-21AF9A97B294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97A8276-6633-48F9-AA73-B0A34AF536AD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7D5D2F7-5EAC-4765-8694-DB506A5A0DA8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A3B30FF-3685-4CDE-BCDA-0188F79254B2}"/>
                </a:ext>
              </a:extLst>
            </p:cNvPr>
            <p:cNvGrpSpPr/>
            <p:nvPr/>
          </p:nvGrpSpPr>
          <p:grpSpPr>
            <a:xfrm>
              <a:off x="1054323" y="4677322"/>
              <a:ext cx="2444292" cy="371628"/>
              <a:chOff x="1093246" y="5424923"/>
              <a:chExt cx="4383797" cy="65591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17B0DD7-4EF7-43F5-A113-71D3B7683545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0AC68A4-59B7-4CD9-BBEA-5167B0E9F898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9868E1F-D657-49A0-8425-2DF575E031BE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2B252D5-02A7-4952-BC29-2818FD2103AD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26A6940-27F8-422E-9FB5-6EBCB4B7DD5D}"/>
                  </a:ext>
                </a:extLst>
              </p:cNvPr>
              <p:cNvCxnSpPr>
                <a:stCxn id="67" idx="6"/>
                <a:endCxn id="68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2FE7366-E5EA-498A-B63F-90A84DA6A7C2}"/>
                  </a:ext>
                </a:extLst>
              </p:cNvPr>
              <p:cNvCxnSpPr>
                <a:stCxn id="68" idx="6"/>
                <a:endCxn id="69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83DD5585-21E4-4C04-B68E-9C9E42B1D967}"/>
                  </a:ext>
                </a:extLst>
              </p:cNvPr>
              <p:cNvCxnSpPr>
                <a:cxnSpLocks/>
                <a:stCxn id="69" idx="6"/>
                <a:endCxn id="74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Hexagon 73">
                <a:extLst>
                  <a:ext uri="{FF2B5EF4-FFF2-40B4-BE49-F238E27FC236}">
                    <a16:creationId xmlns:a16="http://schemas.microsoft.com/office/drawing/2014/main" id="{A6D7833D-D4BF-4B29-8EBD-1C262808B070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CC8EC08-9C3F-4877-AAFE-0AAFA7FB5FFB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8692BE0-5D51-44AC-88B1-309B8A6798B7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1ACCBC-94D9-4628-A503-2A22E91CEBD2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DCAB13D-4122-4CF7-9864-D3C2CF4256FF}"/>
                </a:ext>
              </a:extLst>
            </p:cNvPr>
            <p:cNvGrpSpPr/>
            <p:nvPr/>
          </p:nvGrpSpPr>
          <p:grpSpPr>
            <a:xfrm>
              <a:off x="995344" y="2632300"/>
              <a:ext cx="2444292" cy="371628"/>
              <a:chOff x="1093246" y="5424923"/>
              <a:chExt cx="4383797" cy="65591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B286A56-C647-4CCC-999A-D6EC9E84C80B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5234CD0-160C-4CFB-9E9A-48164C6594E5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8C98D06-3F24-416F-AF78-CF83D0F81B8B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90322C2-BC5D-498D-A3ED-B4A7328D7057}"/>
                  </a:ext>
                </a:extLst>
              </p:cNvPr>
              <p:cNvCxnSpPr>
                <a:cxnSpLocks/>
                <a:endCxn id="79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2C27734-896C-424E-A432-300750D94A32}"/>
                  </a:ext>
                </a:extLst>
              </p:cNvPr>
              <p:cNvCxnSpPr>
                <a:stCxn id="79" idx="6"/>
                <a:endCxn id="80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CC69B95-6E43-4F23-AA22-7E72AB136626}"/>
                  </a:ext>
                </a:extLst>
              </p:cNvPr>
              <p:cNvCxnSpPr>
                <a:stCxn id="80" idx="6"/>
                <a:endCxn id="81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F817AF6B-8601-4128-B815-C1685B536500}"/>
                  </a:ext>
                </a:extLst>
              </p:cNvPr>
              <p:cNvCxnSpPr>
                <a:cxnSpLocks/>
                <a:stCxn id="81" idx="6"/>
                <a:endCxn id="86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Hexagon 85">
                <a:extLst>
                  <a:ext uri="{FF2B5EF4-FFF2-40B4-BE49-F238E27FC236}">
                    <a16:creationId xmlns:a16="http://schemas.microsoft.com/office/drawing/2014/main" id="{DAADA5EF-3154-4914-AF12-002E3990336D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D73391E-5957-4C80-BA47-675227DB875A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213323A-4C91-4706-B7FC-173F94664439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9965483-764D-4335-B3E8-6CB284F30E2F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3811AA-8136-4AB2-A798-F37B5A0DECE9}"/>
                </a:ext>
              </a:extLst>
            </p:cNvPr>
            <p:cNvGrpSpPr/>
            <p:nvPr/>
          </p:nvGrpSpPr>
          <p:grpSpPr>
            <a:xfrm>
              <a:off x="967731" y="3017604"/>
              <a:ext cx="2444292" cy="371628"/>
              <a:chOff x="1093246" y="5424923"/>
              <a:chExt cx="4383797" cy="6559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69A43-C5C3-4161-BBAB-DFBCC489744A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18DA06B-80FF-44DA-9A55-420BC811836E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F11311A-F077-4D78-9DB1-07A4DC10DBFF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78A1D8D-F2C3-4EE6-80F4-5FA575DC59F9}"/>
                  </a:ext>
                </a:extLst>
              </p:cNvPr>
              <p:cNvCxnSpPr>
                <a:cxnSpLocks/>
                <a:endCxn id="91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CE212FDC-2736-48C6-8008-4090A0E1FCAC}"/>
                  </a:ext>
                </a:extLst>
              </p:cNvPr>
              <p:cNvCxnSpPr>
                <a:stCxn id="91" idx="6"/>
                <a:endCxn id="92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B17FF71-0192-4BC3-8EA5-442D4F9ECE55}"/>
                  </a:ext>
                </a:extLst>
              </p:cNvPr>
              <p:cNvCxnSpPr>
                <a:stCxn id="92" idx="6"/>
                <a:endCxn id="93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15EF7344-257A-4C90-A6E6-FE2FB5DB4C3A}"/>
                  </a:ext>
                </a:extLst>
              </p:cNvPr>
              <p:cNvCxnSpPr>
                <a:cxnSpLocks/>
                <a:stCxn id="93" idx="6"/>
                <a:endCxn id="98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Hexagon 97">
                <a:extLst>
                  <a:ext uri="{FF2B5EF4-FFF2-40B4-BE49-F238E27FC236}">
                    <a16:creationId xmlns:a16="http://schemas.microsoft.com/office/drawing/2014/main" id="{2E5E6AA9-A099-4B63-A5F7-C4CC93E48E6D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AC82141-78F3-45CE-8687-FCE166553908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FFA4382-14B5-4399-99B7-1CCDFD9489C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66FA79E-ADEC-4012-86B7-78CDCEC474DA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6369BCA-940F-400C-82B5-A688498E5BC2}"/>
                </a:ext>
              </a:extLst>
            </p:cNvPr>
            <p:cNvGrpSpPr/>
            <p:nvPr/>
          </p:nvGrpSpPr>
          <p:grpSpPr>
            <a:xfrm>
              <a:off x="1037178" y="3429179"/>
              <a:ext cx="2444292" cy="371628"/>
              <a:chOff x="1093246" y="5424923"/>
              <a:chExt cx="4383797" cy="65591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F05883B-6A83-4E60-938F-C5C92C3808BA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80FA9C5-555C-4762-B744-1B86A058E995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750920D-5F52-4D96-84A6-0EEB2E13D12D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B0C8E799-399D-4779-BDF9-325AA63ADAE7}"/>
                  </a:ext>
                </a:extLst>
              </p:cNvPr>
              <p:cNvCxnSpPr>
                <a:cxnSpLocks/>
                <a:endCxn id="103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7957CAB6-45F1-4968-B138-444C6535F44C}"/>
                  </a:ext>
                </a:extLst>
              </p:cNvPr>
              <p:cNvCxnSpPr>
                <a:stCxn id="103" idx="6"/>
                <a:endCxn id="104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F1F13C21-8FB2-468F-97B2-EFBA75571274}"/>
                  </a:ext>
                </a:extLst>
              </p:cNvPr>
              <p:cNvCxnSpPr>
                <a:stCxn id="104" idx="6"/>
                <a:endCxn id="105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E47B3744-A5D2-4927-AF52-5C8436F9AECA}"/>
                  </a:ext>
                </a:extLst>
              </p:cNvPr>
              <p:cNvCxnSpPr>
                <a:cxnSpLocks/>
                <a:stCxn id="105" idx="6"/>
                <a:endCxn id="110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id="{BCF40B9E-5E0E-41F4-9491-E3FF01D3BB46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186CCDF-3988-46CA-84C4-9F97303F89BC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9D34879-7633-493E-BA77-A5B8BFE7F79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9A03385-FC4D-420E-8307-500E512483A0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628534B-3EAB-45C5-807C-91F8824EE02B}"/>
                </a:ext>
              </a:extLst>
            </p:cNvPr>
            <p:cNvGrpSpPr/>
            <p:nvPr/>
          </p:nvGrpSpPr>
          <p:grpSpPr>
            <a:xfrm>
              <a:off x="1054323" y="3839384"/>
              <a:ext cx="2444292" cy="371628"/>
              <a:chOff x="1093246" y="5424923"/>
              <a:chExt cx="4383797" cy="6559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F7A904E-FBAB-4EF3-A26F-49D463E38588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3BC25A-F468-4C36-933B-C677F9D45099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E30F11D-A7FA-4B8A-8434-3F79601583CA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E1261A6D-CA79-41F7-8772-BBC024077FE0}"/>
                  </a:ext>
                </a:extLst>
              </p:cNvPr>
              <p:cNvCxnSpPr>
                <a:cxnSpLocks/>
                <a:endCxn id="115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9C047745-312D-4806-B329-58EEFA524F9A}"/>
                  </a:ext>
                </a:extLst>
              </p:cNvPr>
              <p:cNvCxnSpPr>
                <a:stCxn id="115" idx="6"/>
                <a:endCxn id="116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4720A252-FED0-4118-BB2B-AD749984E21F}"/>
                  </a:ext>
                </a:extLst>
              </p:cNvPr>
              <p:cNvCxnSpPr>
                <a:stCxn id="116" idx="6"/>
                <a:endCxn id="117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FA623EED-5309-460C-886D-BA9D7E25E741}"/>
                  </a:ext>
                </a:extLst>
              </p:cNvPr>
              <p:cNvCxnSpPr>
                <a:cxnSpLocks/>
                <a:stCxn id="117" idx="6"/>
                <a:endCxn id="122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Hexagon 121">
                <a:extLst>
                  <a:ext uri="{FF2B5EF4-FFF2-40B4-BE49-F238E27FC236}">
                    <a16:creationId xmlns:a16="http://schemas.microsoft.com/office/drawing/2014/main" id="{CCFA0CA1-5769-45F9-A454-76CA1F430B84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94A580B4-07AF-4AFF-821C-53C2EF335D81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2B45C67A-4FA5-4254-9DE9-30A25640884B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5570001-5C35-4A70-B7DC-D423141B9D66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4FA8F8C-65B4-4AA3-B5D5-DC00B5687C99}"/>
                </a:ext>
              </a:extLst>
            </p:cNvPr>
            <p:cNvGrpSpPr/>
            <p:nvPr/>
          </p:nvGrpSpPr>
          <p:grpSpPr>
            <a:xfrm>
              <a:off x="1073542" y="4264913"/>
              <a:ext cx="2444292" cy="371628"/>
              <a:chOff x="1093246" y="5424923"/>
              <a:chExt cx="4383797" cy="655911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B6CC465-35A5-4920-8F3C-7147A1B955D7}"/>
                  </a:ext>
                </a:extLst>
              </p:cNvPr>
              <p:cNvSpPr/>
              <p:nvPr/>
            </p:nvSpPr>
            <p:spPr>
              <a:xfrm>
                <a:off x="2033757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3645CB8-3400-4231-8BAD-120627CB9030}"/>
                  </a:ext>
                </a:extLst>
              </p:cNvPr>
              <p:cNvSpPr/>
              <p:nvPr/>
            </p:nvSpPr>
            <p:spPr>
              <a:xfrm>
                <a:off x="2933869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3593B5B-E854-44EC-AF9A-C9F74139AB25}"/>
                  </a:ext>
                </a:extLst>
              </p:cNvPr>
              <p:cNvSpPr/>
              <p:nvPr/>
            </p:nvSpPr>
            <p:spPr>
              <a:xfrm>
                <a:off x="3833981" y="544036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EA4EDC15-9174-47E8-B3B1-BD6569DE6C1D}"/>
                  </a:ext>
                </a:extLst>
              </p:cNvPr>
              <p:cNvCxnSpPr>
                <a:cxnSpLocks/>
                <a:endCxn id="127" idx="2"/>
              </p:cNvCxnSpPr>
              <p:nvPr/>
            </p:nvCxnSpPr>
            <p:spPr>
              <a:xfrm>
                <a:off x="1733720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5752C1AC-AE47-4EDE-A6D8-8ED3E2696AD9}"/>
                  </a:ext>
                </a:extLst>
              </p:cNvPr>
              <p:cNvCxnSpPr>
                <a:stCxn id="127" idx="6"/>
                <a:endCxn id="128" idx="2"/>
              </p:cNvCxnSpPr>
              <p:nvPr/>
            </p:nvCxnSpPr>
            <p:spPr>
              <a:xfrm>
                <a:off x="2633832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53660814-EA55-4780-BF2A-1805BC9CC3EE}"/>
                  </a:ext>
                </a:extLst>
              </p:cNvPr>
              <p:cNvCxnSpPr>
                <a:stCxn id="128" idx="6"/>
                <a:endCxn id="129" idx="2"/>
              </p:cNvCxnSpPr>
              <p:nvPr/>
            </p:nvCxnSpPr>
            <p:spPr>
              <a:xfrm>
                <a:off x="3533944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BB72A9B2-9AD1-4696-9E6E-61051ADA2D30}"/>
                  </a:ext>
                </a:extLst>
              </p:cNvPr>
              <p:cNvCxnSpPr>
                <a:cxnSpLocks/>
                <a:stCxn id="129" idx="6"/>
                <a:endCxn id="134" idx="3"/>
              </p:cNvCxnSpPr>
              <p:nvPr/>
            </p:nvCxnSpPr>
            <p:spPr>
              <a:xfrm>
                <a:off x="4434056" y="574516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Hexagon 133">
                <a:extLst>
                  <a:ext uri="{FF2B5EF4-FFF2-40B4-BE49-F238E27FC236}">
                    <a16:creationId xmlns:a16="http://schemas.microsoft.com/office/drawing/2014/main" id="{C8A53DB2-1FB7-4DA3-8B73-7771E88EFDC0}"/>
                  </a:ext>
                </a:extLst>
              </p:cNvPr>
              <p:cNvSpPr/>
              <p:nvPr/>
            </p:nvSpPr>
            <p:spPr>
              <a:xfrm>
                <a:off x="4734093" y="5424923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C7B7D86-14CD-4979-9666-EFB56B3FD9C2}"/>
                  </a:ext>
                </a:extLst>
              </p:cNvPr>
              <p:cNvGrpSpPr/>
              <p:nvPr/>
            </p:nvGrpSpPr>
            <p:grpSpPr>
              <a:xfrm>
                <a:off x="1093246" y="5440360"/>
                <a:ext cx="640474" cy="640474"/>
                <a:chOff x="7086600" y="4362450"/>
                <a:chExt cx="640474" cy="640474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B4E9B83B-35AA-4C8E-9E21-04291AF3727D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A74863F9-4B96-46C6-B29C-5AA8D8A5F611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200F7A-6FD3-4AEF-A1EC-C42348B09CAB}"/>
                </a:ext>
              </a:extLst>
            </p:cNvPr>
            <p:cNvSpPr txBox="1"/>
            <p:nvPr/>
          </p:nvSpPr>
          <p:spPr>
            <a:xfrm>
              <a:off x="2412247" y="5687955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Application</a:t>
              </a:r>
            </a:p>
          </p:txBody>
        </p:sp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C2001B1-D140-4AD2-BC49-0205CBB63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133" y="5398584"/>
            <a:ext cx="2955966" cy="835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DD734F-D4FD-4E0B-B11C-D7E3D4702CEE}"/>
              </a:ext>
            </a:extLst>
          </p:cNvPr>
          <p:cNvSpPr/>
          <p:nvPr/>
        </p:nvSpPr>
        <p:spPr>
          <a:xfrm>
            <a:off x="313458" y="2674823"/>
            <a:ext cx="3695700" cy="129569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34DB662-7FA9-4C5D-91D9-0D2DF0E0D48A}"/>
              </a:ext>
            </a:extLst>
          </p:cNvPr>
          <p:cNvSpPr txBox="1"/>
          <p:nvPr/>
        </p:nvSpPr>
        <p:spPr>
          <a:xfrm>
            <a:off x="6480000" y="216000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Stream: </a:t>
            </a:r>
          </a:p>
          <a:p>
            <a:r>
              <a:rPr lang="en-US" dirty="0"/>
              <a:t>ORANGE</a:t>
            </a:r>
            <a:r>
              <a:rPr lang="en-US" b="1" dirty="0"/>
              <a:t>APPLE</a:t>
            </a:r>
            <a:r>
              <a:rPr lang="en-US" dirty="0"/>
              <a:t>BANANAPEARPEACH….</a:t>
            </a:r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F24B61BE-41C5-4EF6-B3A8-F5D87C6B0BF1}"/>
              </a:ext>
            </a:extLst>
          </p:cNvPr>
          <p:cNvSpPr/>
          <p:nvPr/>
        </p:nvSpPr>
        <p:spPr>
          <a:xfrm rot="5400000">
            <a:off x="8410603" y="3583003"/>
            <a:ext cx="2500632" cy="955223"/>
          </a:xfrm>
          <a:prstGeom prst="rightArrow">
            <a:avLst>
              <a:gd name="adj1" fmla="val 50000"/>
              <a:gd name="adj2" fmla="val 963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Execution</a:t>
            </a:r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id="{7CB2E25C-32BC-4510-9D79-D7F3B36DA2CE}"/>
              </a:ext>
            </a:extLst>
          </p:cNvPr>
          <p:cNvSpPr/>
          <p:nvPr/>
        </p:nvSpPr>
        <p:spPr>
          <a:xfrm rot="1010250">
            <a:off x="4184671" y="4354987"/>
            <a:ext cx="4193915" cy="780295"/>
          </a:xfrm>
          <a:prstGeom prst="rightArrow">
            <a:avLst>
              <a:gd name="adj1" fmla="val 50000"/>
              <a:gd name="adj2" fmla="val 963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Configure Batch 2</a:t>
            </a:r>
          </a:p>
        </p:txBody>
      </p:sp>
    </p:spTree>
    <p:extLst>
      <p:ext uri="{BB962C8B-B14F-4D97-AF65-F5344CB8AC3E}">
        <p14:creationId xmlns:p14="http://schemas.microsoft.com/office/powerpoint/2010/main" val="11473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9" grpId="0"/>
      <p:bldP spid="140" grpId="0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Introduction </a:t>
            </a:r>
          </a:p>
          <a:p>
            <a:r>
              <a:rPr lang="en-US" sz="3200" b="1" dirty="0"/>
              <a:t>Background and Motivation</a:t>
            </a:r>
            <a:endParaRPr lang="en-US" sz="3200" dirty="0"/>
          </a:p>
          <a:p>
            <a:r>
              <a:rPr lang="en-US" sz="3200" dirty="0"/>
              <a:t>Challenges and Our </a:t>
            </a:r>
            <a:r>
              <a:rPr lang="en-US" altLang="zh-CN" sz="3200" dirty="0"/>
              <a:t>Approach</a:t>
            </a:r>
          </a:p>
          <a:p>
            <a:r>
              <a:rPr lang="en-US" sz="3200" dirty="0"/>
              <a:t>Results</a:t>
            </a:r>
          </a:p>
          <a:p>
            <a:r>
              <a:rPr lang="en-US" sz="3200" dirty="0"/>
              <a:t>Conclusions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39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4216-3758-4AFD-99E2-B44347C8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243" y="816885"/>
            <a:ext cx="3974082" cy="2305790"/>
          </a:xfrm>
        </p:spPr>
        <p:txBody>
          <a:bodyPr>
            <a:noAutofit/>
          </a:bodyPr>
          <a:lstStyle/>
          <a:p>
            <a:r>
              <a:rPr lang="en-US" sz="3200" dirty="0"/>
              <a:t>FSM</a:t>
            </a:r>
          </a:p>
          <a:p>
            <a:pPr lvl="1"/>
            <a:r>
              <a:rPr lang="en-US" sz="3200" dirty="0"/>
              <a:t>APPLE</a:t>
            </a:r>
          </a:p>
          <a:p>
            <a:pPr lvl="1"/>
            <a:r>
              <a:rPr lang="en-US" sz="3200" dirty="0"/>
              <a:t>APPLICATION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CEC80E4-50DC-4730-8E80-7CDA2C69BFB3}"/>
              </a:ext>
            </a:extLst>
          </p:cNvPr>
          <p:cNvSpPr txBox="1">
            <a:spLocks/>
          </p:cNvSpPr>
          <p:nvPr/>
        </p:nvSpPr>
        <p:spPr>
          <a:xfrm>
            <a:off x="454439" y="845376"/>
            <a:ext cx="4123774" cy="230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Input Stream</a:t>
            </a:r>
          </a:p>
          <a:p>
            <a:pPr lvl="1"/>
            <a:r>
              <a:rPr lang="en-US" sz="3200" dirty="0"/>
              <a:t>APPLEC</a:t>
            </a:r>
          </a:p>
          <a:p>
            <a:endParaRPr lang="en-US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A5F4D5-CDF0-48AB-BB86-0524777DA484}"/>
              </a:ext>
            </a:extLst>
          </p:cNvPr>
          <p:cNvGrpSpPr/>
          <p:nvPr/>
        </p:nvGrpSpPr>
        <p:grpSpPr>
          <a:xfrm>
            <a:off x="356344" y="4139219"/>
            <a:ext cx="1967205" cy="866603"/>
            <a:chOff x="356344" y="4139219"/>
            <a:chExt cx="1967205" cy="8666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62DED-BCF0-4758-B1C4-D59F827E288A}"/>
                </a:ext>
              </a:extLst>
            </p:cNvPr>
            <p:cNvSpPr txBox="1"/>
            <p:nvPr/>
          </p:nvSpPr>
          <p:spPr>
            <a:xfrm>
              <a:off x="356344" y="4359491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Starting State</a:t>
              </a:r>
            </a:p>
            <a:p>
              <a:r>
                <a:rPr lang="en-US" dirty="0"/>
                <a:t>(Always-enabled)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02FB88-FB49-4DC1-B845-694E55EBB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7403" y="4139219"/>
              <a:ext cx="138961" cy="2936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44F87-5C01-448D-9D45-17F4DA505AA2}"/>
              </a:ext>
            </a:extLst>
          </p:cNvPr>
          <p:cNvGrpSpPr/>
          <p:nvPr/>
        </p:nvGrpSpPr>
        <p:grpSpPr>
          <a:xfrm>
            <a:off x="7560000" y="720000"/>
            <a:ext cx="4279139" cy="1405280"/>
            <a:chOff x="7341677" y="585592"/>
            <a:chExt cx="4279139" cy="14052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A3A94BD-1557-407A-ABB4-ACA5A5D94443}"/>
                </a:ext>
              </a:extLst>
            </p:cNvPr>
            <p:cNvSpPr/>
            <p:nvPr/>
          </p:nvSpPr>
          <p:spPr>
            <a:xfrm>
              <a:off x="7341677" y="1512146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A07E614-8435-416D-B3EC-3B5795AD73C4}"/>
                </a:ext>
              </a:extLst>
            </p:cNvPr>
            <p:cNvSpPr/>
            <p:nvPr/>
          </p:nvSpPr>
          <p:spPr>
            <a:xfrm>
              <a:off x="7341677" y="1018262"/>
              <a:ext cx="427068" cy="42706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52347B1-B3AB-44C6-8068-EEA1EF09F433}"/>
                </a:ext>
              </a:extLst>
            </p:cNvPr>
            <p:cNvSpPr/>
            <p:nvPr/>
          </p:nvSpPr>
          <p:spPr>
            <a:xfrm>
              <a:off x="9370391" y="605700"/>
              <a:ext cx="495399" cy="427068"/>
            </a:xfrm>
            <a:prstGeom prst="hexago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607D6C-394E-413A-B726-1E0B2DDA9976}"/>
                </a:ext>
              </a:extLst>
            </p:cNvPr>
            <p:cNvSpPr txBox="1"/>
            <p:nvPr/>
          </p:nvSpPr>
          <p:spPr>
            <a:xfrm>
              <a:off x="7754972" y="108687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Starting state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3B6F97-F21E-4B7C-B1E8-A7EC17796608}"/>
                </a:ext>
              </a:extLst>
            </p:cNvPr>
            <p:cNvSpPr txBox="1"/>
            <p:nvPr/>
          </p:nvSpPr>
          <p:spPr>
            <a:xfrm>
              <a:off x="7768745" y="15440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119ED2-726E-4B65-B4D4-5D51B347B3D6}"/>
                </a:ext>
              </a:extLst>
            </p:cNvPr>
            <p:cNvSpPr txBox="1"/>
            <p:nvPr/>
          </p:nvSpPr>
          <p:spPr>
            <a:xfrm>
              <a:off x="9833203" y="63456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Reporting state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D73F7C-CADB-4E25-940D-DD969BF4BDD3}"/>
                </a:ext>
              </a:extLst>
            </p:cNvPr>
            <p:cNvSpPr/>
            <p:nvPr/>
          </p:nvSpPr>
          <p:spPr>
            <a:xfrm>
              <a:off x="7358285" y="605557"/>
              <a:ext cx="351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91AEEC-6BF4-4E57-B7F2-CD71ED07A6C5}"/>
                </a:ext>
              </a:extLst>
            </p:cNvPr>
            <p:cNvSpPr txBox="1"/>
            <p:nvPr/>
          </p:nvSpPr>
          <p:spPr>
            <a:xfrm>
              <a:off x="7703251" y="58559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Match-set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487E23-52A2-4507-8783-56EE86D92588}"/>
                </a:ext>
              </a:extLst>
            </p:cNvPr>
            <p:cNvSpPr/>
            <p:nvPr/>
          </p:nvSpPr>
          <p:spPr>
            <a:xfrm>
              <a:off x="9404741" y="1084752"/>
              <a:ext cx="427068" cy="4270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3905A6E-D12B-43EB-BA9D-B8EF5430D22B}"/>
                </a:ext>
              </a:extLst>
            </p:cNvPr>
            <p:cNvSpPr txBox="1"/>
            <p:nvPr/>
          </p:nvSpPr>
          <p:spPr>
            <a:xfrm>
              <a:off x="9855922" y="113198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Enabled State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B5E992E-B73C-46FE-B4A3-E082111E7CA3}"/>
                </a:ext>
              </a:extLst>
            </p:cNvPr>
            <p:cNvSpPr/>
            <p:nvPr/>
          </p:nvSpPr>
          <p:spPr>
            <a:xfrm>
              <a:off x="9404741" y="1563804"/>
              <a:ext cx="427068" cy="42706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99DD44-DE82-4E7E-9822-0C353CFDC1A8}"/>
                </a:ext>
              </a:extLst>
            </p:cNvPr>
            <p:cNvSpPr/>
            <p:nvPr/>
          </p:nvSpPr>
          <p:spPr>
            <a:xfrm>
              <a:off x="9884443" y="16030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Activated State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80000" y="2880000"/>
            <a:ext cx="9717193" cy="2393385"/>
            <a:chOff x="1237403" y="2894002"/>
            <a:chExt cx="9717193" cy="23933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40FF642-F079-4E86-94CA-70F719D76893}"/>
                </a:ext>
              </a:extLst>
            </p:cNvPr>
            <p:cNvGrpSpPr/>
            <p:nvPr/>
          </p:nvGrpSpPr>
          <p:grpSpPr>
            <a:xfrm>
              <a:off x="1237403" y="3224053"/>
              <a:ext cx="9717193" cy="1643297"/>
              <a:chOff x="961885" y="3648640"/>
              <a:chExt cx="9717193" cy="16432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4DD298B-796F-4DFD-827F-945243516949}"/>
                  </a:ext>
                </a:extLst>
              </p:cNvPr>
              <p:cNvSpPr/>
              <p:nvPr/>
            </p:nvSpPr>
            <p:spPr>
              <a:xfrm>
                <a:off x="1902396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E6E894B-99B5-49E1-AA58-F80219990E60}"/>
                  </a:ext>
                </a:extLst>
              </p:cNvPr>
              <p:cNvSpPr/>
              <p:nvPr/>
            </p:nvSpPr>
            <p:spPr>
              <a:xfrm>
                <a:off x="2802508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D3C1CB6-46C5-4657-B3F9-B66DB939F937}"/>
                  </a:ext>
                </a:extLst>
              </p:cNvPr>
              <p:cNvSpPr/>
              <p:nvPr/>
            </p:nvSpPr>
            <p:spPr>
              <a:xfrm>
                <a:off x="3702620" y="366407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4D80B3C-6C79-4BC3-BCBA-516F17CDCBE8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>
                <a:off x="1602359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A7E1FD0-DEFF-4EE5-8F1D-0851FE7994B8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2502471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FE35992-21B7-4352-8221-7C690A08BB79}"/>
                  </a:ext>
                </a:extLst>
              </p:cNvPr>
              <p:cNvCxnSpPr>
                <a:cxnSpLocks/>
                <a:stCxn id="8" idx="6"/>
                <a:endCxn id="9" idx="2"/>
              </p:cNvCxnSpPr>
              <p:nvPr/>
            </p:nvCxnSpPr>
            <p:spPr>
              <a:xfrm>
                <a:off x="3402583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DAFD801-DE0E-40FB-A072-DF47895D534E}"/>
                  </a:ext>
                </a:extLst>
              </p:cNvPr>
              <p:cNvCxnSpPr>
                <a:cxnSpLocks/>
                <a:stCxn id="9" idx="6"/>
                <a:endCxn id="14" idx="3"/>
              </p:cNvCxnSpPr>
              <p:nvPr/>
            </p:nvCxnSpPr>
            <p:spPr>
              <a:xfrm>
                <a:off x="4302695" y="396887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4BF2E595-E66F-4A2C-ACC7-E9CBB08D09A2}"/>
                  </a:ext>
                </a:extLst>
              </p:cNvPr>
              <p:cNvSpPr/>
              <p:nvPr/>
            </p:nvSpPr>
            <p:spPr>
              <a:xfrm>
                <a:off x="4602732" y="3648640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</a:t>
                </a:r>
                <a:endParaRPr lang="en-US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48CA09-52C0-4D0E-8D94-DB67B93A7070}"/>
                  </a:ext>
                </a:extLst>
              </p:cNvPr>
              <p:cNvGrpSpPr/>
              <p:nvPr/>
            </p:nvGrpSpPr>
            <p:grpSpPr>
              <a:xfrm>
                <a:off x="961885" y="3664077"/>
                <a:ext cx="640474" cy="640474"/>
                <a:chOff x="7086600" y="4362450"/>
                <a:chExt cx="640474" cy="640474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8CAA254-29E9-4EBC-8A70-E4F1E7B90AAF}"/>
                    </a:ext>
                  </a:extLst>
                </p:cNvPr>
                <p:cNvSpPr/>
                <p:nvPr/>
              </p:nvSpPr>
              <p:spPr>
                <a:xfrm>
                  <a:off x="7086600" y="4362450"/>
                  <a:ext cx="640474" cy="64047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FB0938C-EC1F-4175-B7FE-C256A45FC7CC}"/>
                    </a:ext>
                  </a:extLst>
                </p:cNvPr>
                <p:cNvSpPr/>
                <p:nvPr/>
              </p:nvSpPr>
              <p:spPr>
                <a:xfrm>
                  <a:off x="7152566" y="4426526"/>
                  <a:ext cx="512322" cy="5123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40000" dist="23000" dir="540000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D42E2CE-E8D4-445F-8004-A927183C9BE6}"/>
                  </a:ext>
                </a:extLst>
              </p:cNvPr>
              <p:cNvSpPr/>
              <p:nvPr/>
            </p:nvSpPr>
            <p:spPr>
              <a:xfrm>
                <a:off x="4594886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F4C1FED-4497-4E38-BF97-0D79F72915AB}"/>
                  </a:ext>
                </a:extLst>
              </p:cNvPr>
              <p:cNvSpPr/>
              <p:nvPr/>
            </p:nvSpPr>
            <p:spPr>
              <a:xfrm>
                <a:off x="5487152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976628-DBD7-422E-8A46-DD3D69A0B6FC}"/>
                  </a:ext>
                </a:extLst>
              </p:cNvPr>
              <p:cNvSpPr/>
              <p:nvPr/>
            </p:nvSpPr>
            <p:spPr>
              <a:xfrm>
                <a:off x="6375300" y="4682337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1BCE1D7-5AB6-42E2-A749-33DCC1E8504F}"/>
                  </a:ext>
                </a:extLst>
              </p:cNvPr>
              <p:cNvSpPr/>
              <p:nvPr/>
            </p:nvSpPr>
            <p:spPr>
              <a:xfrm>
                <a:off x="7263448" y="4666900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E00F14-0D72-4C22-9DB7-5AF7D98FEC96}"/>
                  </a:ext>
                </a:extLst>
              </p:cNvPr>
              <p:cNvSpPr/>
              <p:nvPr/>
            </p:nvSpPr>
            <p:spPr>
              <a:xfrm>
                <a:off x="8163560" y="4650994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15FA933-8C91-495A-80E4-B7DA3E0F0865}"/>
                  </a:ext>
                </a:extLst>
              </p:cNvPr>
              <p:cNvSpPr/>
              <p:nvPr/>
            </p:nvSpPr>
            <p:spPr>
              <a:xfrm>
                <a:off x="9043861" y="4643041"/>
                <a:ext cx="600075" cy="6096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8B15A11-618E-4B88-A468-21D8D06F2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0636" y="4240475"/>
                <a:ext cx="482096" cy="75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2A320CC-CF6F-42CB-AE88-8085721EE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61" y="499773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B218864-335E-4618-99A7-2ED7BF89E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7227" y="4971700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82D7754-4792-42C0-BC04-CA523C1EF0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375" y="4971367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D9ED8C0-341A-476C-91FD-AB65E0E480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523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985E800-2FEA-4FA5-9703-BB79A2FD4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635" y="4947841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74E5E60-0636-488C-AD8B-1AD6190F3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936" y="4955794"/>
                <a:ext cx="300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12B11455-63A9-4CD7-9E32-9A4CDD04CD94}"/>
                  </a:ext>
                </a:extLst>
              </p:cNvPr>
              <p:cNvSpPr/>
              <p:nvPr/>
            </p:nvSpPr>
            <p:spPr>
              <a:xfrm>
                <a:off x="9936128" y="4627604"/>
                <a:ext cx="742950" cy="640474"/>
              </a:xfrm>
              <a:prstGeom prst="hexagon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59A6C2-6631-4BFD-8A9D-99461E63A23A}"/>
                </a:ext>
              </a:extLst>
            </p:cNvPr>
            <p:cNvGrpSpPr/>
            <p:nvPr/>
          </p:nvGrpSpPr>
          <p:grpSpPr>
            <a:xfrm>
              <a:off x="1327705" y="2894002"/>
              <a:ext cx="9626891" cy="2393385"/>
              <a:chOff x="1327705" y="2894002"/>
              <a:chExt cx="9626891" cy="239338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76AD74-D653-4CA6-8715-34BAE870611E}"/>
                  </a:ext>
                </a:extLst>
              </p:cNvPr>
              <p:cNvSpPr txBox="1"/>
              <p:nvPr/>
            </p:nvSpPr>
            <p:spPr>
              <a:xfrm>
                <a:off x="1327705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8CBD70-3D64-4CD9-9ABD-68878663D2E6}"/>
                  </a:ext>
                </a:extLst>
              </p:cNvPr>
              <p:cNvSpPr txBox="1"/>
              <p:nvPr/>
            </p:nvSpPr>
            <p:spPr>
              <a:xfrm>
                <a:off x="2227816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CEDFAB1-6403-4F35-A88F-2C103007FC77}"/>
                  </a:ext>
                </a:extLst>
              </p:cNvPr>
              <p:cNvSpPr txBox="1"/>
              <p:nvPr/>
            </p:nvSpPr>
            <p:spPr>
              <a:xfrm>
                <a:off x="3127929" y="291216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F263B6-7AD5-4D2C-9FB3-174BC953A9BD}"/>
                  </a:ext>
                </a:extLst>
              </p:cNvPr>
              <p:cNvSpPr txBox="1"/>
              <p:nvPr/>
            </p:nvSpPr>
            <p:spPr>
              <a:xfrm>
                <a:off x="3998198" y="291507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1C08A33-F962-426E-AB57-AB74D2BB6E1A}"/>
                  </a:ext>
                </a:extLst>
              </p:cNvPr>
              <p:cNvSpPr txBox="1"/>
              <p:nvPr/>
            </p:nvSpPr>
            <p:spPr>
              <a:xfrm>
                <a:off x="5026858" y="28940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S4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BE9F251-55EA-4A1E-A711-CAD0DC3AF2BB}"/>
                  </a:ext>
                </a:extLst>
              </p:cNvPr>
              <p:cNvSpPr txBox="1"/>
              <p:nvPr/>
            </p:nvSpPr>
            <p:spPr>
              <a:xfrm>
                <a:off x="4937044" y="49107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S5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44062E-1C0F-471D-8164-856C45A75E1B}"/>
                  </a:ext>
                </a:extLst>
              </p:cNvPr>
              <p:cNvSpPr txBox="1"/>
              <p:nvPr/>
            </p:nvSpPr>
            <p:spPr>
              <a:xfrm>
                <a:off x="5829310" y="491279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S6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443120C-B8FB-486E-A9FD-0510E8D82CCA}"/>
                  </a:ext>
                </a:extLst>
              </p:cNvPr>
              <p:cNvSpPr txBox="1"/>
              <p:nvPr/>
            </p:nvSpPr>
            <p:spPr>
              <a:xfrm>
                <a:off x="6690399" y="490827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S7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4CA0D9B-D4A0-4940-A489-C3C46AA01B77}"/>
                  </a:ext>
                </a:extLst>
              </p:cNvPr>
              <p:cNvSpPr txBox="1"/>
              <p:nvPr/>
            </p:nvSpPr>
            <p:spPr>
              <a:xfrm>
                <a:off x="7605605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S8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C8A9B2-50C1-4ECA-9031-B38C3F1F3974}"/>
                  </a:ext>
                </a:extLst>
              </p:cNvPr>
              <p:cNvSpPr txBox="1"/>
              <p:nvPr/>
            </p:nvSpPr>
            <p:spPr>
              <a:xfrm>
                <a:off x="8492020" y="4918055"/>
                <a:ext cx="47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S9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215F05C-EA0A-4E68-8788-7ACCD3F1BF4F}"/>
                  </a:ext>
                </a:extLst>
              </p:cNvPr>
              <p:cNvSpPr txBox="1"/>
              <p:nvPr/>
            </p:nvSpPr>
            <p:spPr>
              <a:xfrm>
                <a:off x="9339190" y="4900072"/>
                <a:ext cx="600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8B7855-D184-4B42-BC06-6F359EE89DE9}"/>
                  </a:ext>
                </a:extLst>
              </p:cNvPr>
              <p:cNvSpPr txBox="1"/>
              <p:nvPr/>
            </p:nvSpPr>
            <p:spPr>
              <a:xfrm>
                <a:off x="10345858" y="4908278"/>
                <a:ext cx="608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S11</a:t>
                </a:r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754787" y="2767245"/>
            <a:ext cx="4898272" cy="141327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A4F0E98-6A2B-4F04-987D-55C3FC98AFF6}"/>
              </a:ext>
            </a:extLst>
          </p:cNvPr>
          <p:cNvGrpSpPr/>
          <p:nvPr/>
        </p:nvGrpSpPr>
        <p:grpSpPr>
          <a:xfrm>
            <a:off x="996455" y="2775117"/>
            <a:ext cx="10025243" cy="2754565"/>
            <a:chOff x="996455" y="2775117"/>
            <a:chExt cx="10025243" cy="2754565"/>
          </a:xfrm>
          <a:effectLst/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632FA8A-8B50-4F7E-881B-729A601E8B46}"/>
                </a:ext>
              </a:extLst>
            </p:cNvPr>
            <p:cNvCxnSpPr>
              <a:cxnSpLocks/>
            </p:cNvCxnSpPr>
            <p:nvPr/>
          </p:nvCxnSpPr>
          <p:spPr>
            <a:xfrm>
              <a:off x="996455" y="2797985"/>
              <a:ext cx="11675" cy="15966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FABD58E-2152-4C67-801C-79806A438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455" y="2797630"/>
              <a:ext cx="3355954" cy="1537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785CD79-B00B-43A7-B61D-EC0DA52671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130" y="4394679"/>
              <a:ext cx="3299459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0D957C-4DE6-4799-9E24-2E5927773682}"/>
                </a:ext>
              </a:extLst>
            </p:cNvPr>
            <p:cNvCxnSpPr>
              <a:cxnSpLocks/>
            </p:cNvCxnSpPr>
            <p:nvPr/>
          </p:nvCxnSpPr>
          <p:spPr>
            <a:xfrm>
              <a:off x="4294896" y="4394679"/>
              <a:ext cx="743364" cy="106886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B346877-BFB7-4A41-B894-608D40D005F5}"/>
                </a:ext>
              </a:extLst>
            </p:cNvPr>
            <p:cNvCxnSpPr>
              <a:cxnSpLocks/>
            </p:cNvCxnSpPr>
            <p:nvPr/>
          </p:nvCxnSpPr>
          <p:spPr>
            <a:xfrm>
              <a:off x="4352409" y="2775117"/>
              <a:ext cx="382955" cy="12249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4549D27-3320-4268-BB75-37292C0050D9}"/>
                </a:ext>
              </a:extLst>
            </p:cNvPr>
            <p:cNvCxnSpPr>
              <a:cxnSpLocks/>
            </p:cNvCxnSpPr>
            <p:nvPr/>
          </p:nvCxnSpPr>
          <p:spPr>
            <a:xfrm>
              <a:off x="4713001" y="4004267"/>
              <a:ext cx="6308697" cy="533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4B2331B-5E04-45FA-A22B-8F6887CABE97}"/>
                </a:ext>
              </a:extLst>
            </p:cNvPr>
            <p:cNvCxnSpPr>
              <a:cxnSpLocks/>
            </p:cNvCxnSpPr>
            <p:nvPr/>
          </p:nvCxnSpPr>
          <p:spPr>
            <a:xfrm>
              <a:off x="5025649" y="5463540"/>
              <a:ext cx="5996049" cy="661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FA29147-B52B-46CF-9B1E-4C79B92C5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1698" y="4057650"/>
              <a:ext cx="0" cy="143896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02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3" grpId="0" animBg="1"/>
      <p:bldP spid="83" grpId="1" animBg="1"/>
    </p:bldLst>
  </p:timing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PBS-HPCA-2018-WM-Template</Template>
  <TotalTime>39961</TotalTime>
  <Words>3030</Words>
  <Application>Microsoft Office PowerPoint</Application>
  <PresentationFormat>Widescreen</PresentationFormat>
  <Paragraphs>763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  <vt:variant>
        <vt:lpstr>Custom Shows</vt:lpstr>
      </vt:variant>
      <vt:variant>
        <vt:i4>5</vt:i4>
      </vt:variant>
    </vt:vector>
  </HeadingPairs>
  <TitlesOfParts>
    <vt:vector size="53" baseType="lpstr">
      <vt:lpstr>Avenir Next Regular</vt:lpstr>
      <vt:lpstr>等线</vt:lpstr>
      <vt:lpstr>黑体</vt:lpstr>
      <vt:lpstr>Arial</vt:lpstr>
      <vt:lpstr>Calibri</vt:lpstr>
      <vt:lpstr>Wingdings</vt:lpstr>
      <vt:lpstr>informal_presentation_powerpoint_2</vt:lpstr>
      <vt:lpstr>Architectural Support for Efficient  Large-Scale Automata Processing</vt:lpstr>
      <vt:lpstr>Finite State Machine (Automata) Processing</vt:lpstr>
      <vt:lpstr>Automata Processor (AP)</vt:lpstr>
      <vt:lpstr>Applications are getting larger</vt:lpstr>
      <vt:lpstr>PowerPoint Presentation</vt:lpstr>
      <vt:lpstr>Current situation: Repeated Executions</vt:lpstr>
      <vt:lpstr>Current situation: Repeated Executions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Underutilization of AP</vt:lpstr>
      <vt:lpstr>Benefits of only configuring hot states</vt:lpstr>
      <vt:lpstr>Outline</vt:lpstr>
      <vt:lpstr>Challenges</vt:lpstr>
      <vt:lpstr>Which states are more likely to be hot? </vt:lpstr>
      <vt:lpstr>How do we partition?</vt:lpstr>
      <vt:lpstr>How do we handle the mispredictions?</vt:lpstr>
      <vt:lpstr>Handle the mispredictions --- SparseAP</vt:lpstr>
      <vt:lpstr>Handle the mispredictions --- SparseAP</vt:lpstr>
      <vt:lpstr>Handle the mispredictions --- SparseAP</vt:lpstr>
      <vt:lpstr>Handle the mispredictions --- SparseAP</vt:lpstr>
      <vt:lpstr>Handle the mispredictions --- SparseAP</vt:lpstr>
      <vt:lpstr>Outline</vt:lpstr>
      <vt:lpstr>Evaluation Methodology</vt:lpstr>
      <vt:lpstr>Speedup</vt:lpstr>
      <vt:lpstr>Performance per area</vt:lpstr>
      <vt:lpstr>Conclusions</vt:lpstr>
      <vt:lpstr>Thank You!  Questions?</vt:lpstr>
      <vt:lpstr>Architectural Support for Efficient  Large-Scale Automata Processing</vt:lpstr>
      <vt:lpstr>Backup Slides</vt:lpstr>
      <vt:lpstr>Jump Ratio</vt:lpstr>
      <vt:lpstr>Sensitivity results: capacity = 49K</vt:lpstr>
      <vt:lpstr>Sensitivity results: capacity = 12K</vt:lpstr>
      <vt:lpstr>Topological-order-based Partition</vt:lpstr>
      <vt:lpstr>How to Predict Hot/Cold?</vt:lpstr>
      <vt:lpstr>Why not IPC?</vt:lpstr>
      <vt:lpstr>Overhead</vt:lpstr>
      <vt:lpstr>Related Work</vt:lpstr>
      <vt:lpstr>Core Partitioning</vt:lpstr>
      <vt:lpstr>Cache Partitioning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and Fair Multi-programming in GPUs via Effective Bandwidth Management</dc:title>
  <dc:creator>Ibrahim, Mohamed</dc:creator>
  <cp:lastModifiedBy>Liu Hongyuan</cp:lastModifiedBy>
  <cp:revision>2082</cp:revision>
  <dcterms:created xsi:type="dcterms:W3CDTF">2017-12-30T11:28:49Z</dcterms:created>
  <dcterms:modified xsi:type="dcterms:W3CDTF">2018-10-24T02:56:21Z</dcterms:modified>
</cp:coreProperties>
</file>