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notesSlides/notesSlide1.xml" ContentType="application/vnd.openxmlformats-officedocument.presentationml.notesSlide+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docProps/core.xml" ContentType="application/vnd.openxmlformats-package.core-properties+xml"/>
  <Override PartName="/ppt/slides/slide3.xml" ContentType="application/vnd.openxmlformats-officedocument.presentationml.slide+xml"/>
  <Override PartName="/ppt/slides/slide14.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Default Extension="tiff" ContentType="image/tiff"/>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notesSlides/notesSlide2.xml" ContentType="application/vnd.openxmlformats-officedocument.presentationml.notesSlide+xml"/>
  <Override PartName="/ppt/presentation.xml" ContentType="application/vnd.openxmlformats-officedocument.presentationml.presentation.main+xml"/>
  <Override PartName="/ppt/slides/slide6.xml" ContentType="application/vnd.openxmlformats-officedocument.presentationml.slide+xml"/>
  <Override PartName="/ppt/notesMasters/notesMaster1.xml" ContentType="application/vnd.openxmlformats-officedocument.presentationml.notesMaster+xml"/>
  <Override PartName="/ppt/slides/slide4.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ldMasterIdLst>
    <p:sldMasterId id="2147483648" r:id="rId1"/>
  </p:sldMasterIdLst>
  <p:notesMasterIdLst>
    <p:notesMasterId r:id="rId18"/>
  </p:notesMasterIdLst>
  <p:sldIdLst>
    <p:sldId id="256" r:id="rId2"/>
    <p:sldId id="277" r:id="rId3"/>
    <p:sldId id="258" r:id="rId4"/>
    <p:sldId id="270" r:id="rId5"/>
    <p:sldId id="272" r:id="rId6"/>
    <p:sldId id="260" r:id="rId7"/>
    <p:sldId id="261" r:id="rId8"/>
    <p:sldId id="266" r:id="rId9"/>
    <p:sldId id="267" r:id="rId10"/>
    <p:sldId id="262" r:id="rId11"/>
    <p:sldId id="263" r:id="rId12"/>
    <p:sldId id="273" r:id="rId13"/>
    <p:sldId id="275" r:id="rId14"/>
    <p:sldId id="276" r:id="rId15"/>
    <p:sldId id="274" r:id="rId16"/>
    <p:sldId id="264" r:id="rId17"/>
  </p:sldIdLst>
  <p:sldSz cx="9144000" cy="6858000" type="screen4x3"/>
  <p:notesSz cx="6858000" cy="9144000"/>
  <p:defaultTextStyle>
    <a:lvl1pPr>
      <a:defRPr sz="2400">
        <a:latin typeface="+mj-lt"/>
        <a:ea typeface="+mj-ea"/>
        <a:cs typeface="+mj-cs"/>
        <a:sym typeface="Avenir Roman"/>
      </a:defRPr>
    </a:lvl1pPr>
    <a:lvl2pPr>
      <a:defRPr sz="2400">
        <a:latin typeface="+mj-lt"/>
        <a:ea typeface="+mj-ea"/>
        <a:cs typeface="+mj-cs"/>
        <a:sym typeface="Avenir Roman"/>
      </a:defRPr>
    </a:lvl2pPr>
    <a:lvl3pPr>
      <a:defRPr sz="2400">
        <a:latin typeface="+mj-lt"/>
        <a:ea typeface="+mj-ea"/>
        <a:cs typeface="+mj-cs"/>
        <a:sym typeface="Avenir Roman"/>
      </a:defRPr>
    </a:lvl3pPr>
    <a:lvl4pPr>
      <a:defRPr sz="2400">
        <a:latin typeface="+mj-lt"/>
        <a:ea typeface="+mj-ea"/>
        <a:cs typeface="+mj-cs"/>
        <a:sym typeface="Avenir Roman"/>
      </a:defRPr>
    </a:lvl4pPr>
    <a:lvl5pPr>
      <a:defRPr sz="2400">
        <a:latin typeface="+mj-lt"/>
        <a:ea typeface="+mj-ea"/>
        <a:cs typeface="+mj-cs"/>
        <a:sym typeface="Avenir Roman"/>
      </a:defRPr>
    </a:lvl5pPr>
    <a:lvl6pPr>
      <a:defRPr sz="2400">
        <a:latin typeface="+mj-lt"/>
        <a:ea typeface="+mj-ea"/>
        <a:cs typeface="+mj-cs"/>
        <a:sym typeface="Avenir Roman"/>
      </a:defRPr>
    </a:lvl6pPr>
    <a:lvl7pPr>
      <a:defRPr sz="2400">
        <a:latin typeface="+mj-lt"/>
        <a:ea typeface="+mj-ea"/>
        <a:cs typeface="+mj-cs"/>
        <a:sym typeface="Avenir Roman"/>
      </a:defRPr>
    </a:lvl7pPr>
    <a:lvl8pPr>
      <a:defRPr sz="2400">
        <a:latin typeface="+mj-lt"/>
        <a:ea typeface="+mj-ea"/>
        <a:cs typeface="+mj-cs"/>
        <a:sym typeface="Avenir Roman"/>
      </a:defRPr>
    </a:lvl8pPr>
    <a:lvl9pPr>
      <a:defRPr sz="2400">
        <a:latin typeface="+mj-lt"/>
        <a:ea typeface="+mj-ea"/>
        <a:cs typeface="+mj-cs"/>
        <a:sym typeface="Avenir Roman"/>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F5E1"/>
          </a:solidFill>
        </a:fill>
      </a:tcStyle>
    </a:wholeTbl>
    <a:band2H>
      <a:tcTxStyle/>
      <a:tcStyle>
        <a:tcBdr/>
        <a:fill>
          <a:solidFill>
            <a:srgbClr val="E6FAF1"/>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E4A8"/>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E4A8"/>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E4A8"/>
          </a:solidFill>
        </a:fill>
      </a:tcStyle>
    </a:firstRow>
  </a:tblStyle>
  <a:tblStyle styleId="{C7B018BB-80A7-4F77-B60F-C8B233D01FF8}"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6E7CA"/>
          </a:solidFill>
        </a:fill>
      </a:tcStyle>
    </a:wholeTbl>
    <a:band2H>
      <a:tcTxStyle/>
      <a:tcStyle>
        <a:tcBdr/>
        <a:fill>
          <a:solidFill>
            <a:srgbClr val="FAF3E6"/>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BC01"/>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BC01"/>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BC01"/>
          </a:solidFill>
        </a:fill>
      </a:tcStyle>
    </a:firstRow>
  </a:tblStyle>
  <a:tblStyle styleId="{CF821DB8-F4EB-4A41-A1BA-3FCAFE7338EE}" styleName="">
    <a:tblBg/>
    <a:wholeTbl>
      <a:tcTxStyle b="on" i="on">
        <a:font>
          <a:latin typeface="Avenir Book"/>
          <a:ea typeface="Avenir Book"/>
          <a:cs typeface="Avenir Book"/>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venir Book"/>
          <a:ea typeface="Avenir Book"/>
          <a:cs typeface="Avenir 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E4A8"/>
          </a:solidFill>
        </a:fill>
      </a:tcStyle>
    </a:firstCol>
    <a:lastRow>
      <a:tcTxStyle b="on" i="on">
        <a:font>
          <a:latin typeface="Avenir Book"/>
          <a:ea typeface="Avenir Book"/>
          <a:cs typeface="Avenir Book"/>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venir Book"/>
          <a:ea typeface="Avenir Book"/>
          <a:cs typeface="Avenir Book"/>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E4A8"/>
          </a:solidFill>
        </a:fill>
      </a:tcStyle>
    </a:firstRow>
  </a:tblStyle>
  <a:tblStyle styleId="{33BA23B1-9221-436E-865A-0063620EA4FD}"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2" d="100"/>
          <a:sy n="102" d="100"/>
        </p:scale>
        <p:origin x="-1072"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3" name="Shape 2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24" name="Shape 24"/>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 name="Shape 33"/>
          <p:cNvSpPr>
            <a:spLocks noGrp="1" noRot="1" noChangeAspect="1"/>
          </p:cNvSpPr>
          <p:nvPr>
            <p:ph type="sldImg"/>
          </p:nvPr>
        </p:nvSpPr>
        <p:spPr>
          <a:prstGeom prst="rect">
            <a:avLst/>
          </a:prstGeom>
        </p:spPr>
        <p:txBody>
          <a:bodyPr/>
          <a:lstStyle/>
          <a:p>
            <a:pPr lvl="0"/>
            <a:endParaRPr/>
          </a:p>
        </p:txBody>
      </p:sp>
      <p:sp>
        <p:nvSpPr>
          <p:cNvPr id="34" name="Shape 34"/>
          <p:cNvSpPr>
            <a:spLocks noGrp="1"/>
          </p:cNvSpPr>
          <p:nvPr>
            <p:ph type="body" sz="quarter" idx="1"/>
          </p:nvPr>
        </p:nvSpPr>
        <p:spPr>
          <a:prstGeom prst="rect">
            <a:avLst/>
          </a:prstGeom>
        </p:spPr>
        <p:txBody>
          <a:bodyPr/>
          <a:lstStyle>
            <a:lvl1pPr defTabSz="914400">
              <a:lnSpc>
                <a:spcPct val="100000"/>
              </a:lnSpc>
              <a:spcBef>
                <a:spcPts val="400"/>
              </a:spcBef>
              <a:defRPr sz="1200">
                <a:latin typeface="Arial"/>
                <a:ea typeface="Arial"/>
                <a:cs typeface="Arial"/>
                <a:sym typeface="Arial"/>
              </a:defRPr>
            </a:lvl1pPr>
          </a:lstStyle>
          <a:p>
            <a:pPr lvl="0">
              <a:defRPr sz="1800"/>
            </a:pPr>
            <a:r>
              <a:rPr sz="1200"/>
              <a:t>A little background about myself.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 name="Shape 72"/>
          <p:cNvSpPr>
            <a:spLocks noGrp="1" noRot="1" noChangeAspect="1"/>
          </p:cNvSpPr>
          <p:nvPr>
            <p:ph type="sldImg"/>
          </p:nvPr>
        </p:nvSpPr>
        <p:spPr>
          <a:prstGeom prst="rect">
            <a:avLst/>
          </a:prstGeom>
        </p:spPr>
        <p:txBody>
          <a:bodyPr/>
          <a:lstStyle/>
          <a:p>
            <a:pPr lvl="0"/>
            <a:endParaRPr/>
          </a:p>
        </p:txBody>
      </p:sp>
      <p:sp>
        <p:nvSpPr>
          <p:cNvPr id="73" name="Shape 73"/>
          <p:cNvSpPr>
            <a:spLocks noGrp="1"/>
          </p:cNvSpPr>
          <p:nvPr>
            <p:ph type="body" sz="quarter" idx="1"/>
          </p:nvPr>
        </p:nvSpPr>
        <p:spPr>
          <a:prstGeom prst="rect">
            <a:avLst/>
          </a:prstGeom>
        </p:spPr>
        <p:txBody>
          <a:bodyPr/>
          <a:lstStyle>
            <a:lvl1pPr defTabSz="914400">
              <a:lnSpc>
                <a:spcPct val="100000"/>
              </a:lnSpc>
              <a:spcBef>
                <a:spcPts val="400"/>
              </a:spcBef>
              <a:defRPr sz="1200">
                <a:latin typeface="Arial"/>
                <a:ea typeface="Arial"/>
                <a:cs typeface="Arial"/>
                <a:sym typeface="Arial"/>
              </a:defRPr>
            </a:lvl1pPr>
          </a:lstStyle>
          <a:p>
            <a:pPr lvl="0">
              <a:defRPr sz="1800"/>
            </a:pPr>
            <a:r>
              <a:rPr sz="1200"/>
              <a:t>If you need to know more background knowledge, you can send me email or come to my office hour, I will provide you either book chapter or paper to read.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tiff"/><Relationship Id="rId4" Type="http://schemas.openxmlformats.org/officeDocument/2006/relationships/image" Target="../media/image1.jpeg"/><Relationship Id="rId1" Type="http://schemas.openxmlformats.org/officeDocument/2006/relationships/slideMaster" Target="../slideMasters/slideMaster1.xml"/><Relationship Id="rId2" Type="http://schemas.openxmlformats.org/officeDocument/2006/relationships/image" Target="../media/image2.tiff"/></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
        <p:nvSpPr>
          <p:cNvPr id="12" name="Shape 12"/>
          <p:cNvSpPr>
            <a:spLocks noGrp="1"/>
          </p:cNvSpPr>
          <p:nvPr>
            <p:ph type="title"/>
          </p:nvPr>
        </p:nvSpPr>
        <p:spPr>
          <a:prstGeom prst="rect">
            <a:avLst/>
          </a:prstGeom>
        </p:spPr>
        <p:txBody>
          <a:bodyPr/>
          <a:lstStyle/>
          <a:p>
            <a:pPr lvl="0">
              <a:defRPr sz="1800">
                <a:solidFill>
                  <a:srgbClr val="000000"/>
                </a:solidFill>
              </a:defRPr>
            </a:pPr>
            <a:r>
              <a:rPr sz="4400">
                <a:solidFill>
                  <a:srgbClr val="333399"/>
                </a:solidFill>
              </a:rPr>
              <a:t>Title Text</a:t>
            </a:r>
          </a:p>
        </p:txBody>
      </p:sp>
      <p:sp>
        <p:nvSpPr>
          <p:cNvPr id="13" name="Shape 13"/>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x">
  <p:cSld name="Default">
    <p:spTree>
      <p:nvGrpSpPr>
        <p:cNvPr id="1" name=""/>
        <p:cNvGrpSpPr/>
        <p:nvPr/>
      </p:nvGrpSpPr>
      <p:grpSpPr>
        <a:xfrm>
          <a:off x="0" y="0"/>
          <a:ext cx="0" cy="0"/>
          <a:chOff x="0" y="0"/>
          <a:chExt cx="0" cy="0"/>
        </a:xfrm>
      </p:grpSpPr>
      <p:sp>
        <p:nvSpPr>
          <p:cNvPr id="15" name="Shape 15"/>
          <p:cNvSpPr>
            <a:spLocks noGrp="1"/>
          </p:cNvSpPr>
          <p:nvPr>
            <p:ph type="sldNum" sz="quarter" idx="2"/>
          </p:nvPr>
        </p:nvSpPr>
        <p:spPr>
          <a:xfrm>
            <a:off x="6858000" y="6398259"/>
            <a:ext cx="1905000" cy="307339"/>
          </a:xfrm>
          <a:prstGeom prst="rect">
            <a:avLst/>
          </a:prstGeom>
        </p:spPr>
        <p:txBody>
          <a:bodyPr/>
          <a:lstStyle>
            <a:lvl1pPr>
              <a:defRPr>
                <a:solidFill>
                  <a:srgbClr val="1C1C1C"/>
                </a:solidFill>
              </a:defRPr>
            </a:lvl1pPr>
          </a:lstStyle>
          <a:p>
            <a:pPr lvl="0"/>
            <a:fld id="{86CB4B4D-7CA3-9044-876B-883B54F8677D}" type="slidenum">
              <a:rPr/>
              <a:pPr lvl="0"/>
              <a:t>‹#›</a:t>
            </a:fld>
            <a:endParaRPr/>
          </a:p>
        </p:txBody>
      </p:sp>
      <p:pic>
        <p:nvPicPr>
          <p:cNvPr id="16" name="image1.tif"/>
          <p:cNvPicPr/>
          <p:nvPr/>
        </p:nvPicPr>
        <p:blipFill>
          <a:blip r:embed="rId2">
            <a:extLst/>
          </a:blip>
          <a:stretch>
            <a:fillRect/>
          </a:stretch>
        </p:blipFill>
        <p:spPr>
          <a:xfrm>
            <a:off x="7748240" y="76200"/>
            <a:ext cx="1267521" cy="583059"/>
          </a:xfrm>
          <a:prstGeom prst="rect">
            <a:avLst/>
          </a:prstGeom>
          <a:ln w="12700">
            <a:miter lim="400000"/>
          </a:ln>
        </p:spPr>
      </p:pic>
      <p:pic>
        <p:nvPicPr>
          <p:cNvPr id="17" name="image2.tif"/>
          <p:cNvPicPr/>
          <p:nvPr/>
        </p:nvPicPr>
        <p:blipFill>
          <a:blip r:embed="rId3">
            <a:extLst/>
          </a:blip>
          <a:stretch>
            <a:fillRect/>
          </a:stretch>
        </p:blipFill>
        <p:spPr>
          <a:xfrm>
            <a:off x="88900" y="63458"/>
            <a:ext cx="910920" cy="608495"/>
          </a:xfrm>
          <a:prstGeom prst="rect">
            <a:avLst/>
          </a:prstGeom>
          <a:ln w="12700">
            <a:miter lim="400000"/>
          </a:ln>
        </p:spPr>
      </p:pic>
      <p:grpSp>
        <p:nvGrpSpPr>
          <p:cNvPr id="20" name="Group 20"/>
          <p:cNvGrpSpPr/>
          <p:nvPr/>
        </p:nvGrpSpPr>
        <p:grpSpPr>
          <a:xfrm>
            <a:off x="382587" y="701675"/>
            <a:ext cx="8542537" cy="31750"/>
            <a:chOff x="0" y="0"/>
            <a:chExt cx="8542536" cy="31750"/>
          </a:xfrm>
        </p:grpSpPr>
        <p:sp>
          <p:nvSpPr>
            <p:cNvPr id="18" name="Shape 18"/>
            <p:cNvSpPr/>
            <p:nvPr/>
          </p:nvSpPr>
          <p:spPr>
            <a:xfrm>
              <a:off x="0" y="0"/>
              <a:ext cx="8542537" cy="31750"/>
            </a:xfrm>
            <a:prstGeom prst="rect">
              <a:avLst/>
            </a:prstGeom>
            <a:blipFill rotWithShape="1">
              <a:blip r:embed="rId4"/>
              <a:srcRect/>
              <a:tile tx="0" ty="0" sx="100000" sy="100000" flip="none" algn="tl"/>
            </a:blip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sp>
          <p:nvSpPr>
            <p:cNvPr id="19" name="Shape 19"/>
            <p:cNvSpPr/>
            <p:nvPr/>
          </p:nvSpPr>
          <p:spPr>
            <a:xfrm>
              <a:off x="0" y="0"/>
              <a:ext cx="8542537" cy="31750"/>
            </a:xfrm>
            <a:prstGeom prst="rect">
              <a:avLst/>
            </a:prstGeom>
            <a:noFill/>
            <a:ln w="12700" cap="flat">
              <a:solidFill>
                <a:srgbClr val="A4EACA">
                  <a:alpha val="80930"/>
                </a:srgbClr>
              </a:solidFill>
              <a:prstDash val="solid"/>
              <a:miter lim="400000"/>
            </a:ln>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grpSp>
      <p:sp>
        <p:nvSpPr>
          <p:cNvPr id="21" name="Shape 21"/>
          <p:cNvSpPr>
            <a:spLocks noGrp="1"/>
          </p:cNvSpPr>
          <p:nvPr>
            <p:ph type="title"/>
          </p:nvPr>
        </p:nvSpPr>
        <p:spPr>
          <a:xfrm>
            <a:off x="1168400" y="0"/>
            <a:ext cx="6177409" cy="681038"/>
          </a:xfrm>
          <a:prstGeom prst="rect">
            <a:avLst/>
          </a:prstGeom>
        </p:spPr>
        <p:txBody>
          <a:bodyPr/>
          <a:lstStyle/>
          <a:p>
            <a:pPr lvl="0">
              <a:defRPr sz="1800">
                <a:solidFill>
                  <a:srgbClr val="000000"/>
                </a:solidFill>
              </a:defRPr>
            </a:pPr>
            <a:r>
              <a:rPr sz="4400">
                <a:solidFill>
                  <a:srgbClr val="333399"/>
                </a:solidFill>
              </a:rPr>
              <a:t>Title Text</a:t>
            </a:r>
          </a:p>
        </p:txBody>
      </p:sp>
      <p:sp>
        <p:nvSpPr>
          <p:cNvPr id="22" name="Shape 22"/>
          <p:cNvSpPr>
            <a:spLocks noGrp="1"/>
          </p:cNvSpPr>
          <p:nvPr>
            <p:ph type="body" idx="1"/>
          </p:nvPr>
        </p:nvSpPr>
        <p:spPr>
          <a:xfrm>
            <a:off x="457200" y="1003300"/>
            <a:ext cx="8229600" cy="5854700"/>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5" Type="http://schemas.openxmlformats.org/officeDocument/2006/relationships/image" Target="../media/image2.tiff"/><Relationship Id="rId6" Type="http://schemas.openxmlformats.org/officeDocument/2006/relationships/image" Target="../media/image3.tif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grpSp>
        <p:nvGrpSpPr>
          <p:cNvPr id="4" name="Group 4"/>
          <p:cNvGrpSpPr/>
          <p:nvPr/>
        </p:nvGrpSpPr>
        <p:grpSpPr>
          <a:xfrm>
            <a:off x="382587" y="701675"/>
            <a:ext cx="8542537" cy="31750"/>
            <a:chOff x="0" y="0"/>
            <a:chExt cx="8542536" cy="31750"/>
          </a:xfrm>
        </p:grpSpPr>
        <p:sp>
          <p:nvSpPr>
            <p:cNvPr id="2" name="Shape 2"/>
            <p:cNvSpPr/>
            <p:nvPr/>
          </p:nvSpPr>
          <p:spPr>
            <a:xfrm>
              <a:off x="0" y="0"/>
              <a:ext cx="8542537" cy="31750"/>
            </a:xfrm>
            <a:prstGeom prst="rect">
              <a:avLst/>
            </a:prstGeom>
            <a:blipFill rotWithShape="1">
              <a:blip r:embed="rId4"/>
              <a:srcRect/>
              <a:tile tx="0" ty="0" sx="100000" sy="100000" flip="none" algn="tl"/>
            </a:blip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sp>
          <p:nvSpPr>
            <p:cNvPr id="3" name="Shape 3"/>
            <p:cNvSpPr/>
            <p:nvPr/>
          </p:nvSpPr>
          <p:spPr>
            <a:xfrm>
              <a:off x="0" y="0"/>
              <a:ext cx="8542537" cy="31750"/>
            </a:xfrm>
            <a:prstGeom prst="rect">
              <a:avLst/>
            </a:prstGeom>
            <a:noFill/>
            <a:ln w="12700" cap="flat">
              <a:solidFill>
                <a:srgbClr val="A4EACA">
                  <a:alpha val="80930"/>
                </a:srgbClr>
              </a:solidFill>
              <a:prstDash val="solid"/>
              <a:miter lim="400000"/>
            </a:ln>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grpSp>
      <p:pic>
        <p:nvPicPr>
          <p:cNvPr id="5" name="image1.tif"/>
          <p:cNvPicPr/>
          <p:nvPr/>
        </p:nvPicPr>
        <p:blipFill>
          <a:blip r:embed="rId5">
            <a:extLst/>
          </a:blip>
          <a:stretch>
            <a:fillRect/>
          </a:stretch>
        </p:blipFill>
        <p:spPr>
          <a:xfrm>
            <a:off x="7989441" y="111229"/>
            <a:ext cx="1115220" cy="513002"/>
          </a:xfrm>
          <a:prstGeom prst="rect">
            <a:avLst/>
          </a:prstGeom>
          <a:ln w="12700">
            <a:miter lim="400000"/>
          </a:ln>
        </p:spPr>
      </p:pic>
      <p:pic>
        <p:nvPicPr>
          <p:cNvPr id="6" name="image2.tif"/>
          <p:cNvPicPr/>
          <p:nvPr/>
        </p:nvPicPr>
        <p:blipFill>
          <a:blip r:embed="rId6">
            <a:extLst/>
          </a:blip>
          <a:stretch>
            <a:fillRect/>
          </a:stretch>
        </p:blipFill>
        <p:spPr>
          <a:xfrm>
            <a:off x="88900" y="63458"/>
            <a:ext cx="910920" cy="608495"/>
          </a:xfrm>
          <a:prstGeom prst="rect">
            <a:avLst/>
          </a:prstGeom>
          <a:ln w="12700">
            <a:miter lim="400000"/>
          </a:ln>
        </p:spPr>
      </p:pic>
      <p:sp>
        <p:nvSpPr>
          <p:cNvPr id="7" name="Shape 7"/>
          <p:cNvSpPr>
            <a:spLocks noGrp="1"/>
          </p:cNvSpPr>
          <p:nvPr>
            <p:ph type="sldNum" sz="quarter" idx="2"/>
          </p:nvPr>
        </p:nvSpPr>
        <p:spPr>
          <a:xfrm>
            <a:off x="6781800" y="6474459"/>
            <a:ext cx="1905000" cy="307339"/>
          </a:xfrm>
          <a:prstGeom prst="rect">
            <a:avLst/>
          </a:prstGeom>
          <a:ln w="12700">
            <a:miter lim="400000"/>
          </a:ln>
        </p:spPr>
        <p:txBody>
          <a:bodyPr lIns="45718" tIns="45718" rIns="45718" bIns="45718" anchor="b">
            <a:spAutoFit/>
          </a:bodyPr>
          <a:lstStyle>
            <a:lvl1pPr algn="r" defTabSz="457200">
              <a:defRPr sz="1400">
                <a:latin typeface="Tahoma"/>
                <a:ea typeface="Tahoma"/>
                <a:cs typeface="Tahoma"/>
                <a:sym typeface="Tahoma"/>
              </a:defRPr>
            </a:lvl1pPr>
          </a:lstStyle>
          <a:p>
            <a:pPr lvl="0"/>
            <a:fld id="{86CB4B4D-7CA3-9044-876B-883B54F8677D}" type="slidenum">
              <a:rPr/>
              <a:pPr lvl="0"/>
              <a:t>‹#›</a:t>
            </a:fld>
            <a:endParaRPr/>
          </a:p>
        </p:txBody>
      </p:sp>
      <p:sp>
        <p:nvSpPr>
          <p:cNvPr id="8" name="Shape 8"/>
          <p:cNvSpPr>
            <a:spLocks noGrp="1"/>
          </p:cNvSpPr>
          <p:nvPr>
            <p:ph type="title"/>
          </p:nvPr>
        </p:nvSpPr>
        <p:spPr>
          <a:xfrm>
            <a:off x="1133961" y="-7839"/>
            <a:ext cx="6975338" cy="773770"/>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lIns="45718" tIns="45718" rIns="45718" bIns="45718" anchor="b"/>
          <a:lstStyle/>
          <a:p>
            <a:pPr lvl="0">
              <a:defRPr sz="1800">
                <a:solidFill>
                  <a:srgbClr val="000000"/>
                </a:solidFill>
              </a:defRPr>
            </a:pPr>
            <a:r>
              <a:rPr sz="4400">
                <a:solidFill>
                  <a:srgbClr val="333399"/>
                </a:solidFill>
              </a:rPr>
              <a:t>Title Text</a:t>
            </a:r>
          </a:p>
        </p:txBody>
      </p:sp>
      <p:sp>
        <p:nvSpPr>
          <p:cNvPr id="9" name="Shape 9"/>
          <p:cNvSpPr>
            <a:spLocks noGrp="1"/>
          </p:cNvSpPr>
          <p:nvPr>
            <p:ph type="body" idx="1"/>
          </p:nvPr>
        </p:nvSpPr>
        <p:spPr>
          <a:xfrm>
            <a:off x="457200" y="1028700"/>
            <a:ext cx="8229600" cy="5829300"/>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lIns="45718" tIns="45718" rIns="45718" bIns="45718"/>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defRPr sz="4400">
          <a:solidFill>
            <a:srgbClr val="333399"/>
          </a:solidFill>
          <a:latin typeface="Tahoma"/>
          <a:ea typeface="Tahoma"/>
          <a:cs typeface="Tahoma"/>
          <a:sym typeface="Tahoma"/>
        </a:defRPr>
      </a:lvl1pPr>
      <a:lvl2pPr>
        <a:defRPr sz="4400">
          <a:solidFill>
            <a:srgbClr val="333399"/>
          </a:solidFill>
          <a:latin typeface="Tahoma"/>
          <a:ea typeface="Tahoma"/>
          <a:cs typeface="Tahoma"/>
          <a:sym typeface="Tahoma"/>
        </a:defRPr>
      </a:lvl2pPr>
      <a:lvl3pPr>
        <a:defRPr sz="4400">
          <a:solidFill>
            <a:srgbClr val="333399"/>
          </a:solidFill>
          <a:latin typeface="Tahoma"/>
          <a:ea typeface="Tahoma"/>
          <a:cs typeface="Tahoma"/>
          <a:sym typeface="Tahoma"/>
        </a:defRPr>
      </a:lvl3pPr>
      <a:lvl4pPr>
        <a:defRPr sz="4400">
          <a:solidFill>
            <a:srgbClr val="333399"/>
          </a:solidFill>
          <a:latin typeface="Tahoma"/>
          <a:ea typeface="Tahoma"/>
          <a:cs typeface="Tahoma"/>
          <a:sym typeface="Tahoma"/>
        </a:defRPr>
      </a:lvl4pPr>
      <a:lvl5pPr>
        <a:defRPr sz="4400">
          <a:solidFill>
            <a:srgbClr val="333399"/>
          </a:solidFill>
          <a:latin typeface="Tahoma"/>
          <a:ea typeface="Tahoma"/>
          <a:cs typeface="Tahoma"/>
          <a:sym typeface="Tahoma"/>
        </a:defRPr>
      </a:lvl5pPr>
      <a:lvl6pPr>
        <a:defRPr sz="4400">
          <a:solidFill>
            <a:srgbClr val="333399"/>
          </a:solidFill>
          <a:latin typeface="Tahoma"/>
          <a:ea typeface="Tahoma"/>
          <a:cs typeface="Tahoma"/>
          <a:sym typeface="Tahoma"/>
        </a:defRPr>
      </a:lvl6pPr>
      <a:lvl7pPr>
        <a:defRPr sz="4400">
          <a:solidFill>
            <a:srgbClr val="333399"/>
          </a:solidFill>
          <a:latin typeface="Tahoma"/>
          <a:ea typeface="Tahoma"/>
          <a:cs typeface="Tahoma"/>
          <a:sym typeface="Tahoma"/>
        </a:defRPr>
      </a:lvl7pPr>
      <a:lvl8pPr>
        <a:defRPr sz="4400">
          <a:solidFill>
            <a:srgbClr val="333399"/>
          </a:solidFill>
          <a:latin typeface="Tahoma"/>
          <a:ea typeface="Tahoma"/>
          <a:cs typeface="Tahoma"/>
          <a:sym typeface="Tahoma"/>
        </a:defRPr>
      </a:lvl8pPr>
      <a:lvl9pPr>
        <a:defRPr sz="4400">
          <a:solidFill>
            <a:srgbClr val="333399"/>
          </a:solidFill>
          <a:latin typeface="Tahoma"/>
          <a:ea typeface="Tahoma"/>
          <a:cs typeface="Tahoma"/>
          <a:sym typeface="Tahoma"/>
        </a:defRPr>
      </a:lvl9pPr>
    </p:titleStyle>
    <p:bodyStyle>
      <a:lvl1pPr marL="342900" indent="-342900">
        <a:spcBef>
          <a:spcPts val="700"/>
        </a:spcBef>
        <a:buClr>
          <a:srgbClr val="3333CC"/>
        </a:buClr>
        <a:buSzPct val="60000"/>
        <a:buFont typeface="Wingdings"/>
        <a:buChar char="■"/>
        <a:defRPr sz="3200">
          <a:latin typeface="Tahoma"/>
          <a:ea typeface="Tahoma"/>
          <a:cs typeface="Tahoma"/>
          <a:sym typeface="Tahoma"/>
        </a:defRPr>
      </a:lvl1pPr>
      <a:lvl2pPr marL="783771" indent="-326571">
        <a:spcBef>
          <a:spcPts val="700"/>
        </a:spcBef>
        <a:buClr>
          <a:srgbClr val="3333CC"/>
        </a:buClr>
        <a:buSzPct val="55000"/>
        <a:buFont typeface="Wingdings"/>
        <a:buChar char="■"/>
        <a:defRPr sz="3200">
          <a:latin typeface="Tahoma"/>
          <a:ea typeface="Tahoma"/>
          <a:cs typeface="Tahoma"/>
          <a:sym typeface="Tahoma"/>
        </a:defRPr>
      </a:lvl2pPr>
      <a:lvl3pPr marL="1219200" indent="-304800">
        <a:spcBef>
          <a:spcPts val="700"/>
        </a:spcBef>
        <a:buClr>
          <a:srgbClr val="3333CC"/>
        </a:buClr>
        <a:buSzPct val="50000"/>
        <a:buFont typeface="Wingdings"/>
        <a:buChar char="■"/>
        <a:defRPr sz="3200">
          <a:latin typeface="Tahoma"/>
          <a:ea typeface="Tahoma"/>
          <a:cs typeface="Tahoma"/>
          <a:sym typeface="Tahoma"/>
        </a:defRPr>
      </a:lvl3pPr>
      <a:lvl4pPr marL="1737360" indent="-365760">
        <a:spcBef>
          <a:spcPts val="700"/>
        </a:spcBef>
        <a:buClr>
          <a:srgbClr val="3333CC"/>
        </a:buClr>
        <a:buSzPct val="55000"/>
        <a:buFont typeface="Wingdings"/>
        <a:buChar char="■"/>
        <a:defRPr sz="3200">
          <a:latin typeface="Tahoma"/>
          <a:ea typeface="Tahoma"/>
          <a:cs typeface="Tahoma"/>
          <a:sym typeface="Tahoma"/>
        </a:defRPr>
      </a:lvl4pPr>
      <a:lvl5pPr marL="2235200" indent="-406400">
        <a:spcBef>
          <a:spcPts val="700"/>
        </a:spcBef>
        <a:buClr>
          <a:srgbClr val="3333CC"/>
        </a:buClr>
        <a:buSzPct val="50000"/>
        <a:buFont typeface="Wingdings"/>
        <a:buChar char="■"/>
        <a:defRPr sz="3200">
          <a:latin typeface="Tahoma"/>
          <a:ea typeface="Tahoma"/>
          <a:cs typeface="Tahoma"/>
          <a:sym typeface="Tahoma"/>
        </a:defRPr>
      </a:lvl5pPr>
      <a:lvl6pPr marL="2692400" indent="-406400">
        <a:spcBef>
          <a:spcPts val="700"/>
        </a:spcBef>
        <a:buClr>
          <a:srgbClr val="3333CC"/>
        </a:buClr>
        <a:buSzPct val="50000"/>
        <a:buFont typeface="Wingdings"/>
        <a:buChar char="•"/>
        <a:defRPr sz="3200">
          <a:latin typeface="Tahoma"/>
          <a:ea typeface="Tahoma"/>
          <a:cs typeface="Tahoma"/>
          <a:sym typeface="Tahoma"/>
        </a:defRPr>
      </a:lvl6pPr>
      <a:lvl7pPr marL="3149600" indent="-406400">
        <a:spcBef>
          <a:spcPts val="700"/>
        </a:spcBef>
        <a:buClr>
          <a:srgbClr val="3333CC"/>
        </a:buClr>
        <a:buSzPct val="50000"/>
        <a:buFont typeface="Wingdings"/>
        <a:buChar char="•"/>
        <a:defRPr sz="3200">
          <a:latin typeface="Tahoma"/>
          <a:ea typeface="Tahoma"/>
          <a:cs typeface="Tahoma"/>
          <a:sym typeface="Tahoma"/>
        </a:defRPr>
      </a:lvl7pPr>
      <a:lvl8pPr marL="3606800" indent="-406400">
        <a:spcBef>
          <a:spcPts val="700"/>
        </a:spcBef>
        <a:buClr>
          <a:srgbClr val="3333CC"/>
        </a:buClr>
        <a:buSzPct val="50000"/>
        <a:buFont typeface="Wingdings"/>
        <a:buChar char="•"/>
        <a:defRPr sz="3200">
          <a:latin typeface="Tahoma"/>
          <a:ea typeface="Tahoma"/>
          <a:cs typeface="Tahoma"/>
          <a:sym typeface="Tahoma"/>
        </a:defRPr>
      </a:lvl8pPr>
      <a:lvl9pPr marL="4064000" indent="-406400">
        <a:spcBef>
          <a:spcPts val="700"/>
        </a:spcBef>
        <a:buClr>
          <a:srgbClr val="3333CC"/>
        </a:buClr>
        <a:buSzPct val="50000"/>
        <a:buFont typeface="Wingdings"/>
        <a:buChar char="•"/>
        <a:defRPr sz="3200">
          <a:latin typeface="Tahoma"/>
          <a:ea typeface="Tahoma"/>
          <a:cs typeface="Tahoma"/>
          <a:sym typeface="Tahoma"/>
        </a:defRPr>
      </a:lvl9pPr>
    </p:bodyStyle>
    <p:otherStyle>
      <a:lvl1pPr algn="r" defTabSz="457200">
        <a:defRPr sz="1400">
          <a:solidFill>
            <a:schemeClr val="tx1"/>
          </a:solidFill>
          <a:latin typeface="+mn-lt"/>
          <a:ea typeface="+mn-ea"/>
          <a:cs typeface="+mn-cs"/>
          <a:sym typeface="Tahoma"/>
        </a:defRPr>
      </a:lvl1pPr>
      <a:lvl2pPr algn="r" defTabSz="457200">
        <a:defRPr sz="1400">
          <a:solidFill>
            <a:schemeClr val="tx1"/>
          </a:solidFill>
          <a:latin typeface="+mn-lt"/>
          <a:ea typeface="+mn-ea"/>
          <a:cs typeface="+mn-cs"/>
          <a:sym typeface="Tahoma"/>
        </a:defRPr>
      </a:lvl2pPr>
      <a:lvl3pPr algn="r" defTabSz="457200">
        <a:defRPr sz="1400">
          <a:solidFill>
            <a:schemeClr val="tx1"/>
          </a:solidFill>
          <a:latin typeface="+mn-lt"/>
          <a:ea typeface="+mn-ea"/>
          <a:cs typeface="+mn-cs"/>
          <a:sym typeface="Tahoma"/>
        </a:defRPr>
      </a:lvl3pPr>
      <a:lvl4pPr algn="r" defTabSz="457200">
        <a:defRPr sz="1400">
          <a:solidFill>
            <a:schemeClr val="tx1"/>
          </a:solidFill>
          <a:latin typeface="+mn-lt"/>
          <a:ea typeface="+mn-ea"/>
          <a:cs typeface="+mn-cs"/>
          <a:sym typeface="Tahoma"/>
        </a:defRPr>
      </a:lvl4pPr>
      <a:lvl5pPr algn="r" defTabSz="457200">
        <a:defRPr sz="1400">
          <a:solidFill>
            <a:schemeClr val="tx1"/>
          </a:solidFill>
          <a:latin typeface="+mn-lt"/>
          <a:ea typeface="+mn-ea"/>
          <a:cs typeface="+mn-cs"/>
          <a:sym typeface="Tahoma"/>
        </a:defRPr>
      </a:lvl5pPr>
      <a:lvl6pPr algn="r" defTabSz="457200">
        <a:defRPr sz="1400">
          <a:solidFill>
            <a:schemeClr val="tx1"/>
          </a:solidFill>
          <a:latin typeface="+mn-lt"/>
          <a:ea typeface="+mn-ea"/>
          <a:cs typeface="+mn-cs"/>
          <a:sym typeface="Tahoma"/>
        </a:defRPr>
      </a:lvl6pPr>
      <a:lvl7pPr algn="r" defTabSz="457200">
        <a:defRPr sz="1400">
          <a:solidFill>
            <a:schemeClr val="tx1"/>
          </a:solidFill>
          <a:latin typeface="+mn-lt"/>
          <a:ea typeface="+mn-ea"/>
          <a:cs typeface="+mn-cs"/>
          <a:sym typeface="Tahoma"/>
        </a:defRPr>
      </a:lvl7pPr>
      <a:lvl8pPr algn="r" defTabSz="457200">
        <a:defRPr sz="1400">
          <a:solidFill>
            <a:schemeClr val="tx1"/>
          </a:solidFill>
          <a:latin typeface="+mn-lt"/>
          <a:ea typeface="+mn-ea"/>
          <a:cs typeface="+mn-cs"/>
          <a:sym typeface="Tahoma"/>
        </a:defRPr>
      </a:lvl8pPr>
      <a:lvl9pPr algn="r" defTabSz="457200">
        <a:defRPr sz="1400">
          <a:solidFill>
            <a:schemeClr val="tx1"/>
          </a:solidFill>
          <a:latin typeface="+mn-lt"/>
          <a:ea typeface="+mn-ea"/>
          <a:cs typeface="+mn-cs"/>
          <a:sym typeface="Tahom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3.tiff"/><Relationship Id="rId5"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3.tiff"/><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3.tiff"/><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s.wm.edu/~ksun/" TargetMode="External"/><Relationship Id="rId3" Type="http://schemas.openxmlformats.org/officeDocument/2006/relationships/hyperlink" Target="http://www.cs.wm.edu/~ksun/csci680-f15/index.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3.tiff"/><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tiff"/><Relationship Id="rId5" Type="http://schemas.openxmlformats.org/officeDocument/2006/relationships/image" Target="../media/image3.tiff"/><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4" Type="http://schemas.openxmlformats.org/officeDocument/2006/relationships/image" Target="../media/image3.tiff"/><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6" name="image1.tif"/>
          <p:cNvPicPr/>
          <p:nvPr/>
        </p:nvPicPr>
        <p:blipFill>
          <a:blip r:embed="rId3">
            <a:extLst/>
          </a:blip>
          <a:stretch>
            <a:fillRect/>
          </a:stretch>
        </p:blipFill>
        <p:spPr>
          <a:xfrm>
            <a:off x="7748240" y="76200"/>
            <a:ext cx="1267521" cy="583059"/>
          </a:xfrm>
          <a:prstGeom prst="rect">
            <a:avLst/>
          </a:prstGeom>
          <a:ln w="12700">
            <a:miter lim="400000"/>
          </a:ln>
        </p:spPr>
      </p:pic>
      <p:pic>
        <p:nvPicPr>
          <p:cNvPr id="27" name="image2.tif"/>
          <p:cNvPicPr/>
          <p:nvPr/>
        </p:nvPicPr>
        <p:blipFill>
          <a:blip r:embed="rId4">
            <a:extLst/>
          </a:blip>
          <a:stretch>
            <a:fillRect/>
          </a:stretch>
        </p:blipFill>
        <p:spPr>
          <a:xfrm>
            <a:off x="88900" y="63458"/>
            <a:ext cx="910920" cy="608495"/>
          </a:xfrm>
          <a:prstGeom prst="rect">
            <a:avLst/>
          </a:prstGeom>
          <a:ln w="12700">
            <a:miter lim="400000"/>
          </a:ln>
        </p:spPr>
      </p:pic>
      <p:grpSp>
        <p:nvGrpSpPr>
          <p:cNvPr id="30" name="Group 30"/>
          <p:cNvGrpSpPr/>
          <p:nvPr/>
        </p:nvGrpSpPr>
        <p:grpSpPr>
          <a:xfrm>
            <a:off x="382587" y="701675"/>
            <a:ext cx="8542537" cy="31750"/>
            <a:chOff x="0" y="0"/>
            <a:chExt cx="8542536" cy="31750"/>
          </a:xfrm>
        </p:grpSpPr>
        <p:sp>
          <p:nvSpPr>
            <p:cNvPr id="28" name="Shape 28"/>
            <p:cNvSpPr/>
            <p:nvPr/>
          </p:nvSpPr>
          <p:spPr>
            <a:xfrm>
              <a:off x="0" y="0"/>
              <a:ext cx="8542537" cy="31750"/>
            </a:xfrm>
            <a:prstGeom prst="rect">
              <a:avLst/>
            </a:prstGeom>
            <a:blipFill rotWithShape="1">
              <a:blip r:embed="rId5"/>
              <a:srcRect/>
              <a:tile tx="0" ty="0" sx="100000" sy="100000" flip="none" algn="tl"/>
            </a:blip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sp>
          <p:nvSpPr>
            <p:cNvPr id="29" name="Shape 29"/>
            <p:cNvSpPr/>
            <p:nvPr/>
          </p:nvSpPr>
          <p:spPr>
            <a:xfrm>
              <a:off x="0" y="0"/>
              <a:ext cx="8542537" cy="31750"/>
            </a:xfrm>
            <a:prstGeom prst="rect">
              <a:avLst/>
            </a:prstGeom>
            <a:noFill/>
            <a:ln w="12700" cap="flat">
              <a:solidFill>
                <a:srgbClr val="A4EACA">
                  <a:alpha val="80930"/>
                </a:srgbClr>
              </a:solidFill>
              <a:prstDash val="solid"/>
              <a:miter lim="400000"/>
            </a:ln>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grpSp>
      <p:sp>
        <p:nvSpPr>
          <p:cNvPr id="31" name="Shape 31"/>
          <p:cNvSpPr>
            <a:spLocks noGrp="1"/>
          </p:cNvSpPr>
          <p:nvPr>
            <p:ph type="title"/>
          </p:nvPr>
        </p:nvSpPr>
        <p:spPr>
          <a:xfrm>
            <a:off x="990600" y="1828800"/>
            <a:ext cx="7772400" cy="1143001"/>
          </a:xfrm>
          <a:prstGeom prst="rect">
            <a:avLst/>
          </a:prstGeom>
        </p:spPr>
        <p:txBody>
          <a:bodyPr lIns="0" tIns="0" rIns="0" bIns="0">
            <a:normAutofit fontScale="90000"/>
          </a:bodyPr>
          <a:lstStyle/>
          <a:p>
            <a:pPr lvl="0">
              <a:defRPr sz="1800">
                <a:solidFill>
                  <a:srgbClr val="000000"/>
                </a:solidFill>
              </a:defRPr>
            </a:pPr>
            <a:r>
              <a:rPr sz="4400" dirty="0">
                <a:solidFill>
                  <a:srgbClr val="333399"/>
                </a:solidFill>
                <a:latin typeface="Times New Roman"/>
                <a:cs typeface="Times New Roman"/>
              </a:rPr>
              <a:t>Advanced</a:t>
            </a:r>
            <a:r>
              <a:rPr sz="4400" dirty="0" smtClean="0">
                <a:solidFill>
                  <a:srgbClr val="333399"/>
                </a:solidFill>
                <a:latin typeface="Times New Roman"/>
                <a:cs typeface="Times New Roman"/>
              </a:rPr>
              <a:t> </a:t>
            </a:r>
            <a:r>
              <a:rPr lang="en-US" sz="4400" dirty="0" smtClean="0">
                <a:solidFill>
                  <a:srgbClr val="333399"/>
                </a:solidFill>
                <a:latin typeface="Times New Roman"/>
                <a:cs typeface="Times New Roman"/>
              </a:rPr>
              <a:t>Systems and </a:t>
            </a:r>
            <a:r>
              <a:rPr sz="4400" dirty="0" smtClean="0">
                <a:solidFill>
                  <a:srgbClr val="333399"/>
                </a:solidFill>
                <a:latin typeface="Times New Roman"/>
                <a:cs typeface="Times New Roman"/>
              </a:rPr>
              <a:t>Network </a:t>
            </a:r>
            <a:r>
              <a:rPr sz="4400" dirty="0">
                <a:solidFill>
                  <a:srgbClr val="333399"/>
                </a:solidFill>
                <a:latin typeface="Times New Roman"/>
                <a:cs typeface="Times New Roman"/>
              </a:rPr>
              <a:t>Security</a:t>
            </a:r>
          </a:p>
        </p:txBody>
      </p:sp>
      <p:sp>
        <p:nvSpPr>
          <p:cNvPr id="32" name="Shape 32"/>
          <p:cNvSpPr>
            <a:spLocks noGrp="1"/>
          </p:cNvSpPr>
          <p:nvPr>
            <p:ph type="body" idx="1"/>
          </p:nvPr>
        </p:nvSpPr>
        <p:spPr>
          <a:xfrm>
            <a:off x="1371600" y="3886200"/>
            <a:ext cx="6400800" cy="1752600"/>
          </a:xfrm>
          <a:prstGeom prst="rect">
            <a:avLst/>
          </a:prstGeom>
        </p:spPr>
        <p:txBody>
          <a:bodyPr lIns="0" tIns="0" rIns="0" bIns="0">
            <a:normAutofit/>
          </a:bodyPr>
          <a:lstStyle/>
          <a:p>
            <a:pPr marL="0" lvl="0" indent="0" algn="ctr">
              <a:buSzTx/>
              <a:buNone/>
              <a:defRPr sz="1800"/>
            </a:pPr>
            <a:r>
              <a:rPr sz="3200" dirty="0">
                <a:latin typeface="Times New Roman"/>
                <a:cs typeface="Times New Roman"/>
              </a:rPr>
              <a:t>Fall </a:t>
            </a:r>
            <a:r>
              <a:rPr sz="3200" dirty="0" smtClean="0">
                <a:latin typeface="Times New Roman"/>
                <a:cs typeface="Times New Roman"/>
              </a:rPr>
              <a:t>201</a:t>
            </a:r>
            <a:r>
              <a:rPr lang="en-US" sz="3200" dirty="0" smtClean="0">
                <a:latin typeface="Times New Roman"/>
                <a:cs typeface="Times New Roman"/>
              </a:rPr>
              <a:t>5</a:t>
            </a:r>
            <a:endParaRPr sz="3200" dirty="0" smtClean="0">
              <a:latin typeface="Times New Roman"/>
              <a:cs typeface="Times New Roman"/>
            </a:endParaRPr>
          </a:p>
          <a:p>
            <a:pPr marL="0" lvl="0" indent="0" algn="ctr">
              <a:buSzTx/>
              <a:buNone/>
              <a:defRPr sz="1800"/>
            </a:pPr>
            <a:r>
              <a:rPr sz="3200" dirty="0">
                <a:latin typeface="Times New Roman"/>
                <a:cs typeface="Times New Roman"/>
              </a:rPr>
              <a:t>Instructor: Kun Sun, Ph.D.</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86" name="Group 86"/>
          <p:cNvGrpSpPr/>
          <p:nvPr/>
        </p:nvGrpSpPr>
        <p:grpSpPr>
          <a:xfrm>
            <a:off x="382587" y="701675"/>
            <a:ext cx="8542537" cy="31750"/>
            <a:chOff x="0" y="0"/>
            <a:chExt cx="8542536" cy="31750"/>
          </a:xfrm>
        </p:grpSpPr>
        <p:sp>
          <p:nvSpPr>
            <p:cNvPr id="84" name="Shape 84"/>
            <p:cNvSpPr/>
            <p:nvPr/>
          </p:nvSpPr>
          <p:spPr>
            <a:xfrm>
              <a:off x="0" y="0"/>
              <a:ext cx="8542537" cy="31750"/>
            </a:xfrm>
            <a:prstGeom prst="rect">
              <a:avLst/>
            </a:prstGeom>
            <a:blipFill rotWithShape="1">
              <a:blip r:embed="rId2"/>
              <a:srcRect/>
              <a:tile tx="0" ty="0" sx="100000" sy="100000" flip="none" algn="tl"/>
            </a:blip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sp>
          <p:nvSpPr>
            <p:cNvPr id="85" name="Shape 85"/>
            <p:cNvSpPr/>
            <p:nvPr/>
          </p:nvSpPr>
          <p:spPr>
            <a:xfrm>
              <a:off x="0" y="0"/>
              <a:ext cx="8542537" cy="31750"/>
            </a:xfrm>
            <a:prstGeom prst="rect">
              <a:avLst/>
            </a:prstGeom>
            <a:noFill/>
            <a:ln w="12700" cap="flat">
              <a:solidFill>
                <a:srgbClr val="A4EACA">
                  <a:alpha val="80930"/>
                </a:srgbClr>
              </a:solidFill>
              <a:prstDash val="solid"/>
              <a:miter lim="400000"/>
            </a:ln>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grpSp>
      <p:sp>
        <p:nvSpPr>
          <p:cNvPr id="87" name="Shape 87"/>
          <p:cNvSpPr>
            <a:spLocks noGrp="1"/>
          </p:cNvSpPr>
          <p:nvPr>
            <p:ph type="sldNum" sz="quarter" idx="2"/>
          </p:nvPr>
        </p:nvSpPr>
        <p:spPr>
          <a:xfrm>
            <a:off x="6781800" y="6474459"/>
            <a:ext cx="1905000" cy="307342"/>
          </a:xfrm>
          <a:prstGeom prst="rect">
            <a:avLst/>
          </a:prstGeom>
          <a:extLst>
            <a:ext uri="{C572A759-6A51-4108-AA02-DFA0A04FC94B}">
              <ma14:wrappingTextBox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lIns="0" tIns="0" rIns="0" bIns="0">
            <a:normAutofit/>
          </a:bodyPr>
          <a:lstStyle>
            <a:lvl1pPr defTabSz="438911">
              <a:defRPr sz="1344"/>
            </a:lvl1pPr>
          </a:lstStyle>
          <a:p>
            <a:pPr lvl="0">
              <a:defRPr sz="1800"/>
            </a:pPr>
            <a:fld id="{86CB4B4D-7CA3-9044-876B-883B54F8677D}" type="slidenum">
              <a:rPr sz="1344"/>
              <a:pPr lvl="0">
                <a:defRPr sz="1800"/>
              </a:pPr>
              <a:t>10</a:t>
            </a:fld>
            <a:endParaRPr sz="1344"/>
          </a:p>
        </p:txBody>
      </p:sp>
      <p:pic>
        <p:nvPicPr>
          <p:cNvPr id="88" name="image1.tif"/>
          <p:cNvPicPr/>
          <p:nvPr/>
        </p:nvPicPr>
        <p:blipFill>
          <a:blip r:embed="rId3">
            <a:extLst/>
          </a:blip>
          <a:stretch>
            <a:fillRect/>
          </a:stretch>
        </p:blipFill>
        <p:spPr>
          <a:xfrm>
            <a:off x="7989441" y="111229"/>
            <a:ext cx="1115220" cy="513002"/>
          </a:xfrm>
          <a:prstGeom prst="rect">
            <a:avLst/>
          </a:prstGeom>
          <a:ln w="12700">
            <a:miter lim="400000"/>
          </a:ln>
        </p:spPr>
      </p:pic>
      <p:pic>
        <p:nvPicPr>
          <p:cNvPr id="89" name="image2.tif"/>
          <p:cNvPicPr/>
          <p:nvPr/>
        </p:nvPicPr>
        <p:blipFill>
          <a:blip r:embed="rId4">
            <a:extLst/>
          </a:blip>
          <a:stretch>
            <a:fillRect/>
          </a:stretch>
        </p:blipFill>
        <p:spPr>
          <a:xfrm>
            <a:off x="88900" y="63458"/>
            <a:ext cx="910920" cy="608495"/>
          </a:xfrm>
          <a:prstGeom prst="rect">
            <a:avLst/>
          </a:prstGeom>
          <a:ln w="12700">
            <a:miter lim="400000"/>
          </a:ln>
        </p:spPr>
      </p:pic>
      <p:sp>
        <p:nvSpPr>
          <p:cNvPr id="90" name="Shape 90"/>
          <p:cNvSpPr>
            <a:spLocks noGrp="1"/>
          </p:cNvSpPr>
          <p:nvPr>
            <p:ph type="title"/>
          </p:nvPr>
        </p:nvSpPr>
        <p:spPr>
          <a:xfrm>
            <a:off x="1133961" y="-7839"/>
            <a:ext cx="6975338" cy="773770"/>
          </a:xfrm>
          <a:prstGeom prst="rect">
            <a:avLst/>
          </a:prstGeom>
        </p:spPr>
        <p:txBody>
          <a:bodyPr lIns="0" tIns="0" rIns="0" bIns="0">
            <a:normAutofit/>
          </a:bodyPr>
          <a:lstStyle/>
          <a:p>
            <a:pPr lvl="0">
              <a:defRPr sz="1800">
                <a:solidFill>
                  <a:srgbClr val="000000"/>
                </a:solidFill>
              </a:defRPr>
            </a:pPr>
            <a:r>
              <a:rPr sz="4400" dirty="0">
                <a:solidFill>
                  <a:srgbClr val="333399"/>
                </a:solidFill>
              </a:rPr>
              <a:t>Required </a:t>
            </a:r>
            <a:r>
              <a:rPr sz="4400" dirty="0" smtClean="0">
                <a:solidFill>
                  <a:srgbClr val="333399"/>
                </a:solidFill>
              </a:rPr>
              <a:t>Skills</a:t>
            </a:r>
            <a:r>
              <a:rPr lang="en-US" sz="4400" dirty="0" smtClean="0">
                <a:solidFill>
                  <a:srgbClr val="333399"/>
                </a:solidFill>
              </a:rPr>
              <a:t> for Project</a:t>
            </a:r>
            <a:endParaRPr sz="4400" dirty="0">
              <a:solidFill>
                <a:srgbClr val="333399"/>
              </a:solidFill>
            </a:endParaRPr>
          </a:p>
        </p:txBody>
      </p:sp>
      <p:sp>
        <p:nvSpPr>
          <p:cNvPr id="91" name="Shape 91"/>
          <p:cNvSpPr>
            <a:spLocks noGrp="1"/>
          </p:cNvSpPr>
          <p:nvPr>
            <p:ph type="body" idx="1"/>
          </p:nvPr>
        </p:nvSpPr>
        <p:spPr>
          <a:xfrm>
            <a:off x="457200" y="1028700"/>
            <a:ext cx="8229600" cy="5257800"/>
          </a:xfrm>
          <a:prstGeom prst="rect">
            <a:avLst/>
          </a:prstGeom>
        </p:spPr>
        <p:txBody>
          <a:bodyPr lIns="0" tIns="0" rIns="0" bIns="0">
            <a:normAutofit/>
          </a:bodyPr>
          <a:lstStyle/>
          <a:p>
            <a:pPr marL="609600" indent="-609600">
              <a:defRPr sz="1800"/>
            </a:pPr>
            <a:r>
              <a:rPr sz="3200" dirty="0">
                <a:latin typeface="Times New Roman"/>
                <a:cs typeface="Times New Roman"/>
              </a:rPr>
              <a:t>System programming </a:t>
            </a:r>
          </a:p>
          <a:p>
            <a:pPr marL="1037770" lvl="1" indent="-580570">
              <a:defRPr sz="1800"/>
            </a:pPr>
            <a:r>
              <a:rPr sz="3200" dirty="0">
                <a:latin typeface="Times New Roman"/>
                <a:cs typeface="Times New Roman"/>
              </a:rPr>
              <a:t>Network simulation</a:t>
            </a:r>
          </a:p>
          <a:p>
            <a:pPr marL="1037770" lvl="1" indent="-580570">
              <a:defRPr sz="1800"/>
            </a:pPr>
            <a:r>
              <a:rPr sz="3200" dirty="0">
                <a:latin typeface="Times New Roman"/>
                <a:cs typeface="Times New Roman"/>
              </a:rPr>
              <a:t>Kernel hacking</a:t>
            </a:r>
          </a:p>
          <a:p>
            <a:pPr marL="1037770" lvl="1" indent="-580570">
              <a:defRPr sz="1800"/>
            </a:pPr>
            <a:r>
              <a:rPr sz="3200" dirty="0">
                <a:latin typeface="Times New Roman"/>
                <a:cs typeface="Times New Roman"/>
              </a:rPr>
              <a:t>Data collection and </a:t>
            </a:r>
            <a:r>
              <a:rPr sz="3200" dirty="0" smtClean="0">
                <a:latin typeface="Times New Roman"/>
                <a:cs typeface="Times New Roman"/>
              </a:rPr>
              <a:t>processing</a:t>
            </a:r>
            <a:r>
              <a:rPr lang="en-US" sz="3200" dirty="0" smtClean="0">
                <a:latin typeface="Times New Roman"/>
                <a:cs typeface="Times New Roman"/>
              </a:rPr>
              <a:t>, etc. </a:t>
            </a:r>
            <a:endParaRPr sz="3200" dirty="0" smtClean="0">
              <a:latin typeface="Times New Roman"/>
              <a:cs typeface="Times New Roman"/>
            </a:endParaRPr>
          </a:p>
          <a:p>
            <a:pPr marL="609600" indent="-609600">
              <a:defRPr sz="1800"/>
            </a:pPr>
            <a:r>
              <a:rPr sz="3200" dirty="0">
                <a:latin typeface="Times New Roman"/>
                <a:cs typeface="Times New Roman"/>
              </a:rPr>
              <a:t>Analytical skills</a:t>
            </a:r>
          </a:p>
          <a:p>
            <a:pPr marL="1037770" lvl="1" indent="-580570">
              <a:defRPr sz="1800"/>
            </a:pPr>
            <a:r>
              <a:rPr sz="3200" dirty="0">
                <a:latin typeface="Times New Roman"/>
                <a:cs typeface="Times New Roman"/>
              </a:rPr>
              <a:t>Probability and statistics</a:t>
            </a:r>
            <a:endParaRPr sz="3200" dirty="0" smtClean="0">
              <a:latin typeface="Times New Roman"/>
              <a:cs typeface="Times New Roman"/>
            </a:endParaRPr>
          </a:p>
          <a:p>
            <a:pPr marL="1037770" lvl="1" indent="-580570">
              <a:defRPr sz="1800"/>
            </a:pPr>
            <a:r>
              <a:rPr sz="3200" dirty="0" smtClean="0">
                <a:latin typeface="Times New Roman"/>
                <a:cs typeface="Times New Roman"/>
              </a:rPr>
              <a:t>Mathematical modelin</a:t>
            </a:r>
            <a:r>
              <a:rPr lang="en-US" sz="3200" dirty="0" smtClean="0">
                <a:latin typeface="Times New Roman"/>
                <a:cs typeface="Times New Roman"/>
              </a:rPr>
              <a:t>g, etc.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95" name="Group 95"/>
          <p:cNvGrpSpPr/>
          <p:nvPr/>
        </p:nvGrpSpPr>
        <p:grpSpPr>
          <a:xfrm>
            <a:off x="382587" y="701675"/>
            <a:ext cx="8542537" cy="31750"/>
            <a:chOff x="0" y="0"/>
            <a:chExt cx="8542536" cy="31750"/>
          </a:xfrm>
        </p:grpSpPr>
        <p:sp>
          <p:nvSpPr>
            <p:cNvPr id="93" name="Shape 93"/>
            <p:cNvSpPr/>
            <p:nvPr/>
          </p:nvSpPr>
          <p:spPr>
            <a:xfrm>
              <a:off x="0" y="0"/>
              <a:ext cx="8542537" cy="31750"/>
            </a:xfrm>
            <a:prstGeom prst="rect">
              <a:avLst/>
            </a:prstGeom>
            <a:blipFill rotWithShape="1">
              <a:blip r:embed="rId2"/>
              <a:srcRect/>
              <a:tile tx="0" ty="0" sx="100000" sy="100000" flip="none" algn="tl"/>
            </a:blip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sp>
          <p:nvSpPr>
            <p:cNvPr id="94" name="Shape 94"/>
            <p:cNvSpPr/>
            <p:nvPr/>
          </p:nvSpPr>
          <p:spPr>
            <a:xfrm>
              <a:off x="0" y="0"/>
              <a:ext cx="8542537" cy="31750"/>
            </a:xfrm>
            <a:prstGeom prst="rect">
              <a:avLst/>
            </a:prstGeom>
            <a:noFill/>
            <a:ln w="12700" cap="flat">
              <a:solidFill>
                <a:srgbClr val="A4EACA">
                  <a:alpha val="80930"/>
                </a:srgbClr>
              </a:solidFill>
              <a:prstDash val="solid"/>
              <a:miter lim="400000"/>
            </a:ln>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grpSp>
      <p:sp>
        <p:nvSpPr>
          <p:cNvPr id="96" name="Shape 96"/>
          <p:cNvSpPr>
            <a:spLocks noGrp="1"/>
          </p:cNvSpPr>
          <p:nvPr>
            <p:ph type="sldNum" sz="quarter" idx="2"/>
          </p:nvPr>
        </p:nvSpPr>
        <p:spPr>
          <a:xfrm>
            <a:off x="6781800" y="6474459"/>
            <a:ext cx="1905000" cy="307342"/>
          </a:xfrm>
          <a:prstGeom prst="rect">
            <a:avLst/>
          </a:prstGeom>
          <a:extLst>
            <a:ext uri="{C572A759-6A51-4108-AA02-DFA0A04FC94B}">
              <ma14:wrappingTextBox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lIns="0" tIns="0" rIns="0" bIns="0">
            <a:normAutofit/>
          </a:bodyPr>
          <a:lstStyle>
            <a:lvl1pPr defTabSz="438911">
              <a:defRPr sz="1344"/>
            </a:lvl1pPr>
          </a:lstStyle>
          <a:p>
            <a:pPr lvl="0">
              <a:defRPr sz="1800"/>
            </a:pPr>
            <a:fld id="{86CB4B4D-7CA3-9044-876B-883B54F8677D}" type="slidenum">
              <a:rPr sz="1344"/>
              <a:pPr lvl="0">
                <a:defRPr sz="1800"/>
              </a:pPr>
              <a:t>11</a:t>
            </a:fld>
            <a:endParaRPr sz="1344"/>
          </a:p>
        </p:txBody>
      </p:sp>
      <p:pic>
        <p:nvPicPr>
          <p:cNvPr id="97" name="image1.tif"/>
          <p:cNvPicPr/>
          <p:nvPr/>
        </p:nvPicPr>
        <p:blipFill>
          <a:blip r:embed="rId3">
            <a:extLst/>
          </a:blip>
          <a:stretch>
            <a:fillRect/>
          </a:stretch>
        </p:blipFill>
        <p:spPr>
          <a:xfrm>
            <a:off x="7989441" y="111229"/>
            <a:ext cx="1115220" cy="513002"/>
          </a:xfrm>
          <a:prstGeom prst="rect">
            <a:avLst/>
          </a:prstGeom>
          <a:ln w="12700">
            <a:miter lim="400000"/>
          </a:ln>
        </p:spPr>
      </p:pic>
      <p:pic>
        <p:nvPicPr>
          <p:cNvPr id="98" name="image2.tif"/>
          <p:cNvPicPr/>
          <p:nvPr/>
        </p:nvPicPr>
        <p:blipFill>
          <a:blip r:embed="rId4">
            <a:extLst/>
          </a:blip>
          <a:stretch>
            <a:fillRect/>
          </a:stretch>
        </p:blipFill>
        <p:spPr>
          <a:xfrm>
            <a:off x="88900" y="63458"/>
            <a:ext cx="910920" cy="608495"/>
          </a:xfrm>
          <a:prstGeom prst="rect">
            <a:avLst/>
          </a:prstGeom>
          <a:ln w="12700">
            <a:miter lim="400000"/>
          </a:ln>
        </p:spPr>
      </p:pic>
      <p:sp>
        <p:nvSpPr>
          <p:cNvPr id="99" name="Shape 99"/>
          <p:cNvSpPr>
            <a:spLocks noGrp="1"/>
          </p:cNvSpPr>
          <p:nvPr>
            <p:ph type="title"/>
          </p:nvPr>
        </p:nvSpPr>
        <p:spPr>
          <a:xfrm>
            <a:off x="1133961" y="-7839"/>
            <a:ext cx="6975338" cy="773770"/>
          </a:xfrm>
          <a:prstGeom prst="rect">
            <a:avLst/>
          </a:prstGeom>
        </p:spPr>
        <p:txBody>
          <a:bodyPr lIns="0" tIns="0" rIns="0" bIns="0">
            <a:normAutofit/>
          </a:bodyPr>
          <a:lstStyle/>
          <a:p>
            <a:pPr lvl="0">
              <a:defRPr sz="1800">
                <a:solidFill>
                  <a:srgbClr val="000000"/>
                </a:solidFill>
              </a:defRPr>
            </a:pPr>
            <a:r>
              <a:rPr sz="4400" dirty="0">
                <a:solidFill>
                  <a:srgbClr val="333399"/>
                </a:solidFill>
              </a:rPr>
              <a:t>Useful</a:t>
            </a:r>
            <a:r>
              <a:rPr sz="4400" dirty="0" smtClean="0">
                <a:solidFill>
                  <a:srgbClr val="333399"/>
                </a:solidFill>
              </a:rPr>
              <a:t> </a:t>
            </a:r>
            <a:r>
              <a:rPr lang="en-US" sz="4400" dirty="0" smtClean="0">
                <a:solidFill>
                  <a:srgbClr val="333399"/>
                </a:solidFill>
              </a:rPr>
              <a:t>R</a:t>
            </a:r>
            <a:r>
              <a:rPr sz="4400" dirty="0" smtClean="0">
                <a:solidFill>
                  <a:srgbClr val="333399"/>
                </a:solidFill>
              </a:rPr>
              <a:t>esources</a:t>
            </a:r>
            <a:endParaRPr sz="4400" dirty="0">
              <a:solidFill>
                <a:srgbClr val="333399"/>
              </a:solidFill>
            </a:endParaRPr>
          </a:p>
        </p:txBody>
      </p:sp>
      <p:sp>
        <p:nvSpPr>
          <p:cNvPr id="100" name="Shape 100"/>
          <p:cNvSpPr>
            <a:spLocks noGrp="1"/>
          </p:cNvSpPr>
          <p:nvPr>
            <p:ph type="body" idx="1"/>
          </p:nvPr>
        </p:nvSpPr>
        <p:spPr>
          <a:xfrm>
            <a:off x="457200" y="1028700"/>
            <a:ext cx="8229600" cy="5257800"/>
          </a:xfrm>
          <a:prstGeom prst="rect">
            <a:avLst/>
          </a:prstGeom>
        </p:spPr>
        <p:txBody>
          <a:bodyPr lIns="0" tIns="0" rIns="0" bIns="0">
            <a:normAutofit/>
          </a:bodyPr>
          <a:lstStyle/>
          <a:p>
            <a:pPr marL="445008" lvl="0" indent="-445008" defTabSz="667512">
              <a:spcBef>
                <a:spcPts val="500"/>
              </a:spcBef>
              <a:defRPr sz="1800"/>
            </a:pPr>
            <a:r>
              <a:rPr sz="2336" dirty="0">
                <a:latin typeface="Times New Roman"/>
                <a:cs typeface="Times New Roman"/>
              </a:rPr>
              <a:t>Security conferences</a:t>
            </a:r>
          </a:p>
          <a:p>
            <a:pPr marL="757572" lvl="1" indent="-423816" defTabSz="667512">
              <a:spcBef>
                <a:spcPts val="500"/>
              </a:spcBef>
              <a:defRPr sz="1800"/>
            </a:pPr>
            <a:r>
              <a:rPr sz="2336" dirty="0">
                <a:latin typeface="Times New Roman"/>
                <a:cs typeface="Times New Roman"/>
              </a:rPr>
              <a:t>First tier: ACM CCS, IEEE S&amp;P, Usenix Security, NDSS; Crypto, Eurocrypt</a:t>
            </a:r>
          </a:p>
          <a:p>
            <a:pPr marL="757572" lvl="1" indent="-423816" defTabSz="667512">
              <a:spcBef>
                <a:spcPts val="500"/>
              </a:spcBef>
              <a:defRPr sz="1800"/>
            </a:pPr>
            <a:r>
              <a:rPr sz="2336" dirty="0">
                <a:latin typeface="Times New Roman"/>
                <a:cs typeface="Times New Roman"/>
              </a:rPr>
              <a:t>Second tier: DSN, ESORICS, RAID, ACSAC, IMC, etc.</a:t>
            </a:r>
          </a:p>
          <a:p>
            <a:pPr marL="757572" lvl="1" indent="-423816" defTabSz="667512">
              <a:spcBef>
                <a:spcPts val="500"/>
              </a:spcBef>
              <a:defRPr sz="1800"/>
            </a:pPr>
            <a:r>
              <a:rPr sz="2336" dirty="0">
                <a:latin typeface="Times New Roman"/>
                <a:cs typeface="Times New Roman"/>
              </a:rPr>
              <a:t>Third tier: SecureComm, CODASPY, DIMVA, ACNS, WiSec, etc.</a:t>
            </a:r>
          </a:p>
          <a:p>
            <a:pPr marL="445008" lvl="0" indent="-445008" defTabSz="667512">
              <a:spcBef>
                <a:spcPts val="500"/>
              </a:spcBef>
              <a:defRPr sz="1800"/>
            </a:pPr>
            <a:r>
              <a:rPr sz="2336" dirty="0">
                <a:latin typeface="Times New Roman"/>
                <a:cs typeface="Times New Roman"/>
              </a:rPr>
              <a:t>System conferences</a:t>
            </a:r>
          </a:p>
          <a:p>
            <a:pPr marL="757572" lvl="1" indent="-423816" defTabSz="667512">
              <a:spcBef>
                <a:spcPts val="500"/>
              </a:spcBef>
              <a:defRPr sz="1800"/>
            </a:pPr>
            <a:r>
              <a:rPr sz="2336" dirty="0">
                <a:latin typeface="Times New Roman"/>
                <a:cs typeface="Times New Roman"/>
              </a:rPr>
              <a:t>SOSP , OSDI , Usenix ATC,  NSDI, ASPLOS, etc.</a:t>
            </a:r>
          </a:p>
          <a:p>
            <a:pPr marL="445008" lvl="0" indent="-445008" defTabSz="667512">
              <a:spcBef>
                <a:spcPts val="500"/>
              </a:spcBef>
              <a:defRPr sz="1800"/>
            </a:pPr>
            <a:r>
              <a:rPr sz="2336" dirty="0">
                <a:latin typeface="Times New Roman"/>
                <a:cs typeface="Times New Roman"/>
              </a:rPr>
              <a:t>Journals</a:t>
            </a:r>
          </a:p>
          <a:p>
            <a:pPr marL="757572" lvl="1" indent="-423816" defTabSz="667512">
              <a:spcBef>
                <a:spcPts val="500"/>
              </a:spcBef>
              <a:defRPr sz="1800"/>
            </a:pPr>
            <a:r>
              <a:rPr sz="2336" dirty="0">
                <a:latin typeface="Times New Roman"/>
                <a:cs typeface="Times New Roman"/>
              </a:rPr>
              <a:t>ACM Transactions on Information and System Security (TISSEC)</a:t>
            </a:r>
          </a:p>
          <a:p>
            <a:pPr marL="757572" lvl="1" indent="-423816" defTabSz="667512">
              <a:spcBef>
                <a:spcPts val="500"/>
              </a:spcBef>
              <a:defRPr sz="1800"/>
            </a:pPr>
            <a:r>
              <a:rPr sz="2336" dirty="0">
                <a:latin typeface="Times New Roman"/>
                <a:cs typeface="Times New Roman"/>
              </a:rPr>
              <a:t>IEEE Transactions on Dependable and Secure Computing (TDSC)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3" name="Text Placeholder 2"/>
          <p:cNvSpPr>
            <a:spLocks noGrp="1"/>
          </p:cNvSpPr>
          <p:nvPr>
            <p:ph type="body" idx="1"/>
          </p:nvPr>
        </p:nvSpPr>
        <p:spPr/>
        <p:txBody>
          <a:bodyPr/>
          <a:lstStyle/>
          <a:p>
            <a:r>
              <a:rPr lang="en-US" sz="2800" dirty="0" smtClean="0">
                <a:latin typeface="Times New Roman"/>
                <a:cs typeface="Times New Roman"/>
              </a:rPr>
              <a:t>Each student is required to present two papers in two different classes. </a:t>
            </a:r>
          </a:p>
          <a:p>
            <a:r>
              <a:rPr lang="en-US" sz="2800" dirty="0" smtClean="0">
                <a:latin typeface="Times New Roman"/>
                <a:cs typeface="Times New Roman"/>
              </a:rPr>
              <a:t>Two presentations in each class.</a:t>
            </a:r>
          </a:p>
          <a:p>
            <a:r>
              <a:rPr lang="en-US" sz="2800" dirty="0" smtClean="0">
                <a:latin typeface="Times New Roman"/>
                <a:cs typeface="Times New Roman"/>
              </a:rPr>
              <a:t>Each presentation lasts for </a:t>
            </a:r>
            <a:r>
              <a:rPr lang="en-US" sz="2800" dirty="0" smtClean="0">
                <a:solidFill>
                  <a:srgbClr val="FF0000"/>
                </a:solidFill>
                <a:latin typeface="Times New Roman"/>
                <a:cs typeface="Times New Roman"/>
              </a:rPr>
              <a:t>30 minutes</a:t>
            </a:r>
            <a:r>
              <a:rPr lang="en-US" sz="2800" dirty="0" smtClean="0">
                <a:latin typeface="Times New Roman"/>
                <a:cs typeface="Times New Roman"/>
              </a:rPr>
              <a:t>.</a:t>
            </a:r>
          </a:p>
          <a:p>
            <a:pPr lvl="1"/>
            <a:r>
              <a:rPr lang="en-US" sz="2400" dirty="0" smtClean="0">
                <a:latin typeface="Times New Roman"/>
                <a:cs typeface="Times New Roman"/>
              </a:rPr>
              <a:t>Audience may ask questions during presentation</a:t>
            </a:r>
          </a:p>
          <a:p>
            <a:pPr lvl="1"/>
            <a:r>
              <a:rPr lang="en-US" sz="2400" dirty="0" smtClean="0">
                <a:latin typeface="Times New Roman"/>
                <a:cs typeface="Times New Roman"/>
              </a:rPr>
              <a:t>The presenter is responsible for controlling the time.</a:t>
            </a:r>
          </a:p>
          <a:p>
            <a:r>
              <a:rPr lang="en-US" sz="2800" dirty="0" smtClean="0">
                <a:solidFill>
                  <a:srgbClr val="FF0000"/>
                </a:solidFill>
                <a:latin typeface="Times New Roman"/>
                <a:cs typeface="Times New Roman"/>
              </a:rPr>
              <a:t>10 minutes </a:t>
            </a:r>
            <a:r>
              <a:rPr lang="en-US" sz="2800" dirty="0" smtClean="0">
                <a:latin typeface="Times New Roman"/>
                <a:cs typeface="Times New Roman"/>
              </a:rPr>
              <a:t>for in-class quiz and evaluation.</a:t>
            </a:r>
          </a:p>
          <a:p>
            <a:pPr>
              <a:buNone/>
            </a:pPr>
            <a:r>
              <a:rPr lang="en-US" sz="2000" dirty="0" smtClean="0">
                <a:latin typeface="Times New Roman"/>
                <a:cs typeface="Times New Roman"/>
              </a:rPr>
              <a:t> </a:t>
            </a:r>
            <a:endParaRPr lang="en-US" sz="2000" dirty="0">
              <a:latin typeface="Times New Roman"/>
              <a:cs typeface="Times New Roman"/>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168400" y="0"/>
            <a:ext cx="6635294" cy="681038"/>
          </a:xfrm>
        </p:spPr>
        <p:txBody>
          <a:bodyPr/>
          <a:lstStyle/>
          <a:p>
            <a:r>
              <a:rPr lang="en-US" dirty="0" smtClean="0"/>
              <a:t>Requirement for Presenter</a:t>
            </a:r>
            <a:endParaRPr lang="en-US" dirty="0"/>
          </a:p>
        </p:txBody>
      </p:sp>
      <p:sp>
        <p:nvSpPr>
          <p:cNvPr id="3" name="Text Placeholder 2"/>
          <p:cNvSpPr>
            <a:spLocks noGrp="1"/>
          </p:cNvSpPr>
          <p:nvPr>
            <p:ph type="body" idx="1"/>
          </p:nvPr>
        </p:nvSpPr>
        <p:spPr/>
        <p:txBody>
          <a:bodyPr/>
          <a:lstStyle/>
          <a:p>
            <a:r>
              <a:rPr lang="en-US" sz="3600" dirty="0" smtClean="0">
                <a:latin typeface="Times New Roman"/>
                <a:cs typeface="Times New Roman"/>
              </a:rPr>
              <a:t>Requirement for presenter</a:t>
            </a:r>
          </a:p>
          <a:p>
            <a:pPr marL="914400" lvl="1" indent="-457200">
              <a:buFont typeface="+mj-lt"/>
              <a:buAutoNum type="arabicPeriod"/>
            </a:pPr>
            <a:r>
              <a:rPr lang="en-US" sz="2800" dirty="0" smtClean="0">
                <a:latin typeface="Times New Roman"/>
                <a:cs typeface="Times New Roman"/>
              </a:rPr>
              <a:t>Prepare </a:t>
            </a:r>
            <a:r>
              <a:rPr lang="en-US" sz="2800" dirty="0" smtClean="0">
                <a:solidFill>
                  <a:srgbClr val="FF0000"/>
                </a:solidFill>
                <a:latin typeface="Times New Roman"/>
                <a:cs typeface="Times New Roman"/>
              </a:rPr>
              <a:t>slides</a:t>
            </a:r>
            <a:r>
              <a:rPr lang="en-US" sz="2800" dirty="0" smtClean="0">
                <a:latin typeface="Times New Roman"/>
                <a:cs typeface="Times New Roman"/>
              </a:rPr>
              <a:t> </a:t>
            </a:r>
          </a:p>
          <a:p>
            <a:pPr marL="914400" lvl="1" indent="-457200">
              <a:buFont typeface="+mj-lt"/>
              <a:buAutoNum type="arabicPeriod"/>
            </a:pPr>
            <a:r>
              <a:rPr lang="en-US" sz="2800" dirty="0" smtClean="0">
                <a:latin typeface="Times New Roman"/>
                <a:cs typeface="Times New Roman"/>
              </a:rPr>
              <a:t>Prepare </a:t>
            </a:r>
            <a:r>
              <a:rPr lang="en-US" sz="2800" dirty="0" smtClean="0">
                <a:solidFill>
                  <a:srgbClr val="FF0000"/>
                </a:solidFill>
                <a:latin typeface="Times New Roman"/>
                <a:cs typeface="Times New Roman"/>
              </a:rPr>
              <a:t>3 questions</a:t>
            </a:r>
            <a:r>
              <a:rPr lang="en-US" sz="2800" dirty="0" smtClean="0">
                <a:latin typeface="Times New Roman"/>
                <a:cs typeface="Times New Roman"/>
              </a:rPr>
              <a:t> on the paper along with the answers</a:t>
            </a:r>
          </a:p>
          <a:p>
            <a:pPr marL="914400" lvl="1" indent="-457200">
              <a:buFont typeface="+mj-lt"/>
              <a:buAutoNum type="arabicPeriod"/>
            </a:pPr>
            <a:r>
              <a:rPr lang="en-US" sz="2800" dirty="0" smtClean="0">
                <a:latin typeface="Times New Roman"/>
                <a:cs typeface="Times New Roman"/>
              </a:rPr>
              <a:t>Include the 3 questions on the last slide</a:t>
            </a:r>
          </a:p>
          <a:p>
            <a:pPr marL="914400" lvl="1" indent="-457200">
              <a:buFont typeface="+mj-lt"/>
              <a:buAutoNum type="arabicPeriod"/>
            </a:pPr>
            <a:r>
              <a:rPr lang="en-US" sz="2800" dirty="0" smtClean="0">
                <a:latin typeface="Times New Roman"/>
                <a:cs typeface="Times New Roman"/>
              </a:rPr>
              <a:t>Send the slides, 3 questions with answers to the instructor </a:t>
            </a:r>
            <a:r>
              <a:rPr lang="en-US" sz="2800" dirty="0" smtClean="0">
                <a:solidFill>
                  <a:srgbClr val="FF0000"/>
                </a:solidFill>
                <a:latin typeface="Times New Roman"/>
                <a:cs typeface="Times New Roman"/>
              </a:rPr>
              <a:t>ONE Week </a:t>
            </a:r>
            <a:r>
              <a:rPr lang="en-US" sz="2800" dirty="0" smtClean="0">
                <a:solidFill>
                  <a:schemeClr val="tx1"/>
                </a:solidFill>
                <a:latin typeface="Times New Roman"/>
                <a:cs typeface="Times New Roman"/>
              </a:rPr>
              <a:t>before the class</a:t>
            </a:r>
            <a:r>
              <a:rPr lang="en-US" sz="2400" dirty="0" smtClean="0">
                <a:solidFill>
                  <a:schemeClr val="tx1"/>
                </a:solidFill>
                <a:latin typeface="Times New Roman"/>
                <a:cs typeface="Times New Roman"/>
              </a:rPr>
              <a:t>.</a:t>
            </a:r>
          </a:p>
          <a:p>
            <a:pPr marL="1349829" lvl="2" indent="-457200"/>
            <a:r>
              <a:rPr lang="en-US" sz="2800" dirty="0" smtClean="0">
                <a:solidFill>
                  <a:schemeClr val="tx1"/>
                </a:solidFill>
                <a:latin typeface="Times New Roman"/>
                <a:cs typeface="Times New Roman"/>
              </a:rPr>
              <a:t>If late, you lost one point for one day late, two points for two day late, and so one.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168400" y="0"/>
            <a:ext cx="6623082" cy="681038"/>
          </a:xfrm>
        </p:spPr>
        <p:txBody>
          <a:bodyPr/>
          <a:lstStyle/>
          <a:p>
            <a:r>
              <a:rPr lang="en-US" dirty="0" smtClean="0"/>
              <a:t>Requirement for Audience</a:t>
            </a:r>
            <a:endParaRPr lang="en-US" dirty="0"/>
          </a:p>
        </p:txBody>
      </p:sp>
      <p:sp>
        <p:nvSpPr>
          <p:cNvPr id="3" name="Text Placeholder 2"/>
          <p:cNvSpPr>
            <a:spLocks noGrp="1"/>
          </p:cNvSpPr>
          <p:nvPr>
            <p:ph type="body" idx="1"/>
          </p:nvPr>
        </p:nvSpPr>
        <p:spPr/>
        <p:txBody>
          <a:bodyPr/>
          <a:lstStyle/>
          <a:p>
            <a:r>
              <a:rPr lang="en-US" dirty="0" smtClean="0">
                <a:latin typeface="Times New Roman"/>
                <a:cs typeface="Times New Roman"/>
              </a:rPr>
              <a:t>Requirement for audience</a:t>
            </a:r>
          </a:p>
          <a:p>
            <a:pPr marL="914400" lvl="1" indent="-457200">
              <a:buFont typeface="+mj-lt"/>
              <a:buAutoNum type="arabicPeriod"/>
            </a:pPr>
            <a:r>
              <a:rPr lang="en-US" sz="2800" dirty="0" smtClean="0">
                <a:latin typeface="Times New Roman"/>
                <a:cs typeface="Times New Roman"/>
              </a:rPr>
              <a:t>Read the paper before the class</a:t>
            </a:r>
          </a:p>
          <a:p>
            <a:pPr marL="914400" lvl="1" indent="-457200">
              <a:buFont typeface="+mj-lt"/>
              <a:buAutoNum type="arabicPeriod"/>
            </a:pPr>
            <a:r>
              <a:rPr lang="en-US" sz="2800" dirty="0" smtClean="0">
                <a:latin typeface="Times New Roman"/>
                <a:cs typeface="Times New Roman"/>
              </a:rPr>
              <a:t>Listen to the presentation carefully</a:t>
            </a:r>
          </a:p>
          <a:p>
            <a:pPr marL="914400" lvl="1" indent="-457200">
              <a:buFont typeface="+mj-lt"/>
              <a:buAutoNum type="arabicPeriod"/>
            </a:pPr>
            <a:r>
              <a:rPr lang="en-US" sz="2800" dirty="0" smtClean="0">
                <a:latin typeface="Times New Roman"/>
                <a:cs typeface="Times New Roman"/>
              </a:rPr>
              <a:t>Evaluate the presentation and provide comments using the given form </a:t>
            </a:r>
          </a:p>
          <a:p>
            <a:pPr marL="914400" lvl="1" indent="-457200">
              <a:buFont typeface="+mj-lt"/>
              <a:buAutoNum type="arabicPeriod"/>
            </a:pPr>
            <a:r>
              <a:rPr lang="en-US" sz="2800" dirty="0" smtClean="0">
                <a:latin typeface="Times New Roman"/>
                <a:cs typeface="Times New Roman"/>
              </a:rPr>
              <a:t>Answer the 3 questions after the presentation</a:t>
            </a:r>
          </a:p>
          <a:p>
            <a:pPr marL="914400" lvl="1" indent="-457200">
              <a:buFont typeface="+mj-lt"/>
              <a:buAutoNum type="arabicPeriod"/>
            </a:pPr>
            <a:r>
              <a:rPr lang="en-US" sz="2800" dirty="0" smtClean="0">
                <a:solidFill>
                  <a:srgbClr val="FF0000"/>
                </a:solidFill>
                <a:latin typeface="Times New Roman"/>
                <a:cs typeface="Times New Roman"/>
              </a:rPr>
              <a:t>Send both evaluation and quiz answer to the instructor in class</a:t>
            </a:r>
          </a:p>
          <a:p>
            <a:pPr marL="473529" indent="-457200"/>
            <a:r>
              <a:rPr lang="en-US" dirty="0" smtClean="0">
                <a:latin typeface="Times New Roman"/>
                <a:cs typeface="Times New Roman"/>
              </a:rPr>
              <a:t>The instructor will summarize the comments and send the feedback to the presenter. </a:t>
            </a:r>
            <a:endParaRPr lang="en-US" dirty="0">
              <a:latin typeface="Times New Roman"/>
              <a:cs typeface="Times New Roman"/>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Exam</a:t>
            </a:r>
            <a:endParaRPr lang="en-US" dirty="0"/>
          </a:p>
        </p:txBody>
      </p:sp>
      <p:sp>
        <p:nvSpPr>
          <p:cNvPr id="3" name="Text Placeholder 2"/>
          <p:cNvSpPr>
            <a:spLocks noGrp="1"/>
          </p:cNvSpPr>
          <p:nvPr>
            <p:ph type="body" idx="1"/>
          </p:nvPr>
        </p:nvSpPr>
        <p:spPr/>
        <p:txBody>
          <a:bodyPr/>
          <a:lstStyle/>
          <a:p>
            <a:r>
              <a:rPr lang="en-US" dirty="0" smtClean="0">
                <a:latin typeface="Times New Roman"/>
                <a:cs typeface="Times New Roman"/>
              </a:rPr>
              <a:t>12/09/2015 9:00am – noon</a:t>
            </a:r>
          </a:p>
          <a:p>
            <a:r>
              <a:rPr lang="en-US" dirty="0" smtClean="0">
                <a:latin typeface="Times New Roman"/>
                <a:cs typeface="Times New Roman"/>
              </a:rPr>
              <a:t>Most exam questions based on the questions from the presenters</a:t>
            </a:r>
            <a:endParaRPr lang="en-US" dirty="0">
              <a:latin typeface="Times New Roman"/>
              <a:cs typeface="Times New Roman"/>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 name="Shape 102"/>
          <p:cNvSpPr>
            <a:spLocks noGrp="1"/>
          </p:cNvSpPr>
          <p:nvPr>
            <p:ph type="sldNum" sz="quarter" idx="2"/>
          </p:nvPr>
        </p:nvSpPr>
        <p:spPr>
          <a:prstGeom prst="rect">
            <a:avLst/>
          </a:prstGeom>
          <a:extLst>
            <a:ext uri="{C572A759-6A51-4108-AA02-DFA0A04FC94B}">
              <ma14:wrappingTextBox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a:lstStyle/>
          <a:p>
            <a:pPr lvl="0">
              <a:defRPr sz="1800"/>
            </a:pPr>
            <a:fld id="{86CB4B4D-7CA3-9044-876B-883B54F8677D}" type="slidenum">
              <a:rPr sz="1400"/>
              <a:pPr lvl="0">
                <a:defRPr sz="1800"/>
              </a:pPr>
              <a:t>16</a:t>
            </a:fld>
            <a:endParaRPr sz="1400"/>
          </a:p>
        </p:txBody>
      </p:sp>
      <p:sp>
        <p:nvSpPr>
          <p:cNvPr id="103" name="Shape 103"/>
          <p:cNvSpPr>
            <a:spLocks noGrp="1"/>
          </p:cNvSpPr>
          <p:nvPr>
            <p:ph type="title"/>
          </p:nvPr>
        </p:nvSpPr>
        <p:spPr>
          <a:prstGeom prst="rect">
            <a:avLst/>
          </a:prstGeom>
        </p:spPr>
        <p:txBody>
          <a:bodyPr/>
          <a:lstStyle/>
          <a:p>
            <a:pPr lvl="0">
              <a:defRPr sz="1800">
                <a:solidFill>
                  <a:srgbClr val="000000"/>
                </a:solidFill>
              </a:defRPr>
            </a:pPr>
            <a:r>
              <a:rPr sz="4400">
                <a:solidFill>
                  <a:srgbClr val="333399"/>
                </a:solidFill>
              </a:rPr>
              <a:t>Honor Code Violations</a:t>
            </a:r>
          </a:p>
        </p:txBody>
      </p:sp>
      <p:sp>
        <p:nvSpPr>
          <p:cNvPr id="104" name="Shape 104"/>
          <p:cNvSpPr>
            <a:spLocks noGrp="1"/>
          </p:cNvSpPr>
          <p:nvPr>
            <p:ph type="body" idx="1"/>
          </p:nvPr>
        </p:nvSpPr>
        <p:spPr>
          <a:prstGeom prst="rect">
            <a:avLst/>
          </a:prstGeom>
        </p:spPr>
        <p:txBody>
          <a:bodyPr/>
          <a:lstStyle/>
          <a:p>
            <a:pPr marL="342899" lvl="0" indent="-342899">
              <a:defRPr sz="1800"/>
            </a:pPr>
            <a:r>
              <a:rPr sz="2500" b="1" dirty="0">
                <a:latin typeface="Times New Roman"/>
                <a:cs typeface="Times New Roman"/>
              </a:rPr>
              <a:t>A. Lying:</a:t>
            </a:r>
            <a:r>
              <a:rPr sz="2500" dirty="0">
                <a:latin typeface="Times New Roman"/>
                <a:cs typeface="Times New Roman"/>
              </a:rPr>
              <a:t> the presentation of false information with the intent to deceive. </a:t>
            </a:r>
          </a:p>
          <a:p>
            <a:pPr marL="342899" lvl="0" indent="-342899">
              <a:defRPr sz="1800"/>
            </a:pPr>
            <a:r>
              <a:rPr sz="2500" b="1" dirty="0">
                <a:latin typeface="Times New Roman"/>
                <a:cs typeface="Times New Roman"/>
              </a:rPr>
              <a:t>B. Stealing:</a:t>
            </a:r>
            <a:r>
              <a:rPr sz="2500" dirty="0">
                <a:latin typeface="Times New Roman"/>
                <a:cs typeface="Times New Roman"/>
              </a:rPr>
              <a:t> knowingly taking or appropriating the property of another, including property of the College, without the rightful owner’s permission and with the intent to permanently or substantially deprive the owner of the property.</a:t>
            </a:r>
          </a:p>
          <a:p>
            <a:pPr marL="342899" lvl="0" indent="-342899">
              <a:defRPr sz="1800"/>
            </a:pPr>
            <a:r>
              <a:rPr sz="2500" b="1" dirty="0">
                <a:latin typeface="Times New Roman"/>
                <a:cs typeface="Times New Roman"/>
              </a:rPr>
              <a:t>Cheating:</a:t>
            </a:r>
            <a:r>
              <a:rPr sz="2500" dirty="0">
                <a:latin typeface="Times New Roman"/>
                <a:cs typeface="Times New Roman"/>
              </a:rPr>
              <a:t> including, but not limited to, Plagiarism, Unauthorized Assistance/Collaboration, Use of Unauthorized materials, Unauthorized Dual Submission of Previous Academic Work, Time Constraint Violation, Directions Violation,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Instructor</a:t>
            </a:r>
            <a:endParaRPr lang="en-US" dirty="0"/>
          </a:p>
        </p:txBody>
      </p:sp>
      <p:sp>
        <p:nvSpPr>
          <p:cNvPr id="3" name="Text Placeholder 2"/>
          <p:cNvSpPr>
            <a:spLocks noGrp="1"/>
          </p:cNvSpPr>
          <p:nvPr>
            <p:ph type="body" idx="1"/>
          </p:nvPr>
        </p:nvSpPr>
        <p:spPr/>
        <p:txBody>
          <a:bodyPr/>
          <a:lstStyle/>
          <a:p>
            <a:pPr eaLnBrk="1" hangingPunct="1">
              <a:lnSpc>
                <a:spcPct val="90000"/>
              </a:lnSpc>
            </a:pPr>
            <a:r>
              <a:rPr lang="en-US" dirty="0" smtClean="0">
                <a:solidFill>
                  <a:srgbClr val="000000"/>
                </a:solidFill>
                <a:latin typeface="Times New Roman"/>
                <a:ea typeface="Tahoma" pitchFamily="-109" charset="0"/>
                <a:cs typeface="Times New Roman"/>
              </a:rPr>
              <a:t>Dr. Kun Sun, Assistant Professor of Computer Science</a:t>
            </a:r>
          </a:p>
          <a:p>
            <a:pPr lvl="1" eaLnBrk="1" hangingPunct="1">
              <a:lnSpc>
                <a:spcPct val="90000"/>
              </a:lnSpc>
            </a:pPr>
            <a:r>
              <a:rPr lang="en-US" dirty="0" smtClean="0">
                <a:solidFill>
                  <a:srgbClr val="000000"/>
                </a:solidFill>
                <a:latin typeface="Times New Roman"/>
                <a:ea typeface="Tahoma" pitchFamily="-109" charset="0"/>
                <a:cs typeface="Times New Roman"/>
                <a:hlinkClick r:id="rId2"/>
              </a:rPr>
              <a:t>http://www.cs.wm.edu/~ksun/</a:t>
            </a:r>
            <a:endParaRPr lang="en-US" dirty="0" smtClean="0">
              <a:solidFill>
                <a:srgbClr val="000000"/>
              </a:solidFill>
              <a:latin typeface="Times New Roman"/>
              <a:ea typeface="Tahoma" pitchFamily="-109" charset="0"/>
              <a:cs typeface="Times New Roman"/>
            </a:endParaRPr>
          </a:p>
          <a:p>
            <a:pPr lvl="1" eaLnBrk="1" hangingPunct="1">
              <a:lnSpc>
                <a:spcPct val="90000"/>
              </a:lnSpc>
            </a:pPr>
            <a:r>
              <a:rPr lang="en-US" dirty="0" smtClean="0">
                <a:solidFill>
                  <a:srgbClr val="000000"/>
                </a:solidFill>
                <a:latin typeface="Times New Roman"/>
                <a:ea typeface="Tahoma" pitchFamily="-109" charset="0"/>
                <a:cs typeface="Times New Roman"/>
              </a:rPr>
              <a:t>Phone: (757) 221-3457</a:t>
            </a:r>
          </a:p>
          <a:p>
            <a:pPr lvl="1" eaLnBrk="1" hangingPunct="1">
              <a:lnSpc>
                <a:spcPct val="90000"/>
              </a:lnSpc>
            </a:pPr>
            <a:r>
              <a:rPr lang="en-US" dirty="0" smtClean="0">
                <a:solidFill>
                  <a:srgbClr val="000000"/>
                </a:solidFill>
                <a:latin typeface="Times New Roman"/>
                <a:ea typeface="Tahoma" pitchFamily="-109" charset="0"/>
                <a:cs typeface="Times New Roman"/>
              </a:rPr>
              <a:t>Email: </a:t>
            </a:r>
            <a:r>
              <a:rPr lang="en-US" dirty="0" err="1" smtClean="0">
                <a:solidFill>
                  <a:srgbClr val="000000"/>
                </a:solidFill>
                <a:latin typeface="Times New Roman"/>
                <a:ea typeface="Tahoma" pitchFamily="-109" charset="0"/>
                <a:cs typeface="Times New Roman"/>
              </a:rPr>
              <a:t>ksun@wm.edu</a:t>
            </a:r>
            <a:endParaRPr lang="en-US" dirty="0" smtClean="0">
              <a:solidFill>
                <a:srgbClr val="000000"/>
              </a:solidFill>
              <a:latin typeface="Times New Roman"/>
              <a:ea typeface="Tahoma" pitchFamily="-109" charset="0"/>
              <a:cs typeface="Times New Roman"/>
            </a:endParaRPr>
          </a:p>
          <a:p>
            <a:pPr lvl="1" eaLnBrk="1" hangingPunct="1">
              <a:lnSpc>
                <a:spcPct val="90000"/>
              </a:lnSpc>
            </a:pPr>
            <a:r>
              <a:rPr lang="en-US" dirty="0" smtClean="0">
                <a:solidFill>
                  <a:srgbClr val="000000"/>
                </a:solidFill>
                <a:latin typeface="Times New Roman"/>
                <a:ea typeface="Tahoma" pitchFamily="-109" charset="0"/>
                <a:cs typeface="Times New Roman"/>
              </a:rPr>
              <a:t>Office: </a:t>
            </a:r>
            <a:r>
              <a:rPr lang="en-US" dirty="0" err="1" smtClean="0">
                <a:solidFill>
                  <a:srgbClr val="000000"/>
                </a:solidFill>
                <a:latin typeface="Times New Roman"/>
                <a:ea typeface="Tahoma" pitchFamily="-109" charset="0"/>
                <a:cs typeface="Times New Roman"/>
              </a:rPr>
              <a:t>McGrothlin</a:t>
            </a:r>
            <a:r>
              <a:rPr lang="en-US" dirty="0" smtClean="0">
                <a:solidFill>
                  <a:srgbClr val="000000"/>
                </a:solidFill>
                <a:latin typeface="Times New Roman"/>
                <a:ea typeface="Tahoma" pitchFamily="-109" charset="0"/>
                <a:cs typeface="Times New Roman"/>
              </a:rPr>
              <a:t>-Street Hall, 105</a:t>
            </a:r>
          </a:p>
          <a:p>
            <a:pPr lvl="1" eaLnBrk="1" hangingPunct="1">
              <a:lnSpc>
                <a:spcPct val="90000"/>
              </a:lnSpc>
            </a:pPr>
            <a:r>
              <a:rPr lang="en-US" dirty="0" smtClean="0">
                <a:solidFill>
                  <a:srgbClr val="000000"/>
                </a:solidFill>
                <a:latin typeface="Times New Roman"/>
                <a:ea typeface="Tahoma" pitchFamily="-109" charset="0"/>
                <a:cs typeface="Times New Roman"/>
              </a:rPr>
              <a:t>Office hours </a:t>
            </a:r>
          </a:p>
          <a:p>
            <a:pPr lvl="2" eaLnBrk="1" hangingPunct="1">
              <a:lnSpc>
                <a:spcPct val="90000"/>
              </a:lnSpc>
            </a:pPr>
            <a:r>
              <a:rPr lang="en-US" dirty="0" smtClean="0">
                <a:solidFill>
                  <a:srgbClr val="000000"/>
                </a:solidFill>
                <a:latin typeface="Times New Roman"/>
                <a:ea typeface="Tahoma" pitchFamily="-109" charset="0"/>
                <a:cs typeface="Times New Roman"/>
              </a:rPr>
              <a:t>1:30pm-3:30pm MW, or by appointment (send me email)</a:t>
            </a:r>
          </a:p>
          <a:p>
            <a:endParaRPr lang="en-US" dirty="0"/>
          </a:p>
        </p:txBody>
      </p:sp>
      <p:sp>
        <p:nvSpPr>
          <p:cNvPr id="4" name="Rectangle 3"/>
          <p:cNvSpPr/>
          <p:nvPr/>
        </p:nvSpPr>
        <p:spPr>
          <a:xfrm>
            <a:off x="754001" y="5695193"/>
            <a:ext cx="8389999" cy="830997"/>
          </a:xfrm>
          <a:prstGeom prst="rect">
            <a:avLst/>
          </a:prstGeom>
        </p:spPr>
        <p:txBody>
          <a:bodyPr wrap="square">
            <a:spAutoFit/>
          </a:bodyPr>
          <a:lstStyle/>
          <a:p>
            <a:r>
              <a:rPr lang="en-US" dirty="0" smtClean="0"/>
              <a:t>Course website:</a:t>
            </a:r>
          </a:p>
          <a:p>
            <a:r>
              <a:rPr lang="en-US" dirty="0" smtClean="0">
                <a:solidFill>
                  <a:srgbClr val="FF0000"/>
                </a:solidFill>
                <a:hlinkClick r:id="rId3"/>
              </a:rPr>
              <a:t>http://www.cs.wm.edu/~ksun/csci680-f15</a:t>
            </a:r>
            <a:r>
              <a:rPr lang="en-US" smtClean="0">
                <a:solidFill>
                  <a:srgbClr val="FF0000"/>
                </a:solidFill>
                <a:hlinkClick r:id="rId3"/>
              </a:rPr>
              <a:t>/index.html</a:t>
            </a:r>
            <a:endParaRPr lang="en-US" dirty="0" smtClean="0">
              <a:solidFill>
                <a:srgbClr val="FF0000"/>
              </a:solidFill>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47" name="Group 47"/>
          <p:cNvGrpSpPr/>
          <p:nvPr/>
        </p:nvGrpSpPr>
        <p:grpSpPr>
          <a:xfrm>
            <a:off x="382587" y="701675"/>
            <a:ext cx="8542537" cy="31750"/>
            <a:chOff x="0" y="0"/>
            <a:chExt cx="8542536" cy="31750"/>
          </a:xfrm>
        </p:grpSpPr>
        <p:sp>
          <p:nvSpPr>
            <p:cNvPr id="45" name="Shape 45"/>
            <p:cNvSpPr/>
            <p:nvPr/>
          </p:nvSpPr>
          <p:spPr>
            <a:xfrm>
              <a:off x="0" y="0"/>
              <a:ext cx="8542537" cy="31750"/>
            </a:xfrm>
            <a:prstGeom prst="rect">
              <a:avLst/>
            </a:prstGeom>
            <a:blipFill rotWithShape="1">
              <a:blip r:embed="rId2"/>
              <a:srcRect/>
              <a:tile tx="0" ty="0" sx="100000" sy="100000" flip="none" algn="tl"/>
            </a:blip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sp>
          <p:nvSpPr>
            <p:cNvPr id="46" name="Shape 46"/>
            <p:cNvSpPr/>
            <p:nvPr/>
          </p:nvSpPr>
          <p:spPr>
            <a:xfrm>
              <a:off x="0" y="0"/>
              <a:ext cx="8542537" cy="31750"/>
            </a:xfrm>
            <a:prstGeom prst="rect">
              <a:avLst/>
            </a:prstGeom>
            <a:noFill/>
            <a:ln w="12700" cap="flat">
              <a:solidFill>
                <a:srgbClr val="A4EACA">
                  <a:alpha val="80930"/>
                </a:srgbClr>
              </a:solidFill>
              <a:prstDash val="solid"/>
              <a:miter lim="400000"/>
            </a:ln>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grpSp>
      <p:sp>
        <p:nvSpPr>
          <p:cNvPr id="48" name="Shape 48"/>
          <p:cNvSpPr>
            <a:spLocks noGrp="1"/>
          </p:cNvSpPr>
          <p:nvPr>
            <p:ph type="sldNum" sz="quarter" idx="2"/>
          </p:nvPr>
        </p:nvSpPr>
        <p:spPr>
          <a:xfrm>
            <a:off x="6781800" y="6474459"/>
            <a:ext cx="1905000" cy="307342"/>
          </a:xfrm>
          <a:prstGeom prst="rect">
            <a:avLst/>
          </a:prstGeom>
          <a:extLst>
            <a:ext uri="{C572A759-6A51-4108-AA02-DFA0A04FC94B}">
              <ma14:wrappingTextBox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lIns="0" tIns="0" rIns="0" bIns="0">
            <a:normAutofit/>
          </a:bodyPr>
          <a:lstStyle>
            <a:lvl1pPr defTabSz="438911">
              <a:defRPr sz="1344"/>
            </a:lvl1pPr>
          </a:lstStyle>
          <a:p>
            <a:pPr lvl="0">
              <a:defRPr sz="1800"/>
            </a:pPr>
            <a:fld id="{86CB4B4D-7CA3-9044-876B-883B54F8677D}" type="slidenum">
              <a:rPr sz="1344"/>
              <a:pPr lvl="0">
                <a:defRPr sz="1800"/>
              </a:pPr>
              <a:t>3</a:t>
            </a:fld>
            <a:endParaRPr sz="1344"/>
          </a:p>
        </p:txBody>
      </p:sp>
      <p:pic>
        <p:nvPicPr>
          <p:cNvPr id="49" name="image1.tif"/>
          <p:cNvPicPr/>
          <p:nvPr/>
        </p:nvPicPr>
        <p:blipFill>
          <a:blip r:embed="rId3">
            <a:extLst/>
          </a:blip>
          <a:stretch>
            <a:fillRect/>
          </a:stretch>
        </p:blipFill>
        <p:spPr>
          <a:xfrm>
            <a:off x="7989441" y="111229"/>
            <a:ext cx="1115220" cy="513002"/>
          </a:xfrm>
          <a:prstGeom prst="rect">
            <a:avLst/>
          </a:prstGeom>
          <a:ln w="12700">
            <a:miter lim="400000"/>
          </a:ln>
        </p:spPr>
      </p:pic>
      <p:pic>
        <p:nvPicPr>
          <p:cNvPr id="50" name="image2.tif"/>
          <p:cNvPicPr/>
          <p:nvPr/>
        </p:nvPicPr>
        <p:blipFill>
          <a:blip r:embed="rId4">
            <a:extLst/>
          </a:blip>
          <a:stretch>
            <a:fillRect/>
          </a:stretch>
        </p:blipFill>
        <p:spPr>
          <a:xfrm>
            <a:off x="88900" y="63458"/>
            <a:ext cx="910920" cy="608495"/>
          </a:xfrm>
          <a:prstGeom prst="rect">
            <a:avLst/>
          </a:prstGeom>
          <a:ln w="12700">
            <a:miter lim="400000"/>
          </a:ln>
        </p:spPr>
      </p:pic>
      <p:sp>
        <p:nvSpPr>
          <p:cNvPr id="51" name="Shape 51"/>
          <p:cNvSpPr>
            <a:spLocks noGrp="1"/>
          </p:cNvSpPr>
          <p:nvPr>
            <p:ph type="title"/>
          </p:nvPr>
        </p:nvSpPr>
        <p:spPr>
          <a:xfrm>
            <a:off x="1133961" y="-7839"/>
            <a:ext cx="6975338" cy="773770"/>
          </a:xfrm>
          <a:prstGeom prst="rect">
            <a:avLst/>
          </a:prstGeom>
        </p:spPr>
        <p:txBody>
          <a:bodyPr lIns="0" tIns="0" rIns="0" bIns="0">
            <a:normAutofit/>
          </a:bodyPr>
          <a:lstStyle/>
          <a:p>
            <a:pPr lvl="0">
              <a:defRPr sz="1800">
                <a:solidFill>
                  <a:srgbClr val="000000"/>
                </a:solidFill>
              </a:defRPr>
            </a:pPr>
            <a:r>
              <a:rPr sz="4400" dirty="0" smtClean="0">
                <a:solidFill>
                  <a:srgbClr val="333399"/>
                </a:solidFill>
              </a:rPr>
              <a:t>Goal</a:t>
            </a:r>
            <a:r>
              <a:rPr lang="en-US" sz="4400" dirty="0" smtClean="0">
                <a:solidFill>
                  <a:srgbClr val="333399"/>
                </a:solidFill>
              </a:rPr>
              <a:t>s</a:t>
            </a:r>
            <a:endParaRPr sz="4400" dirty="0">
              <a:solidFill>
                <a:srgbClr val="333399"/>
              </a:solidFill>
            </a:endParaRPr>
          </a:p>
        </p:txBody>
      </p:sp>
      <p:sp>
        <p:nvSpPr>
          <p:cNvPr id="52" name="Shape 52"/>
          <p:cNvSpPr>
            <a:spLocks noGrp="1"/>
          </p:cNvSpPr>
          <p:nvPr>
            <p:ph type="body" idx="1"/>
          </p:nvPr>
        </p:nvSpPr>
        <p:spPr>
          <a:xfrm>
            <a:off x="457200" y="1028700"/>
            <a:ext cx="8229600" cy="5257800"/>
          </a:xfrm>
          <a:prstGeom prst="rect">
            <a:avLst/>
          </a:prstGeom>
        </p:spPr>
        <p:txBody>
          <a:bodyPr lIns="0" tIns="0" rIns="0" bIns="0">
            <a:normAutofit lnSpcReduction="10000"/>
          </a:bodyPr>
          <a:lstStyle/>
          <a:p>
            <a:pPr marL="609600" indent="-609600">
              <a:defRPr sz="1800"/>
            </a:pPr>
            <a:r>
              <a:rPr lang="en-US" sz="3200" dirty="0" smtClean="0">
                <a:latin typeface="Times New Roman"/>
                <a:cs typeface="Times New Roman"/>
              </a:rPr>
              <a:t>Familiar with the la</a:t>
            </a:r>
            <a:r>
              <a:rPr sz="3200" dirty="0" smtClean="0">
                <a:latin typeface="Times New Roman"/>
                <a:cs typeface="Times New Roman"/>
              </a:rPr>
              <a:t>test </a:t>
            </a:r>
            <a:r>
              <a:rPr sz="3200" dirty="0">
                <a:latin typeface="Times New Roman"/>
                <a:cs typeface="Times New Roman"/>
              </a:rPr>
              <a:t>security research activities</a:t>
            </a:r>
            <a:endParaRPr sz="3200" dirty="0" smtClean="0">
              <a:latin typeface="Times New Roman"/>
              <a:cs typeface="Times New Roman"/>
            </a:endParaRPr>
          </a:p>
          <a:p>
            <a:pPr marL="1037770" lvl="1" indent="-580570">
              <a:defRPr sz="1800"/>
            </a:pPr>
            <a:r>
              <a:rPr sz="2800" dirty="0" smtClean="0">
                <a:latin typeface="Times New Roman"/>
                <a:cs typeface="Times New Roman"/>
              </a:rPr>
              <a:t>Reading </a:t>
            </a:r>
            <a:r>
              <a:rPr sz="2800" dirty="0">
                <a:latin typeface="Times New Roman"/>
                <a:cs typeface="Times New Roman"/>
              </a:rPr>
              <a:t>technical papers in recent </a:t>
            </a:r>
            <a:r>
              <a:rPr sz="2800" dirty="0" smtClean="0">
                <a:latin typeface="Times New Roman"/>
                <a:cs typeface="Times New Roman"/>
              </a:rPr>
              <a:t>years</a:t>
            </a:r>
            <a:endParaRPr lang="en-US" sz="2800" dirty="0" smtClean="0">
              <a:latin typeface="Times New Roman"/>
              <a:cs typeface="Times New Roman"/>
            </a:endParaRPr>
          </a:p>
          <a:p>
            <a:pPr marL="1037770" lvl="1" indent="-580570">
              <a:defRPr sz="1800"/>
            </a:pPr>
            <a:r>
              <a:rPr lang="en-US" sz="2800" dirty="0" smtClean="0">
                <a:latin typeface="Times New Roman"/>
                <a:cs typeface="Times New Roman"/>
              </a:rPr>
              <a:t>Top level security and systems conferences</a:t>
            </a:r>
          </a:p>
          <a:p>
            <a:pPr marL="1037770" lvl="1" indent="-580570">
              <a:defRPr sz="1800"/>
            </a:pPr>
            <a:r>
              <a:rPr lang="en-US" sz="2800" dirty="0" smtClean="0">
                <a:latin typeface="Times New Roman"/>
                <a:cs typeface="Times New Roman"/>
              </a:rPr>
              <a:t>No textbook</a:t>
            </a:r>
            <a:endParaRPr sz="2800" dirty="0" smtClean="0">
              <a:latin typeface="Times New Roman"/>
              <a:cs typeface="Times New Roman"/>
            </a:endParaRPr>
          </a:p>
          <a:p>
            <a:pPr>
              <a:defRPr sz="1800"/>
            </a:pPr>
            <a:endParaRPr sz="3200" dirty="0" smtClean="0">
              <a:latin typeface="Times New Roman"/>
              <a:cs typeface="Times New Roman"/>
            </a:endParaRPr>
          </a:p>
          <a:p>
            <a:pPr marL="609600" indent="-609600">
              <a:defRPr sz="1800"/>
            </a:pPr>
            <a:r>
              <a:rPr lang="en-US" sz="3200" dirty="0" smtClean="0">
                <a:latin typeface="Times New Roman"/>
                <a:cs typeface="Times New Roman"/>
              </a:rPr>
              <a:t>Learn ho</a:t>
            </a:r>
            <a:r>
              <a:rPr sz="3200" dirty="0" smtClean="0">
                <a:latin typeface="Times New Roman"/>
                <a:cs typeface="Times New Roman"/>
              </a:rPr>
              <a:t>w </a:t>
            </a:r>
            <a:r>
              <a:rPr sz="3200" dirty="0">
                <a:latin typeface="Times New Roman"/>
                <a:cs typeface="Times New Roman"/>
              </a:rPr>
              <a:t>to do research in security area</a:t>
            </a:r>
          </a:p>
          <a:p>
            <a:pPr marL="1037770" lvl="1" indent="-580570">
              <a:defRPr sz="1800"/>
            </a:pPr>
            <a:r>
              <a:rPr sz="2800" dirty="0">
                <a:latin typeface="Times New Roman"/>
                <a:cs typeface="Times New Roman"/>
              </a:rPr>
              <a:t>How to read research paper</a:t>
            </a:r>
            <a:r>
              <a:rPr sz="2800" dirty="0" smtClean="0">
                <a:latin typeface="Times New Roman"/>
                <a:cs typeface="Times New Roman"/>
              </a:rPr>
              <a:t>?</a:t>
            </a:r>
            <a:endParaRPr lang="en-US" sz="2800" dirty="0" smtClean="0">
              <a:latin typeface="Times New Roman"/>
              <a:cs typeface="Times New Roman"/>
            </a:endParaRPr>
          </a:p>
          <a:p>
            <a:pPr marL="1037770" lvl="1" indent="-580570">
              <a:defRPr sz="1800"/>
            </a:pPr>
            <a:r>
              <a:rPr lang="en-US" sz="2800" dirty="0" smtClean="0">
                <a:latin typeface="Times New Roman"/>
                <a:cs typeface="Times New Roman"/>
              </a:rPr>
              <a:t>How to write a paper review?</a:t>
            </a:r>
          </a:p>
          <a:p>
            <a:pPr marL="1037770" lvl="1" indent="-580570">
              <a:defRPr sz="1800"/>
            </a:pPr>
            <a:r>
              <a:rPr lang="en-US" sz="2800" dirty="0" smtClean="0">
                <a:latin typeface="Times New Roman"/>
                <a:cs typeface="Times New Roman"/>
              </a:rPr>
              <a:t>How to present your research work?</a:t>
            </a:r>
            <a:endParaRPr sz="2800" dirty="0" smtClean="0">
              <a:latin typeface="Times New Roman"/>
              <a:cs typeface="Times New Roman"/>
            </a:endParaRPr>
          </a:p>
          <a:p>
            <a:pPr marL="1037770" lvl="1" indent="-580570">
              <a:defRPr sz="1800"/>
            </a:pPr>
            <a:r>
              <a:rPr sz="2800" dirty="0">
                <a:latin typeface="Times New Roman"/>
                <a:cs typeface="Times New Roman"/>
              </a:rPr>
              <a:t>How to write research paper</a:t>
            </a:r>
            <a:r>
              <a:rPr sz="2800" dirty="0" smtClean="0">
                <a:latin typeface="Times New Roman"/>
                <a:cs typeface="Times New Roman"/>
              </a:rPr>
              <a:t>?</a:t>
            </a:r>
            <a:endParaRPr sz="2800" dirty="0">
              <a:latin typeface="Times New Roman"/>
              <a:cs typeface="Times New Roman"/>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Policy</a:t>
            </a:r>
            <a:endParaRPr lang="en-US" dirty="0"/>
          </a:p>
        </p:txBody>
      </p:sp>
      <p:sp>
        <p:nvSpPr>
          <p:cNvPr id="3" name="Text Placeholder 2"/>
          <p:cNvSpPr>
            <a:spLocks noGrp="1"/>
          </p:cNvSpPr>
          <p:nvPr>
            <p:ph type="body" idx="1"/>
          </p:nvPr>
        </p:nvSpPr>
        <p:spPr/>
        <p:txBody>
          <a:bodyPr/>
          <a:lstStyle/>
          <a:p>
            <a:r>
              <a:rPr lang="en-US" dirty="0" smtClean="0">
                <a:latin typeface="Times New Roman"/>
                <a:cs typeface="Times New Roman"/>
              </a:rPr>
              <a:t>10% Class participation</a:t>
            </a:r>
          </a:p>
          <a:p>
            <a:r>
              <a:rPr lang="en-US" dirty="0" smtClean="0">
                <a:latin typeface="Times New Roman"/>
                <a:cs typeface="Times New Roman"/>
              </a:rPr>
              <a:t>10</a:t>
            </a:r>
            <a:r>
              <a:rPr lang="en-US" smtClean="0">
                <a:latin typeface="Times New Roman"/>
                <a:cs typeface="Times New Roman"/>
              </a:rPr>
              <a:t>% Five </a:t>
            </a:r>
            <a:r>
              <a:rPr lang="en-US" dirty="0" smtClean="0">
                <a:latin typeface="Times New Roman"/>
                <a:cs typeface="Times New Roman"/>
              </a:rPr>
              <a:t>paper reviews</a:t>
            </a:r>
          </a:p>
          <a:p>
            <a:r>
              <a:rPr lang="en-US" dirty="0" smtClean="0">
                <a:latin typeface="Times New Roman"/>
                <a:cs typeface="Times New Roman"/>
              </a:rPr>
              <a:t>20% Two class presentation</a:t>
            </a:r>
          </a:p>
          <a:p>
            <a:r>
              <a:rPr lang="en-US" dirty="0" smtClean="0">
                <a:latin typeface="Times New Roman"/>
                <a:cs typeface="Times New Roman"/>
              </a:rPr>
              <a:t>30% Term project</a:t>
            </a:r>
          </a:p>
          <a:p>
            <a:r>
              <a:rPr lang="en-US" dirty="0" smtClean="0">
                <a:latin typeface="Times New Roman"/>
                <a:cs typeface="Times New Roman"/>
              </a:rPr>
              <a:t>30% Final exam </a:t>
            </a:r>
            <a:endParaRPr lang="en-US" dirty="0">
              <a:latin typeface="Times New Roman"/>
              <a:cs typeface="Times New Roman"/>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Participation </a:t>
            </a:r>
            <a:endParaRPr lang="en-US" dirty="0"/>
          </a:p>
        </p:txBody>
      </p:sp>
      <p:sp>
        <p:nvSpPr>
          <p:cNvPr id="3" name="Text Placeholder 2"/>
          <p:cNvSpPr>
            <a:spLocks noGrp="1"/>
          </p:cNvSpPr>
          <p:nvPr>
            <p:ph type="body" idx="1"/>
          </p:nvPr>
        </p:nvSpPr>
        <p:spPr/>
        <p:txBody>
          <a:bodyPr/>
          <a:lstStyle/>
          <a:p>
            <a:r>
              <a:rPr lang="en-US" dirty="0" smtClean="0">
                <a:latin typeface="Times New Roman"/>
                <a:cs typeface="Times New Roman"/>
              </a:rPr>
              <a:t>One point deduction for missing one class without justification</a:t>
            </a:r>
          </a:p>
          <a:p>
            <a:r>
              <a:rPr lang="en-US" dirty="0" smtClean="0">
                <a:latin typeface="Times New Roman"/>
                <a:cs typeface="Times New Roman"/>
              </a:rPr>
              <a:t>Let the instructor know in advance. </a:t>
            </a:r>
          </a:p>
          <a:p>
            <a:pPr>
              <a:buNone/>
            </a:pPr>
            <a:endParaRPr lang="en-US" dirty="0">
              <a:latin typeface="Times New Roman"/>
              <a:cs typeface="Times New Roman"/>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66" name="Group 66"/>
          <p:cNvGrpSpPr/>
          <p:nvPr/>
        </p:nvGrpSpPr>
        <p:grpSpPr>
          <a:xfrm>
            <a:off x="382587" y="701675"/>
            <a:ext cx="8542537" cy="31750"/>
            <a:chOff x="0" y="0"/>
            <a:chExt cx="8542536" cy="31750"/>
          </a:xfrm>
        </p:grpSpPr>
        <p:sp>
          <p:nvSpPr>
            <p:cNvPr id="64" name="Shape 64"/>
            <p:cNvSpPr/>
            <p:nvPr/>
          </p:nvSpPr>
          <p:spPr>
            <a:xfrm>
              <a:off x="0" y="0"/>
              <a:ext cx="8542537" cy="31750"/>
            </a:xfrm>
            <a:prstGeom prst="rect">
              <a:avLst/>
            </a:prstGeom>
            <a:blipFill rotWithShape="1">
              <a:blip r:embed="rId3"/>
              <a:srcRect/>
              <a:tile tx="0" ty="0" sx="100000" sy="100000" flip="none" algn="tl"/>
            </a:blip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sp>
          <p:nvSpPr>
            <p:cNvPr id="65" name="Shape 65"/>
            <p:cNvSpPr/>
            <p:nvPr/>
          </p:nvSpPr>
          <p:spPr>
            <a:xfrm>
              <a:off x="0" y="0"/>
              <a:ext cx="8542537" cy="31750"/>
            </a:xfrm>
            <a:prstGeom prst="rect">
              <a:avLst/>
            </a:prstGeom>
            <a:noFill/>
            <a:ln w="12700" cap="flat">
              <a:solidFill>
                <a:srgbClr val="A4EACA">
                  <a:alpha val="80930"/>
                </a:srgbClr>
              </a:solidFill>
              <a:prstDash val="solid"/>
              <a:miter lim="400000"/>
            </a:ln>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grpSp>
      <p:sp>
        <p:nvSpPr>
          <p:cNvPr id="67" name="Shape 67"/>
          <p:cNvSpPr>
            <a:spLocks noGrp="1"/>
          </p:cNvSpPr>
          <p:nvPr>
            <p:ph type="sldNum" sz="quarter" idx="2"/>
          </p:nvPr>
        </p:nvSpPr>
        <p:spPr>
          <a:xfrm>
            <a:off x="6781800" y="6474459"/>
            <a:ext cx="1905000" cy="307342"/>
          </a:xfrm>
          <a:prstGeom prst="rect">
            <a:avLst/>
          </a:prstGeom>
          <a:extLst>
            <a:ext uri="{C572A759-6A51-4108-AA02-DFA0A04FC94B}">
              <ma14:wrappingTextBox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lIns="0" tIns="0" rIns="0" bIns="0">
            <a:normAutofit/>
          </a:bodyPr>
          <a:lstStyle>
            <a:lvl1pPr defTabSz="438911">
              <a:defRPr sz="1344"/>
            </a:lvl1pPr>
          </a:lstStyle>
          <a:p>
            <a:pPr lvl="0">
              <a:defRPr sz="1800"/>
            </a:pPr>
            <a:fld id="{86CB4B4D-7CA3-9044-876B-883B54F8677D}" type="slidenum">
              <a:rPr sz="1344"/>
              <a:pPr lvl="0">
                <a:defRPr sz="1800"/>
              </a:pPr>
              <a:t>6</a:t>
            </a:fld>
            <a:endParaRPr sz="1344"/>
          </a:p>
        </p:txBody>
      </p:sp>
      <p:pic>
        <p:nvPicPr>
          <p:cNvPr id="68" name="image1.tif"/>
          <p:cNvPicPr/>
          <p:nvPr/>
        </p:nvPicPr>
        <p:blipFill>
          <a:blip r:embed="rId4">
            <a:extLst/>
          </a:blip>
          <a:stretch>
            <a:fillRect/>
          </a:stretch>
        </p:blipFill>
        <p:spPr>
          <a:xfrm>
            <a:off x="7989441" y="111229"/>
            <a:ext cx="1115220" cy="513002"/>
          </a:xfrm>
          <a:prstGeom prst="rect">
            <a:avLst/>
          </a:prstGeom>
          <a:ln w="12700">
            <a:miter lim="400000"/>
          </a:ln>
        </p:spPr>
      </p:pic>
      <p:pic>
        <p:nvPicPr>
          <p:cNvPr id="69" name="image2.tif"/>
          <p:cNvPicPr/>
          <p:nvPr/>
        </p:nvPicPr>
        <p:blipFill>
          <a:blip r:embed="rId5">
            <a:extLst/>
          </a:blip>
          <a:stretch>
            <a:fillRect/>
          </a:stretch>
        </p:blipFill>
        <p:spPr>
          <a:xfrm>
            <a:off x="88900" y="63458"/>
            <a:ext cx="910920" cy="608495"/>
          </a:xfrm>
          <a:prstGeom prst="rect">
            <a:avLst/>
          </a:prstGeom>
          <a:ln w="12700">
            <a:miter lim="400000"/>
          </a:ln>
        </p:spPr>
      </p:pic>
      <p:sp>
        <p:nvSpPr>
          <p:cNvPr id="70" name="Shape 70"/>
          <p:cNvSpPr>
            <a:spLocks noGrp="1"/>
          </p:cNvSpPr>
          <p:nvPr>
            <p:ph type="title"/>
          </p:nvPr>
        </p:nvSpPr>
        <p:spPr>
          <a:xfrm>
            <a:off x="1133961" y="-7839"/>
            <a:ext cx="6975338" cy="773770"/>
          </a:xfrm>
          <a:prstGeom prst="rect">
            <a:avLst/>
          </a:prstGeom>
        </p:spPr>
        <p:txBody>
          <a:bodyPr lIns="0" tIns="0" rIns="0" bIns="0">
            <a:normAutofit/>
          </a:bodyPr>
          <a:lstStyle/>
          <a:p>
            <a:pPr lvl="0">
              <a:defRPr sz="1800">
                <a:solidFill>
                  <a:srgbClr val="000000"/>
                </a:solidFill>
              </a:defRPr>
            </a:pPr>
            <a:r>
              <a:rPr lang="en-US" sz="4400" dirty="0" smtClean="0">
                <a:solidFill>
                  <a:srgbClr val="333399"/>
                </a:solidFill>
              </a:rPr>
              <a:t>5 P</a:t>
            </a:r>
            <a:r>
              <a:rPr sz="4400" dirty="0" smtClean="0">
                <a:solidFill>
                  <a:srgbClr val="333399"/>
                </a:solidFill>
              </a:rPr>
              <a:t>aper </a:t>
            </a:r>
            <a:r>
              <a:rPr sz="4400" dirty="0">
                <a:solidFill>
                  <a:srgbClr val="333399"/>
                </a:solidFill>
              </a:rPr>
              <a:t>Reviews</a:t>
            </a:r>
          </a:p>
        </p:txBody>
      </p:sp>
      <p:sp>
        <p:nvSpPr>
          <p:cNvPr id="71" name="Shape 71"/>
          <p:cNvSpPr>
            <a:spLocks noGrp="1"/>
          </p:cNvSpPr>
          <p:nvPr>
            <p:ph type="body" idx="1"/>
          </p:nvPr>
        </p:nvSpPr>
        <p:spPr>
          <a:xfrm>
            <a:off x="457200" y="1028700"/>
            <a:ext cx="8229600" cy="5257800"/>
          </a:xfrm>
          <a:prstGeom prst="rect">
            <a:avLst/>
          </a:prstGeom>
        </p:spPr>
        <p:txBody>
          <a:bodyPr lIns="0" tIns="0" rIns="0" bIns="0">
            <a:normAutofit fontScale="92500" lnSpcReduction="20000"/>
          </a:bodyPr>
          <a:lstStyle/>
          <a:p>
            <a:pPr marL="609600" indent="-609600">
              <a:defRPr sz="1800"/>
            </a:pPr>
            <a:r>
              <a:rPr lang="en-US" sz="3200" dirty="0" smtClean="0">
                <a:latin typeface="Times New Roman"/>
                <a:cs typeface="Times New Roman"/>
              </a:rPr>
              <a:t>We have a pool of papers to choose from.</a:t>
            </a:r>
          </a:p>
          <a:p>
            <a:pPr marL="1050471" lvl="1" indent="-609600">
              <a:defRPr sz="1800"/>
            </a:pPr>
            <a:r>
              <a:rPr lang="en-US" sz="2811" dirty="0" smtClean="0">
                <a:latin typeface="Times New Roman"/>
                <a:cs typeface="Times New Roman"/>
              </a:rPr>
              <a:t>Insightful comments</a:t>
            </a:r>
          </a:p>
          <a:p>
            <a:pPr marL="1050471" lvl="1" indent="-609600">
              <a:defRPr sz="1800"/>
            </a:pPr>
            <a:r>
              <a:rPr lang="en-US" sz="2811" dirty="0" smtClean="0">
                <a:latin typeface="Times New Roman"/>
                <a:cs typeface="Times New Roman"/>
              </a:rPr>
              <a:t>Other than the presented </a:t>
            </a:r>
            <a:r>
              <a:rPr lang="en-US" sz="2811" dirty="0" smtClean="0">
                <a:latin typeface="Times New Roman"/>
                <a:cs typeface="Times New Roman"/>
              </a:rPr>
              <a:t>papers</a:t>
            </a:r>
          </a:p>
          <a:p>
            <a:pPr marL="1050471" lvl="1" indent="-609600">
              <a:defRPr sz="1800"/>
            </a:pPr>
            <a:r>
              <a:rPr lang="en-US" sz="2811" dirty="0" smtClean="0">
                <a:latin typeface="Times New Roman"/>
                <a:cs typeface="Times New Roman"/>
              </a:rPr>
              <a:t>1-</a:t>
            </a:r>
            <a:r>
              <a:rPr lang="en-US" sz="2811" dirty="0" smtClean="0">
                <a:latin typeface="Times New Roman"/>
                <a:cs typeface="Times New Roman"/>
              </a:rPr>
              <a:t>2</a:t>
            </a:r>
            <a:r>
              <a:rPr lang="en-US" sz="2811" dirty="0" smtClean="0">
                <a:latin typeface="Times New Roman"/>
                <a:cs typeface="Times New Roman"/>
              </a:rPr>
              <a:t> pages, single space, 10 </a:t>
            </a:r>
            <a:r>
              <a:rPr lang="en-US" sz="2811" smtClean="0">
                <a:latin typeface="Times New Roman"/>
                <a:cs typeface="Times New Roman"/>
              </a:rPr>
              <a:t>font point</a:t>
            </a:r>
            <a:endParaRPr lang="en-US" sz="2811" smtClean="0">
              <a:latin typeface="Times New Roman"/>
              <a:cs typeface="Times New Roman"/>
            </a:endParaRPr>
          </a:p>
          <a:p>
            <a:pPr marL="609600" indent="-609600">
              <a:defRPr sz="1800"/>
            </a:pPr>
            <a:r>
              <a:rPr sz="3200" dirty="0" smtClean="0">
                <a:latin typeface="Times New Roman"/>
                <a:cs typeface="Times New Roman"/>
              </a:rPr>
              <a:t>Summarize </a:t>
            </a:r>
            <a:r>
              <a:rPr sz="3200" dirty="0">
                <a:latin typeface="Times New Roman"/>
                <a:cs typeface="Times New Roman"/>
              </a:rPr>
              <a:t>the main idea of the paper</a:t>
            </a:r>
          </a:p>
          <a:p>
            <a:pPr marL="1037770" lvl="1" indent="-580570">
              <a:defRPr sz="1800"/>
            </a:pPr>
            <a:r>
              <a:rPr sz="2800" dirty="0">
                <a:latin typeface="Times New Roman"/>
                <a:cs typeface="Times New Roman"/>
              </a:rPr>
              <a:t>Problem they solved</a:t>
            </a:r>
          </a:p>
          <a:p>
            <a:pPr marL="1037770" lvl="1" indent="-580570">
              <a:defRPr sz="1800"/>
            </a:pPr>
            <a:r>
              <a:rPr sz="2800" dirty="0">
                <a:latin typeface="Times New Roman"/>
                <a:cs typeface="Times New Roman"/>
              </a:rPr>
              <a:t>Approach they took: </a:t>
            </a:r>
            <a:r>
              <a:rPr sz="2800" dirty="0" smtClean="0">
                <a:latin typeface="Times New Roman"/>
                <a:cs typeface="Times New Roman"/>
              </a:rPr>
              <a:t>novelty </a:t>
            </a:r>
            <a:endParaRPr sz="2800" dirty="0">
              <a:latin typeface="Times New Roman"/>
              <a:cs typeface="Times New Roman"/>
            </a:endParaRPr>
          </a:p>
          <a:p>
            <a:pPr marL="1037770" lvl="1" indent="-580570">
              <a:defRPr sz="1800"/>
            </a:pPr>
            <a:r>
              <a:rPr sz="2800" dirty="0">
                <a:latin typeface="Times New Roman"/>
                <a:cs typeface="Times New Roman"/>
              </a:rPr>
              <a:t>How did they </a:t>
            </a:r>
            <a:r>
              <a:rPr sz="2800" dirty="0" smtClean="0">
                <a:latin typeface="Times New Roman"/>
                <a:cs typeface="Times New Roman"/>
              </a:rPr>
              <a:t>evaluate</a:t>
            </a:r>
            <a:endParaRPr lang="en-US" sz="1600" dirty="0" smtClean="0">
              <a:latin typeface="Times New Roman"/>
              <a:cs typeface="Times New Roman"/>
            </a:endParaRPr>
          </a:p>
          <a:p>
            <a:pPr marL="1037770" lvl="1" indent="-580570">
              <a:defRPr sz="1800"/>
            </a:pPr>
            <a:r>
              <a:rPr lang="en-US" sz="3027" dirty="0" smtClean="0">
                <a:solidFill>
                  <a:srgbClr val="0000FF"/>
                </a:solidFill>
                <a:latin typeface="Times New Roman"/>
                <a:cs typeface="Times New Roman"/>
              </a:rPr>
              <a:t>Any way</a:t>
            </a:r>
            <a:r>
              <a:rPr sz="3027" dirty="0" smtClean="0">
                <a:solidFill>
                  <a:srgbClr val="0000FF"/>
                </a:solidFill>
                <a:latin typeface="Times New Roman"/>
                <a:cs typeface="Times New Roman"/>
              </a:rPr>
              <a:t>s </a:t>
            </a:r>
            <a:r>
              <a:rPr sz="3027" dirty="0">
                <a:solidFill>
                  <a:srgbClr val="0000FF"/>
                </a:solidFill>
                <a:latin typeface="Times New Roman"/>
                <a:cs typeface="Times New Roman"/>
              </a:rPr>
              <a:t>to improve the </a:t>
            </a:r>
            <a:r>
              <a:rPr sz="3027" dirty="0" smtClean="0">
                <a:solidFill>
                  <a:srgbClr val="0000FF"/>
                </a:solidFill>
                <a:latin typeface="Times New Roman"/>
                <a:cs typeface="Times New Roman"/>
              </a:rPr>
              <a:t>work</a:t>
            </a:r>
            <a:endParaRPr lang="en-US" sz="3027" dirty="0" smtClean="0">
              <a:solidFill>
                <a:srgbClr val="0000FF"/>
              </a:solidFill>
              <a:latin typeface="Times New Roman"/>
              <a:cs typeface="Times New Roman"/>
            </a:endParaRPr>
          </a:p>
          <a:p>
            <a:pPr marL="1473199" lvl="2" indent="-580570">
              <a:defRPr sz="1800"/>
            </a:pPr>
            <a:r>
              <a:rPr lang="en-US" sz="2595" dirty="0" smtClean="0">
                <a:latin typeface="Times New Roman"/>
                <a:cs typeface="Times New Roman"/>
              </a:rPr>
              <a:t>Limitation of the work</a:t>
            </a:r>
          </a:p>
          <a:p>
            <a:pPr marL="1473199" lvl="2" indent="-580570">
              <a:defRPr sz="1800"/>
            </a:pPr>
            <a:r>
              <a:rPr lang="en-US" sz="2595" dirty="0" smtClean="0">
                <a:latin typeface="Times New Roman"/>
                <a:cs typeface="Times New Roman"/>
              </a:rPr>
              <a:t>Pros and cons</a:t>
            </a:r>
          </a:p>
          <a:p>
            <a:pPr marL="1473199" lvl="2" indent="-580570">
              <a:defRPr sz="1800"/>
            </a:pPr>
            <a:r>
              <a:rPr lang="en-US" sz="2595" dirty="0" smtClean="0">
                <a:latin typeface="Times New Roman"/>
                <a:cs typeface="Times New Roman"/>
              </a:rPr>
              <a:t>Break its assumption</a:t>
            </a:r>
            <a:endParaRPr sz="2595" dirty="0">
              <a:latin typeface="Times New Roman"/>
              <a:cs typeface="Times New Roman"/>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77" name="Group 77"/>
          <p:cNvGrpSpPr/>
          <p:nvPr/>
        </p:nvGrpSpPr>
        <p:grpSpPr>
          <a:xfrm>
            <a:off x="382587" y="701675"/>
            <a:ext cx="8542537" cy="31750"/>
            <a:chOff x="0" y="0"/>
            <a:chExt cx="8542536" cy="31750"/>
          </a:xfrm>
        </p:grpSpPr>
        <p:sp>
          <p:nvSpPr>
            <p:cNvPr id="75" name="Shape 75"/>
            <p:cNvSpPr/>
            <p:nvPr/>
          </p:nvSpPr>
          <p:spPr>
            <a:xfrm>
              <a:off x="0" y="0"/>
              <a:ext cx="8542537" cy="31750"/>
            </a:xfrm>
            <a:prstGeom prst="rect">
              <a:avLst/>
            </a:prstGeom>
            <a:blipFill rotWithShape="1">
              <a:blip r:embed="rId2"/>
              <a:srcRect/>
              <a:tile tx="0" ty="0" sx="100000" sy="100000" flip="none" algn="tl"/>
            </a:blip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sp>
          <p:nvSpPr>
            <p:cNvPr id="76" name="Shape 76"/>
            <p:cNvSpPr/>
            <p:nvPr/>
          </p:nvSpPr>
          <p:spPr>
            <a:xfrm>
              <a:off x="0" y="0"/>
              <a:ext cx="8542537" cy="31750"/>
            </a:xfrm>
            <a:prstGeom prst="rect">
              <a:avLst/>
            </a:prstGeom>
            <a:noFill/>
            <a:ln w="12700" cap="flat">
              <a:solidFill>
                <a:srgbClr val="A4EACA">
                  <a:alpha val="80930"/>
                </a:srgbClr>
              </a:solidFill>
              <a:prstDash val="solid"/>
              <a:miter lim="400000"/>
            </a:ln>
            <a:effectLst/>
          </p:spPr>
          <p:txBody>
            <a:bodyPr wrap="square" lIns="0" tIns="0" rIns="0" bIns="0" numCol="1" anchor="ctr">
              <a:noAutofit/>
            </a:bodyPr>
            <a:lstStyle/>
            <a:p>
              <a:pPr lvl="0">
                <a:defRPr>
                  <a:solidFill>
                    <a:srgbClr val="FFFFFF"/>
                  </a:solidFill>
                  <a:latin typeface="Tahoma"/>
                  <a:ea typeface="Tahoma"/>
                  <a:cs typeface="Tahoma"/>
                  <a:sym typeface="Tahoma"/>
                </a:defRPr>
              </a:pPr>
              <a:endParaRPr/>
            </a:p>
          </p:txBody>
        </p:sp>
      </p:grpSp>
      <p:sp>
        <p:nvSpPr>
          <p:cNvPr id="78" name="Shape 78"/>
          <p:cNvSpPr>
            <a:spLocks noGrp="1"/>
          </p:cNvSpPr>
          <p:nvPr>
            <p:ph type="sldNum" sz="quarter" idx="2"/>
          </p:nvPr>
        </p:nvSpPr>
        <p:spPr>
          <a:xfrm>
            <a:off x="6781800" y="6474459"/>
            <a:ext cx="1905000" cy="307342"/>
          </a:xfrm>
          <a:prstGeom prst="rect">
            <a:avLst/>
          </a:prstGeom>
          <a:extLst>
            <a:ext uri="{C572A759-6A51-4108-AA02-DFA0A04FC94B}">
              <ma14:wrappingTextBoxFlag xmlns:mc="http://schemas.openxmlformats.org/markup-compatibility/2006" xmlns:mv="urn:schemas-microsoft-com:mac:vml"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lIns="0" tIns="0" rIns="0" bIns="0">
            <a:normAutofit/>
          </a:bodyPr>
          <a:lstStyle>
            <a:lvl1pPr defTabSz="438911">
              <a:defRPr sz="1344"/>
            </a:lvl1pPr>
          </a:lstStyle>
          <a:p>
            <a:pPr lvl="0">
              <a:defRPr sz="1800"/>
            </a:pPr>
            <a:fld id="{86CB4B4D-7CA3-9044-876B-883B54F8677D}" type="slidenum">
              <a:rPr sz="1344"/>
              <a:pPr lvl="0">
                <a:defRPr sz="1800"/>
              </a:pPr>
              <a:t>7</a:t>
            </a:fld>
            <a:endParaRPr sz="1344"/>
          </a:p>
        </p:txBody>
      </p:sp>
      <p:pic>
        <p:nvPicPr>
          <p:cNvPr id="79" name="image1.tif"/>
          <p:cNvPicPr/>
          <p:nvPr/>
        </p:nvPicPr>
        <p:blipFill>
          <a:blip r:embed="rId3">
            <a:extLst/>
          </a:blip>
          <a:stretch>
            <a:fillRect/>
          </a:stretch>
        </p:blipFill>
        <p:spPr>
          <a:xfrm>
            <a:off x="7989441" y="111229"/>
            <a:ext cx="1115220" cy="513002"/>
          </a:xfrm>
          <a:prstGeom prst="rect">
            <a:avLst/>
          </a:prstGeom>
          <a:ln w="12700">
            <a:miter lim="400000"/>
          </a:ln>
        </p:spPr>
      </p:pic>
      <p:pic>
        <p:nvPicPr>
          <p:cNvPr id="80" name="image2.tif"/>
          <p:cNvPicPr/>
          <p:nvPr/>
        </p:nvPicPr>
        <p:blipFill>
          <a:blip r:embed="rId4">
            <a:extLst/>
          </a:blip>
          <a:stretch>
            <a:fillRect/>
          </a:stretch>
        </p:blipFill>
        <p:spPr>
          <a:xfrm>
            <a:off x="88900" y="63458"/>
            <a:ext cx="910920" cy="608495"/>
          </a:xfrm>
          <a:prstGeom prst="rect">
            <a:avLst/>
          </a:prstGeom>
          <a:ln w="12700">
            <a:miter lim="400000"/>
          </a:ln>
        </p:spPr>
      </p:pic>
      <p:sp>
        <p:nvSpPr>
          <p:cNvPr id="81" name="Shape 81"/>
          <p:cNvSpPr>
            <a:spLocks noGrp="1"/>
          </p:cNvSpPr>
          <p:nvPr>
            <p:ph type="title"/>
          </p:nvPr>
        </p:nvSpPr>
        <p:spPr>
          <a:xfrm>
            <a:off x="1133961" y="-7839"/>
            <a:ext cx="6975338" cy="773770"/>
          </a:xfrm>
          <a:prstGeom prst="rect">
            <a:avLst/>
          </a:prstGeom>
        </p:spPr>
        <p:txBody>
          <a:bodyPr lIns="0" tIns="0" rIns="0" bIns="0">
            <a:normAutofit/>
          </a:bodyPr>
          <a:lstStyle/>
          <a:p>
            <a:pPr lvl="0">
              <a:defRPr sz="1800">
                <a:solidFill>
                  <a:srgbClr val="000000"/>
                </a:solidFill>
              </a:defRPr>
            </a:pPr>
            <a:r>
              <a:rPr sz="4400" dirty="0">
                <a:solidFill>
                  <a:srgbClr val="333399"/>
                </a:solidFill>
              </a:rPr>
              <a:t>Term Project</a:t>
            </a:r>
          </a:p>
        </p:txBody>
      </p:sp>
      <p:sp>
        <p:nvSpPr>
          <p:cNvPr id="82" name="Shape 82"/>
          <p:cNvSpPr>
            <a:spLocks noGrp="1"/>
          </p:cNvSpPr>
          <p:nvPr>
            <p:ph type="body" idx="1"/>
          </p:nvPr>
        </p:nvSpPr>
        <p:spPr>
          <a:xfrm>
            <a:off x="457200" y="1028700"/>
            <a:ext cx="8229600" cy="5257800"/>
          </a:xfrm>
          <a:prstGeom prst="rect">
            <a:avLst/>
          </a:prstGeom>
        </p:spPr>
        <p:txBody>
          <a:bodyPr lIns="0" tIns="0" rIns="0" bIns="0">
            <a:normAutofit/>
          </a:bodyPr>
          <a:lstStyle/>
          <a:p>
            <a:pPr marL="609600" indent="-609600">
              <a:defRPr sz="1800"/>
            </a:pPr>
            <a:r>
              <a:rPr lang="en-US" sz="3200" dirty="0" smtClean="0">
                <a:solidFill>
                  <a:srgbClr val="FF0000"/>
                </a:solidFill>
                <a:latin typeface="Times New Roman"/>
                <a:cs typeface="Times New Roman"/>
              </a:rPr>
              <a:t>Each team has at most 2 students.</a:t>
            </a:r>
          </a:p>
          <a:p>
            <a:pPr marL="609600" indent="-609600">
              <a:defRPr sz="1800"/>
            </a:pPr>
            <a:r>
              <a:rPr lang="en-US" sz="3200" dirty="0" smtClean="0">
                <a:latin typeface="Times New Roman"/>
                <a:cs typeface="Times New Roman"/>
              </a:rPr>
              <a:t>Topics on systems security or network security</a:t>
            </a:r>
          </a:p>
          <a:p>
            <a:pPr marL="609600" indent="-609600">
              <a:defRPr sz="1800"/>
            </a:pPr>
            <a:r>
              <a:rPr lang="en-US" sz="3200" dirty="0" smtClean="0">
                <a:latin typeface="Times New Roman"/>
                <a:cs typeface="Times New Roman"/>
              </a:rPr>
              <a:t>Project </a:t>
            </a:r>
            <a:r>
              <a:rPr sz="3200" dirty="0" smtClean="0">
                <a:latin typeface="Times New Roman"/>
                <a:cs typeface="Times New Roman"/>
              </a:rPr>
              <a:t>Proposal </a:t>
            </a:r>
            <a:r>
              <a:rPr sz="3200" dirty="0">
                <a:latin typeface="Times New Roman"/>
                <a:cs typeface="Times New Roman"/>
              </a:rPr>
              <a:t>(Due on Oct.</a:t>
            </a:r>
            <a:r>
              <a:rPr sz="3200" dirty="0" smtClean="0">
                <a:latin typeface="Times New Roman"/>
                <a:cs typeface="Times New Roman"/>
              </a:rPr>
              <a:t> </a:t>
            </a:r>
            <a:r>
              <a:rPr lang="en-US" sz="3200" dirty="0" smtClean="0">
                <a:latin typeface="Times New Roman"/>
                <a:cs typeface="Times New Roman"/>
              </a:rPr>
              <a:t>5</a:t>
            </a:r>
            <a:r>
              <a:rPr sz="3200" dirty="0" smtClean="0">
                <a:latin typeface="Times New Roman"/>
                <a:cs typeface="Times New Roman"/>
              </a:rPr>
              <a:t>)</a:t>
            </a:r>
            <a:endParaRPr sz="3200" dirty="0">
              <a:latin typeface="Times New Roman"/>
              <a:cs typeface="Times New Roman"/>
            </a:endParaRPr>
          </a:p>
          <a:p>
            <a:pPr marL="1037770" lvl="1" indent="-580570">
              <a:defRPr sz="1800"/>
            </a:pPr>
            <a:r>
              <a:rPr sz="3200" dirty="0">
                <a:latin typeface="Times New Roman"/>
                <a:cs typeface="Times New Roman"/>
              </a:rPr>
              <a:t>Problem statement</a:t>
            </a:r>
          </a:p>
          <a:p>
            <a:pPr marL="609600" indent="-609600">
              <a:defRPr sz="1800"/>
            </a:pPr>
            <a:r>
              <a:rPr sz="3200" dirty="0">
                <a:latin typeface="Times New Roman"/>
                <a:cs typeface="Times New Roman"/>
              </a:rPr>
              <a:t>Progress report (Optional)</a:t>
            </a:r>
          </a:p>
          <a:p>
            <a:pPr marL="1037770" lvl="1" indent="-580570">
              <a:defRPr sz="1800"/>
            </a:pPr>
            <a:r>
              <a:rPr sz="3200" dirty="0">
                <a:latin typeface="Times New Roman"/>
                <a:cs typeface="Times New Roman"/>
              </a:rPr>
              <a:t>Preliminary results</a:t>
            </a:r>
          </a:p>
          <a:p>
            <a:pPr marL="609600" indent="-609600">
              <a:defRPr sz="1800"/>
            </a:pPr>
            <a:r>
              <a:rPr sz="3200" dirty="0">
                <a:latin typeface="Times New Roman"/>
                <a:cs typeface="Times New Roman"/>
              </a:rPr>
              <a:t>Final report (Due on Dec.</a:t>
            </a:r>
            <a:r>
              <a:rPr sz="3200" dirty="0" smtClean="0">
                <a:latin typeface="Times New Roman"/>
                <a:cs typeface="Times New Roman"/>
              </a:rPr>
              <a:t> </a:t>
            </a:r>
            <a:r>
              <a:rPr lang="en-US" sz="3200" dirty="0" smtClean="0">
                <a:latin typeface="Times New Roman"/>
                <a:cs typeface="Times New Roman"/>
              </a:rPr>
              <a:t>2</a:t>
            </a:r>
            <a:r>
              <a:rPr sz="3200" dirty="0" smtClean="0">
                <a:latin typeface="Times New Roman"/>
                <a:cs typeface="Times New Roman"/>
              </a:rPr>
              <a:t>)</a:t>
            </a:r>
            <a:endParaRPr sz="3200" dirty="0">
              <a:latin typeface="Times New Roman"/>
              <a:cs typeface="Times New Roman"/>
            </a:endParaRPr>
          </a:p>
          <a:p>
            <a:pPr marL="1037770" lvl="1" indent="-580570">
              <a:defRPr sz="1800"/>
            </a:pPr>
            <a:r>
              <a:rPr sz="3200" dirty="0">
                <a:latin typeface="Times New Roman"/>
                <a:cs typeface="Times New Roman"/>
              </a:rPr>
              <a:t>Complete project report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Proposal</a:t>
            </a:r>
            <a:endParaRPr lang="en-US" dirty="0"/>
          </a:p>
        </p:txBody>
      </p:sp>
      <p:sp>
        <p:nvSpPr>
          <p:cNvPr id="3" name="Text Placeholder 2"/>
          <p:cNvSpPr>
            <a:spLocks noGrp="1"/>
          </p:cNvSpPr>
          <p:nvPr>
            <p:ph type="body" idx="1"/>
          </p:nvPr>
        </p:nvSpPr>
        <p:spPr/>
        <p:txBody>
          <a:bodyPr/>
          <a:lstStyle/>
          <a:p>
            <a:r>
              <a:rPr lang="en-US" dirty="0" smtClean="0">
                <a:latin typeface="Times New Roman"/>
                <a:cs typeface="Times New Roman"/>
              </a:rPr>
              <a:t>In PDF, 2-3 pages, single space, 10 font size</a:t>
            </a:r>
          </a:p>
          <a:p>
            <a:r>
              <a:rPr lang="en-US" dirty="0" smtClean="0">
                <a:latin typeface="Times New Roman"/>
                <a:cs typeface="Times New Roman"/>
              </a:rPr>
              <a:t>Potential format:</a:t>
            </a:r>
          </a:p>
          <a:p>
            <a:pPr lvl="1"/>
            <a:r>
              <a:rPr lang="en-US" dirty="0" smtClean="0">
                <a:latin typeface="Times New Roman"/>
                <a:cs typeface="Times New Roman"/>
              </a:rPr>
              <a:t>Problem Statement</a:t>
            </a:r>
          </a:p>
          <a:p>
            <a:pPr lvl="2"/>
            <a:r>
              <a:rPr lang="en-US" dirty="0" smtClean="0">
                <a:latin typeface="Times New Roman"/>
                <a:cs typeface="Times New Roman"/>
              </a:rPr>
              <a:t>Motivation</a:t>
            </a:r>
          </a:p>
          <a:p>
            <a:pPr lvl="2"/>
            <a:r>
              <a:rPr lang="en-US" dirty="0" smtClean="0">
                <a:latin typeface="Times New Roman"/>
                <a:cs typeface="Times New Roman"/>
              </a:rPr>
              <a:t>Objectives</a:t>
            </a:r>
          </a:p>
          <a:p>
            <a:pPr lvl="1"/>
            <a:r>
              <a:rPr lang="en-US" dirty="0" smtClean="0">
                <a:latin typeface="Times New Roman"/>
                <a:cs typeface="Times New Roman"/>
              </a:rPr>
              <a:t>Related works</a:t>
            </a:r>
          </a:p>
          <a:p>
            <a:pPr lvl="1"/>
            <a:r>
              <a:rPr lang="en-US" dirty="0" smtClean="0">
                <a:latin typeface="Times New Roman"/>
                <a:cs typeface="Times New Roman"/>
              </a:rPr>
              <a:t>Technical approach</a:t>
            </a:r>
          </a:p>
          <a:p>
            <a:pPr lvl="1"/>
            <a:r>
              <a:rPr lang="en-US" dirty="0" smtClean="0">
                <a:latin typeface="Times New Roman"/>
                <a:cs typeface="Times New Roman"/>
              </a:rPr>
              <a:t>Expected results from the project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Project Report</a:t>
            </a:r>
            <a:endParaRPr lang="en-US" dirty="0"/>
          </a:p>
        </p:txBody>
      </p:sp>
      <p:sp>
        <p:nvSpPr>
          <p:cNvPr id="3" name="Text Placeholder 2"/>
          <p:cNvSpPr>
            <a:spLocks noGrp="1"/>
          </p:cNvSpPr>
          <p:nvPr>
            <p:ph type="body" idx="1"/>
          </p:nvPr>
        </p:nvSpPr>
        <p:spPr>
          <a:xfrm>
            <a:off x="457200" y="842559"/>
            <a:ext cx="8229600" cy="5854700"/>
          </a:xfrm>
        </p:spPr>
        <p:txBody>
          <a:bodyPr/>
          <a:lstStyle/>
          <a:p>
            <a:r>
              <a:rPr lang="en-US" sz="2800" dirty="0" smtClean="0">
                <a:latin typeface="Times New Roman"/>
                <a:cs typeface="Times New Roman"/>
              </a:rPr>
              <a:t>In PDF, 10-20 pg, single space, 10 font size</a:t>
            </a:r>
          </a:p>
          <a:p>
            <a:r>
              <a:rPr lang="en-US" sz="2800" dirty="0" smtClean="0">
                <a:latin typeface="Times New Roman"/>
                <a:cs typeface="Times New Roman"/>
              </a:rPr>
              <a:t>Conform to formats of research papers</a:t>
            </a:r>
          </a:p>
          <a:p>
            <a:r>
              <a:rPr lang="en-US" sz="2800" dirty="0" smtClean="0">
                <a:latin typeface="Times New Roman"/>
                <a:cs typeface="Times New Roman"/>
              </a:rPr>
              <a:t>May contain the following sections:</a:t>
            </a:r>
          </a:p>
          <a:p>
            <a:pPr lvl="2"/>
            <a:r>
              <a:rPr lang="en-US" sz="2400" dirty="0" smtClean="0">
                <a:latin typeface="Times New Roman"/>
                <a:cs typeface="Times New Roman"/>
              </a:rPr>
              <a:t>Title </a:t>
            </a:r>
          </a:p>
          <a:p>
            <a:pPr lvl="2"/>
            <a:r>
              <a:rPr lang="en-US" sz="2400" dirty="0" smtClean="0">
                <a:latin typeface="Times New Roman"/>
                <a:cs typeface="Times New Roman"/>
              </a:rPr>
              <a:t>Abstract</a:t>
            </a:r>
          </a:p>
          <a:p>
            <a:pPr lvl="2"/>
            <a:r>
              <a:rPr lang="en-US" sz="2400" dirty="0" smtClean="0">
                <a:latin typeface="Times New Roman"/>
                <a:cs typeface="Times New Roman"/>
              </a:rPr>
              <a:t>Introduction</a:t>
            </a:r>
          </a:p>
          <a:p>
            <a:pPr lvl="2"/>
            <a:r>
              <a:rPr lang="en-US" sz="2400" dirty="0" smtClean="0">
                <a:latin typeface="Times New Roman"/>
                <a:cs typeface="Times New Roman"/>
              </a:rPr>
              <a:t>Related work</a:t>
            </a:r>
          </a:p>
          <a:p>
            <a:pPr lvl="2"/>
            <a:r>
              <a:rPr lang="en-US" sz="2400" dirty="0" smtClean="0">
                <a:latin typeface="Times New Roman"/>
                <a:cs typeface="Times New Roman"/>
              </a:rPr>
              <a:t>System Architecture/System design/Technical Approach</a:t>
            </a:r>
          </a:p>
          <a:p>
            <a:pPr lvl="2"/>
            <a:r>
              <a:rPr lang="en-US" sz="2400" dirty="0" smtClean="0">
                <a:latin typeface="Times New Roman"/>
                <a:cs typeface="Times New Roman"/>
              </a:rPr>
              <a:t>Implementation and experimental results</a:t>
            </a:r>
          </a:p>
          <a:p>
            <a:pPr lvl="2"/>
            <a:r>
              <a:rPr lang="en-US" sz="2400" dirty="0" smtClean="0">
                <a:latin typeface="Times New Roman"/>
                <a:cs typeface="Times New Roman"/>
              </a:rPr>
              <a:t>Discussion (e.g., limitations)</a:t>
            </a:r>
          </a:p>
          <a:p>
            <a:pPr lvl="2"/>
            <a:r>
              <a:rPr lang="en-US" sz="2400" dirty="0" smtClean="0">
                <a:latin typeface="Times New Roman"/>
                <a:cs typeface="Times New Roman"/>
              </a:rPr>
              <a:t>Conclusion and future works</a:t>
            </a:r>
            <a:endParaRPr lang="en-US" sz="2400" dirty="0">
              <a:latin typeface="Times New Roman"/>
              <a:cs typeface="Times New Roman"/>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E4A8"/>
      </a:accent1>
      <a:accent2>
        <a:srgbClr val="FFCF01"/>
      </a:accent2>
      <a:accent3>
        <a:srgbClr val="8F8F8F"/>
      </a:accent3>
      <a:accent4>
        <a:srgbClr val="707070"/>
      </a:accent4>
      <a:accent5>
        <a:srgbClr val="AAEECF"/>
      </a:accent5>
      <a:accent6>
        <a:srgbClr val="E7BC01"/>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E4A8"/>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E4A8"/>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E4A8"/>
      </a:accent1>
      <a:accent2>
        <a:srgbClr val="FFCF01"/>
      </a:accent2>
      <a:accent3>
        <a:srgbClr val="8F8F8F"/>
      </a:accent3>
      <a:accent4>
        <a:srgbClr val="707070"/>
      </a:accent4>
      <a:accent5>
        <a:srgbClr val="AAEECF"/>
      </a:accent5>
      <a:accent6>
        <a:srgbClr val="E7BC01"/>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E4A8"/>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E4A8"/>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1612</TotalTime>
  <Words>848</Words>
  <Application>Microsoft Macintosh PowerPoint</Application>
  <PresentationFormat>On-screen Show (4:3)</PresentationFormat>
  <Paragraphs>132</Paragraphs>
  <Slides>16</Slides>
  <Notes>2</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Default</vt:lpstr>
      <vt:lpstr>Advanced Systems and Network Security</vt:lpstr>
      <vt:lpstr>Instructor</vt:lpstr>
      <vt:lpstr>Goals</vt:lpstr>
      <vt:lpstr>Grading Policy</vt:lpstr>
      <vt:lpstr>Class Participation </vt:lpstr>
      <vt:lpstr>5 Paper Reviews</vt:lpstr>
      <vt:lpstr>Term Project</vt:lpstr>
      <vt:lpstr>Project Proposal</vt:lpstr>
      <vt:lpstr>Final Project Report</vt:lpstr>
      <vt:lpstr>Required Skills for Project</vt:lpstr>
      <vt:lpstr>Useful Resources</vt:lpstr>
      <vt:lpstr>Presentation</vt:lpstr>
      <vt:lpstr>Requirement for Presenter</vt:lpstr>
      <vt:lpstr>Requirement for Audience</vt:lpstr>
      <vt:lpstr>Final Exam</vt:lpstr>
      <vt:lpstr>Honor Code Violations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Network Security</dc:title>
  <cp:lastModifiedBy>kun sun</cp:lastModifiedBy>
  <cp:revision>53</cp:revision>
  <dcterms:created xsi:type="dcterms:W3CDTF">2015-09-13T04:03:38Z</dcterms:created>
  <dcterms:modified xsi:type="dcterms:W3CDTF">2015-09-13T14:45:09Z</dcterms:modified>
</cp:coreProperties>
</file>