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34.xml" ContentType="application/vnd.openxmlformats-officedocument.presentationml.notesSlide+xml"/>
  <Override PartName="/ppt/notesSlides/notesSlide4.xml" ContentType="application/vnd.openxmlformats-officedocument.presentationml.notes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24.xml" ContentType="application/vnd.openxmlformats-officedocument.presentationml.notesSlide+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36"/>
  </p:notesMasterIdLst>
  <p:handoutMasterIdLst>
    <p:handoutMasterId r:id="rId37"/>
  </p:handoutMasterIdLst>
  <p:sldIdLst>
    <p:sldId id="267" r:id="rId2"/>
    <p:sldId id="326" r:id="rId3"/>
    <p:sldId id="355" r:id="rId4"/>
    <p:sldId id="359" r:id="rId5"/>
    <p:sldId id="358" r:id="rId6"/>
    <p:sldId id="325" r:id="rId7"/>
    <p:sldId id="311" r:id="rId8"/>
    <p:sldId id="350" r:id="rId9"/>
    <p:sldId id="360" r:id="rId10"/>
    <p:sldId id="362" r:id="rId11"/>
    <p:sldId id="351" r:id="rId12"/>
    <p:sldId id="361" r:id="rId13"/>
    <p:sldId id="363" r:id="rId14"/>
    <p:sldId id="340" r:id="rId15"/>
    <p:sldId id="315" r:id="rId16"/>
    <p:sldId id="352" r:id="rId17"/>
    <p:sldId id="354" r:id="rId18"/>
    <p:sldId id="373" r:id="rId19"/>
    <p:sldId id="375" r:id="rId20"/>
    <p:sldId id="376" r:id="rId21"/>
    <p:sldId id="374" r:id="rId22"/>
    <p:sldId id="365" r:id="rId23"/>
    <p:sldId id="370" r:id="rId24"/>
    <p:sldId id="369" r:id="rId25"/>
    <p:sldId id="377" r:id="rId26"/>
    <p:sldId id="378" r:id="rId27"/>
    <p:sldId id="364" r:id="rId28"/>
    <p:sldId id="367" r:id="rId29"/>
    <p:sldId id="371" r:id="rId30"/>
    <p:sldId id="368" r:id="rId31"/>
    <p:sldId id="317" r:id="rId32"/>
    <p:sldId id="318" r:id="rId33"/>
    <p:sldId id="332" r:id="rId34"/>
    <p:sldId id="273" r:id="rId35"/>
  </p:sldIdLst>
  <p:sldSz cx="9144000" cy="5715000" type="screen16x10"/>
  <p:notesSz cx="6858000" cy="9144000"/>
  <p:defaultTextStyle>
    <a:defPPr>
      <a:defRPr lang="zh-CN"/>
    </a:defPPr>
    <a:lvl1pPr marL="0" algn="l" defTabSz="914364" rtl="0" eaLnBrk="1" latinLnBrk="0" hangingPunct="1">
      <a:defRPr sz="1800" kern="1200">
        <a:solidFill>
          <a:schemeClr val="tx1"/>
        </a:solidFill>
        <a:latin typeface="+mn-lt"/>
        <a:ea typeface="+mn-ea"/>
        <a:cs typeface="+mn-cs"/>
      </a:defRPr>
    </a:lvl1pPr>
    <a:lvl2pPr marL="457181"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0"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xmlns:p="http://schemas.openxmlformats.org/presentationml/2006/main" xmlns:r="http://schemas.openxmlformats.org/officeDocument/2006/relationships" xmlns:a="http://schemas.openxmlformats.org/drawingml/2006/main"/>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notes" scaleToFitPaper="1"/>
  <p:clrMru>
    <a:srgbClr val="40C4F4"/>
    <a:srgbClr val="00B050"/>
    <a:srgbClr val="0000FF"/>
    <a:srgbClr val="FF0000"/>
    <a:srgbClr val="003300"/>
    <a:srgbClr val="44546A"/>
    <a:srgbClr val="3E493E"/>
    <a:srgbClr val="586157"/>
    <a:srgbClr val="006600"/>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 xmlns:p15="http://schemas.microsoft.com/office/powerpoint/2012/main" xmlns:p="http://schemas.openxmlformats.org/presentationml/2006/main" xmlns:r="http://schemas.openxmlformats.org/officeDocument/2006/relationships" xmlns:a="http://schemas.openxmlformats.org/drawingml/2006/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0909" autoAdjust="0"/>
    <p:restoredTop sz="89696" autoAdjust="0"/>
  </p:normalViewPr>
  <p:slideViewPr>
    <p:cSldViewPr snapToGrid="0">
      <p:cViewPr varScale="1">
        <p:scale>
          <a:sx n="121" d="100"/>
          <a:sy n="121" d="100"/>
        </p:scale>
        <p:origin x="-752" y="-104"/>
      </p:cViewPr>
      <p:guideLst>
        <p:guide orient="horz" pos="1800"/>
        <p:guide pos="2880"/>
      </p:guideLst>
    </p:cSldViewPr>
  </p:slideViewPr>
  <p:outlineViewPr>
    <p:cViewPr>
      <p:scale>
        <a:sx n="33" d="100"/>
        <a:sy n="33" d="100"/>
      </p:scale>
      <p:origin x="0" y="21952"/>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30C20C-F0CA-4147-B0ED-D9D8CD453506}" type="datetimeFigureOut">
              <a:rPr lang="en-US" smtClean="0"/>
              <a:pPr/>
              <a:t>9/22/15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0BDC8D-CBBB-084F-B517-BE267B280C5A}"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874645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875A00-80C2-4EA1-9D4F-796ACA67938F}" type="datetimeFigureOut">
              <a:rPr lang="zh-CN" altLang="en-US" smtClean="0"/>
              <a:pPr/>
              <a:t>9/22/15</a:t>
            </a:fld>
            <a:endParaRPr lang="zh-CN" altLang="en-US"/>
          </a:p>
        </p:txBody>
      </p:sp>
      <p:sp>
        <p:nvSpPr>
          <p:cNvPr id="4" name="幻灯片图像占位符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E2612-8A1B-47A2-9602-CC3233641789}"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17312444"/>
      </p:ext>
    </p:extLst>
  </p:cSld>
  <p:clrMap bg1="lt1" tx1="dk1" bg2="lt2" tx2="dk2" accent1="accent1" accent2="accent2" accent3="accent3" accent4="accent4" accent5="accent5" accent6="accent6" hlink="hlink" folHlink="folHlink"/>
  <p:notesStyle>
    <a:lvl1pPr marL="0" algn="l" defTabSz="914364" rtl="0" eaLnBrk="1" latinLnBrk="0" hangingPunct="1">
      <a:defRPr sz="1200" kern="1200">
        <a:solidFill>
          <a:schemeClr val="tx1"/>
        </a:solidFill>
        <a:latin typeface="+mn-lt"/>
        <a:ea typeface="+mn-ea"/>
        <a:cs typeface="+mn-cs"/>
      </a:defRPr>
    </a:lvl1pPr>
    <a:lvl2pPr marL="457181" algn="l" defTabSz="914364" rtl="0" eaLnBrk="1" latinLnBrk="0" hangingPunct="1">
      <a:defRPr sz="1200" kern="1200">
        <a:solidFill>
          <a:schemeClr val="tx1"/>
        </a:solidFill>
        <a:latin typeface="+mn-lt"/>
        <a:ea typeface="+mn-ea"/>
        <a:cs typeface="+mn-cs"/>
      </a:defRPr>
    </a:lvl2pPr>
    <a:lvl3pPr marL="914364" algn="l" defTabSz="914364" rtl="0" eaLnBrk="1" latinLnBrk="0" hangingPunct="1">
      <a:defRPr sz="1200" kern="1200">
        <a:solidFill>
          <a:schemeClr val="tx1"/>
        </a:solidFill>
        <a:latin typeface="+mn-lt"/>
        <a:ea typeface="+mn-ea"/>
        <a:cs typeface="+mn-cs"/>
      </a:defRPr>
    </a:lvl3pPr>
    <a:lvl4pPr marL="1371545" algn="l" defTabSz="914364" rtl="0" eaLnBrk="1" latinLnBrk="0" hangingPunct="1">
      <a:defRPr sz="1200" kern="1200">
        <a:solidFill>
          <a:schemeClr val="tx1"/>
        </a:solidFill>
        <a:latin typeface="+mn-lt"/>
        <a:ea typeface="+mn-ea"/>
        <a:cs typeface="+mn-cs"/>
      </a:defRPr>
    </a:lvl4pPr>
    <a:lvl5pPr marL="1828727" algn="l" defTabSz="914364" rtl="0" eaLnBrk="1" latinLnBrk="0" hangingPunct="1">
      <a:defRPr sz="1200" kern="1200">
        <a:solidFill>
          <a:schemeClr val="tx1"/>
        </a:solidFill>
        <a:latin typeface="+mn-lt"/>
        <a:ea typeface="+mn-ea"/>
        <a:cs typeface="+mn-cs"/>
      </a:defRPr>
    </a:lvl5pPr>
    <a:lvl6pPr marL="2285909" algn="l" defTabSz="914364" rtl="0" eaLnBrk="1" latinLnBrk="0" hangingPunct="1">
      <a:defRPr sz="1200" kern="1200">
        <a:solidFill>
          <a:schemeClr val="tx1"/>
        </a:solidFill>
        <a:latin typeface="+mn-lt"/>
        <a:ea typeface="+mn-ea"/>
        <a:cs typeface="+mn-cs"/>
      </a:defRPr>
    </a:lvl6pPr>
    <a:lvl7pPr marL="2743090" algn="l" defTabSz="914364" rtl="0" eaLnBrk="1" latinLnBrk="0" hangingPunct="1">
      <a:defRPr sz="1200" kern="1200">
        <a:solidFill>
          <a:schemeClr val="tx1"/>
        </a:solidFill>
        <a:latin typeface="+mn-lt"/>
        <a:ea typeface="+mn-ea"/>
        <a:cs typeface="+mn-cs"/>
      </a:defRPr>
    </a:lvl7pPr>
    <a:lvl8pPr marL="3200272" algn="l" defTabSz="914364" rtl="0" eaLnBrk="1" latinLnBrk="0" hangingPunct="1">
      <a:defRPr sz="1200" kern="1200">
        <a:solidFill>
          <a:schemeClr val="tx1"/>
        </a:solidFill>
        <a:latin typeface="+mn-lt"/>
        <a:ea typeface="+mn-ea"/>
        <a:cs typeface="+mn-cs"/>
      </a:defRPr>
    </a:lvl8pPr>
    <a:lvl9pPr marL="3657454" algn="l" defTabSz="91436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0438" y="1143000"/>
            <a:ext cx="493712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E2612-8A1B-47A2-9602-CC3233641789}" type="slidenum">
              <a:rPr lang="zh-CN" altLang="en-US" smtClean="0"/>
              <a:pPr/>
              <a:t>1</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6009052"/>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r>
              <a:rPr lang="en-US" dirty="0" smtClean="0"/>
              <a:t>In attacker’s perspective</a:t>
            </a:r>
            <a:r>
              <a:rPr lang="en-US" baseline="0" dirty="0" smtClean="0"/>
              <a:t> at the end of the game the persistent attacker will get a bunch of plausible looking vaults and he has no clue which one of this is the real one. So, in idea scenario the attacker has to try online with credentials from each vault to check the validity of that vault. The runtime of the attack will be all offline work and some online work proportional to N, the number of decoy vaults generated at the time of encryption.</a:t>
            </a:r>
            <a:endParaRPr lang="en-US"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10</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But, we</a:t>
            </a:r>
            <a:r>
              <a:rPr lang="en-US" baseline="0" dirty="0" smtClean="0"/>
              <a:t> discovered a different story. We found that the way </a:t>
            </a:r>
            <a:r>
              <a:rPr lang="en-US" baseline="0" dirty="0" err="1" smtClean="0"/>
              <a:t>Kamouflage</a:t>
            </a:r>
            <a:r>
              <a:rPr lang="en-US" baseline="0" dirty="0" smtClean="0"/>
              <a:t> generates decoys has a subtle security flaw in it. To generate the decoys they do the following, take the vault passwords, parse them into continuous sequence of letters, digits or symbols and then replace every sequence with a similar length and type sequence randomly sampled from a static dictionary generated by preprocessing </a:t>
            </a:r>
            <a:r>
              <a:rPr lang="en-US" baseline="0" dirty="0" err="1" smtClean="0"/>
              <a:t>RockYou</a:t>
            </a:r>
            <a:r>
              <a:rPr lang="en-US" baseline="0" dirty="0" smtClean="0"/>
              <a:t> password leak. It repeats the process N-1 times to generate all N-1 decoy password vaults, It repeats the same for generating decoy master passwords and there lies the problem. Observer all the </a:t>
            </a:r>
            <a:r>
              <a:rPr lang="en-US" baseline="0" dirty="0" err="1" smtClean="0"/>
              <a:t>mastre</a:t>
            </a:r>
            <a:r>
              <a:rPr lang="en-US" baseline="0" dirty="0" smtClean="0"/>
              <a:t> passwords share same template!!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11</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a:t>
            </a:r>
            <a:r>
              <a:rPr lang="en-US" baseline="0" dirty="0" smtClean="0"/>
              <a:t>an attacker, when trying to decrypt </a:t>
            </a:r>
            <a:r>
              <a:rPr lang="en-US" baseline="0" dirty="0" err="1" smtClean="0"/>
              <a:t>Kamouflage</a:t>
            </a:r>
            <a:r>
              <a:rPr lang="en-US" baseline="0" dirty="0" smtClean="0"/>
              <a:t> vault </a:t>
            </a:r>
            <a:r>
              <a:rPr lang="en-US" baseline="0" dirty="0" err="1" smtClean="0"/>
              <a:t>ciphertext</a:t>
            </a:r>
            <a:r>
              <a:rPr lang="en-US" baseline="0" dirty="0" smtClean="0"/>
              <a:t>, ...</a:t>
            </a:r>
            <a:r>
              <a:rPr lang="en-US" dirty="0" smtClean="0"/>
              <a:t> able to get a plausible vault looking output from the Decryption,</a:t>
            </a:r>
            <a:r>
              <a:rPr lang="en-US" baseline="0" dirty="0" smtClean="0"/>
              <a:t> he knows the master password also has the same structure as this password.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Check </a:t>
            </a:r>
            <a:r>
              <a:rPr lang="en-US" sz="1200" dirty="0" smtClean="0">
                <a:solidFill>
                  <a:srgbClr val="E5764D"/>
                </a:solidFill>
              </a:rPr>
              <a:t>violet9</a:t>
            </a:r>
            <a:r>
              <a:rPr lang="en-US" sz="1200" dirty="0" smtClean="0"/>
              <a:t> with online query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If not, move to next master password w/ structure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12</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171450" indent="-171450">
              <a:buFontTx/>
              <a:buChar char="-"/>
            </a:pPr>
            <a:r>
              <a:rPr lang="en-US" dirty="0" smtClean="0"/>
              <a:t>on an average a </a:t>
            </a:r>
            <a:r>
              <a:rPr lang="en-US" dirty="0" err="1" smtClean="0"/>
              <a:t>kamouflage</a:t>
            </a:r>
            <a:r>
              <a:rPr lang="en-US" dirty="0" smtClean="0"/>
              <a:t> encrypted</a:t>
            </a:r>
            <a:r>
              <a:rPr lang="en-US" baseline="0" dirty="0" smtClean="0"/>
              <a:t> vault can be cracked in half the time that require to crack a vault that is encrypted with traditional password based encryption scheme. Moreover, they claimed that the attacker will need to make N/2 online queries which is 500 in case of N equals to 1000. N is the number of vaults in the vault cipher text. We found on an average our attacker can figure out the real vault in less than 11 online queries. And there is no easy fix for this hide-in-a-list approaches like </a:t>
            </a:r>
            <a:r>
              <a:rPr lang="en-US" baseline="0" dirty="0" err="1" smtClean="0"/>
              <a:t>Kamouflage</a:t>
            </a:r>
            <a:r>
              <a:rPr lang="en-US" baseline="0" dirty="0" smtClean="0"/>
              <a: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13</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14</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15</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16</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17</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r>
              <a:rPr lang="en-US" sz="1200" dirty="0" smtClean="0"/>
              <a:t> As an example, it is simple to construct a DTE for uniformly random, fixed-length strings of symbols drawn</a:t>
            </a:r>
            <a:r>
              <a:rPr lang="zh-CN" altLang="en-US" sz="1200" dirty="0" smtClean="0"/>
              <a:t> </a:t>
            </a:r>
            <a:r>
              <a:rPr lang="en-US" sz="1200" dirty="0" smtClean="0"/>
              <a:t>from an alphabet   that consists of the 96-character ASCII</a:t>
            </a:r>
            <a:r>
              <a:rPr lang="zh-CN" altLang="en-US" sz="1200" dirty="0" smtClean="0"/>
              <a:t> </a:t>
            </a:r>
            <a:r>
              <a:rPr lang="en-US" sz="1200" dirty="0" smtClean="0"/>
              <a:t>printable characters. Encoding works in a symbol-by-symbol</a:t>
            </a:r>
            <a:r>
              <a:rPr lang="zh-CN" altLang="en-US" sz="1200" dirty="0" smtClean="0"/>
              <a:t> </a:t>
            </a:r>
            <a:r>
              <a:rPr lang="en-US" sz="1200" dirty="0" smtClean="0"/>
              <a:t>manner on an input string </a:t>
            </a:r>
            <a:r>
              <a:rPr lang="en-US" altLang="zh-CN" sz="1200" dirty="0" smtClean="0"/>
              <a:t>s</a:t>
            </a:r>
            <a:r>
              <a:rPr lang="en-US" sz="1200" baseline="-25000" dirty="0" smtClean="0"/>
              <a:t>1</a:t>
            </a:r>
            <a:r>
              <a:rPr lang="en-US" altLang="zh-CN" sz="1200" dirty="0" smtClean="0"/>
              <a:t>||s</a:t>
            </a:r>
            <a:r>
              <a:rPr lang="en-US" altLang="zh-CN" sz="1200" baseline="-25000" dirty="0" smtClean="0"/>
              <a:t>2</a:t>
            </a:r>
            <a:r>
              <a:rPr lang="en-US" sz="1200" dirty="0" smtClean="0"/>
              <a:t> </a:t>
            </a:r>
            <a:r>
              <a:rPr lang="en-US" altLang="zh-CN" sz="1200" dirty="0" smtClean="0"/>
              <a:t>||…||</a:t>
            </a:r>
            <a:r>
              <a:rPr lang="en-US" altLang="zh-CN" sz="1200" dirty="0" err="1" smtClean="0"/>
              <a:t>s</a:t>
            </a:r>
            <a:r>
              <a:rPr lang="en-US" altLang="zh-CN" sz="1200" baseline="-25000" dirty="0" err="1" smtClean="0"/>
              <a:t>k</a:t>
            </a:r>
            <a:r>
              <a:rPr lang="en-US" sz="1200" dirty="0" smtClean="0"/>
              <a:t>, where </a:t>
            </a:r>
            <a:r>
              <a:rPr lang="en-US" sz="1200" dirty="0" err="1" smtClean="0"/>
              <a:t>s</a:t>
            </a:r>
            <a:r>
              <a:rPr lang="en-US" sz="1200" baseline="-25000" dirty="0" err="1" smtClean="0"/>
              <a:t>i</a:t>
            </a:r>
            <a:r>
              <a:rPr lang="en-US" sz="1200" dirty="0" smtClean="0"/>
              <a:t>∈∑.</a:t>
            </a:r>
            <a:r>
              <a:rPr lang="zh-CN" altLang="en-US" sz="1200" dirty="0" smtClean="0"/>
              <a:t> </a:t>
            </a:r>
            <a:r>
              <a:rPr lang="en-US" sz="1200" dirty="0" smtClean="0"/>
              <a:t>Let </a:t>
            </a:r>
            <a:r>
              <a:rPr lang="en-US" sz="1200" u="sng" dirty="0" err="1" smtClean="0"/>
              <a:t>s</a:t>
            </a:r>
            <a:r>
              <a:rPr lang="en-US" sz="1200" u="sng" baseline="-25000" dirty="0" err="1" smtClean="0"/>
              <a:t>i</a:t>
            </a:r>
            <a:r>
              <a:rPr lang="en-US" sz="1200" dirty="0" smtClean="0"/>
              <a:t> denote the position of </a:t>
            </a:r>
            <a:r>
              <a:rPr lang="en-US" sz="1200" dirty="0" err="1" smtClean="0"/>
              <a:t>s</a:t>
            </a:r>
            <a:r>
              <a:rPr lang="en-US" sz="1200" baseline="-25000" dirty="0" err="1" smtClean="0"/>
              <a:t>i</a:t>
            </a:r>
            <a:r>
              <a:rPr lang="en-US" sz="1200" dirty="0" smtClean="0"/>
              <a:t>  in ∑</a:t>
            </a:r>
            <a:r>
              <a:rPr lang="zh-CN" altLang="en-US" sz="1200" dirty="0" smtClean="0"/>
              <a:t>.</a:t>
            </a:r>
            <a:r>
              <a:rPr lang="en-US" sz="1200" dirty="0" smtClean="0"/>
              <a:t>  under some canonical</a:t>
            </a:r>
            <a:r>
              <a:rPr lang="zh-CN" altLang="en-US" sz="1200" dirty="0" smtClean="0"/>
              <a:t> </a:t>
            </a:r>
            <a:r>
              <a:rPr lang="en-US" sz="1200" dirty="0" smtClean="0"/>
              <a:t>ordering of ∑. Then for each symbol </a:t>
            </a:r>
            <a:r>
              <a:rPr lang="en-US" sz="1200" dirty="0" err="1" smtClean="0"/>
              <a:t>s</a:t>
            </a:r>
            <a:r>
              <a:rPr lang="en-US" sz="1200" baseline="-25000" dirty="0" err="1" smtClean="0"/>
              <a:t>i</a:t>
            </a:r>
            <a:r>
              <a:rPr lang="en-US" sz="1200" dirty="0" smtClean="0"/>
              <a:t>  in turn, encode</a:t>
            </a:r>
            <a:r>
              <a:rPr lang="zh-CN" altLang="en-US" sz="1200" dirty="0" smtClean="0"/>
              <a:t> </a:t>
            </a:r>
            <a:r>
              <a:rPr lang="en-US" sz="1200" dirty="0" smtClean="0"/>
              <a:t>outputs a large (e.g., 128-bit) integer X</a:t>
            </a:r>
            <a:r>
              <a:rPr lang="en-US" sz="1200" baseline="-25000" dirty="0" smtClean="0"/>
              <a:t>i</a:t>
            </a:r>
            <a:r>
              <a:rPr lang="en-US" sz="1200" dirty="0" smtClean="0"/>
              <a:t> selected randomly</a:t>
            </a:r>
            <a:r>
              <a:rPr lang="zh-CN" altLang="en-US" sz="1200" dirty="0" smtClean="0"/>
              <a:t> </a:t>
            </a:r>
            <a:r>
              <a:rPr lang="en-US" sz="1200" dirty="0" smtClean="0"/>
              <a:t>subject to the constraint X</a:t>
            </a:r>
            <a:r>
              <a:rPr lang="en-US" sz="1200" baseline="-25000" dirty="0" smtClean="0"/>
              <a:t>i</a:t>
            </a:r>
            <a:r>
              <a:rPr lang="zh-CN" altLang="en-US" sz="1200" dirty="0" smtClean="0"/>
              <a:t> </a:t>
            </a:r>
            <a:r>
              <a:rPr lang="en-US" sz="1200" dirty="0" smtClean="0"/>
              <a:t>mod 96 = </a:t>
            </a:r>
            <a:r>
              <a:rPr lang="en-US" sz="1200" u="sng" dirty="0" err="1" smtClean="0"/>
              <a:t>s</a:t>
            </a:r>
            <a:r>
              <a:rPr lang="en-US" sz="1200" u="sng" baseline="-25000" dirty="0" err="1" smtClean="0"/>
              <a:t>i</a:t>
            </a:r>
            <a:r>
              <a:rPr lang="en-US" sz="1200" dirty="0" smtClean="0"/>
              <a:t>. </a:t>
            </a:r>
          </a:p>
          <a:p>
            <a:r>
              <a:rPr lang="en-US" sz="1200" dirty="0" smtClean="0"/>
              <a:t>Decoding operates in the natural way: Given</a:t>
            </a:r>
            <a:r>
              <a:rPr lang="zh-CN" altLang="en-US" sz="1200" dirty="0" smtClean="0"/>
              <a:t> </a:t>
            </a:r>
            <a:r>
              <a:rPr lang="en-US" sz="1200" dirty="0" smtClean="0"/>
              <a:t>input </a:t>
            </a:r>
            <a:r>
              <a:rPr lang="en-US" altLang="zh-CN" sz="1200" dirty="0" smtClean="0"/>
              <a:t>X</a:t>
            </a:r>
            <a:r>
              <a:rPr lang="en-US" sz="1200" baseline="-25000" dirty="0" smtClean="0"/>
              <a:t>1</a:t>
            </a:r>
            <a:r>
              <a:rPr lang="en-US" altLang="zh-CN" sz="1200" dirty="0" smtClean="0"/>
              <a:t>||X</a:t>
            </a:r>
            <a:r>
              <a:rPr lang="en-US" altLang="zh-CN" sz="1200" baseline="-25000" dirty="0" smtClean="0"/>
              <a:t>2</a:t>
            </a:r>
            <a:r>
              <a:rPr lang="en-US" sz="1200" dirty="0" smtClean="0"/>
              <a:t> </a:t>
            </a:r>
            <a:r>
              <a:rPr lang="en-US" altLang="zh-CN" sz="1200" dirty="0" smtClean="0"/>
              <a:t>||…||</a:t>
            </a:r>
            <a:r>
              <a:rPr lang="en-US" altLang="zh-CN" sz="1200" dirty="0" err="1" smtClean="0"/>
              <a:t>X</a:t>
            </a:r>
            <a:r>
              <a:rPr lang="en-US" altLang="zh-CN" sz="1200" baseline="-25000" dirty="0" err="1" smtClean="0"/>
              <a:t>k</a:t>
            </a:r>
            <a:r>
              <a:rPr lang="en-US" sz="1200" dirty="0" smtClean="0"/>
              <a:t>, it yields output</a:t>
            </a:r>
            <a:r>
              <a:rPr lang="zh-CN" altLang="en-US" sz="1200" dirty="0" smtClean="0"/>
              <a:t> </a:t>
            </a:r>
            <a:r>
              <a:rPr lang="en-US" altLang="zh-CN" sz="1200" dirty="0" smtClean="0"/>
              <a:t>s</a:t>
            </a:r>
            <a:r>
              <a:rPr lang="en-US" sz="1200" baseline="-25000" dirty="0" smtClean="0"/>
              <a:t>1</a:t>
            </a:r>
            <a:r>
              <a:rPr lang="en-US" altLang="zh-CN" sz="1200" dirty="0" smtClean="0"/>
              <a:t>||s</a:t>
            </a:r>
            <a:r>
              <a:rPr lang="en-US" altLang="zh-CN" sz="1200" baseline="-25000" dirty="0" smtClean="0"/>
              <a:t>2</a:t>
            </a:r>
            <a:r>
              <a:rPr lang="en-US" sz="1200" dirty="0" smtClean="0"/>
              <a:t> </a:t>
            </a:r>
            <a:r>
              <a:rPr lang="en-US" altLang="zh-CN" sz="1200" dirty="0" smtClean="0"/>
              <a:t>||…||</a:t>
            </a:r>
            <a:r>
              <a:rPr lang="en-US" altLang="zh-CN" sz="1200" dirty="0" err="1" smtClean="0"/>
              <a:t>s</a:t>
            </a:r>
            <a:r>
              <a:rPr lang="en-US" altLang="zh-CN" sz="1200" baseline="-25000" dirty="0" err="1" smtClean="0"/>
              <a:t>k</a:t>
            </a:r>
            <a:r>
              <a:rPr lang="zh-CN" altLang="en-US" sz="1200" baseline="-25000" dirty="0" smtClean="0"/>
              <a:t> </a:t>
            </a:r>
            <a:r>
              <a:rPr lang="en-US" sz="1200" dirty="0" smtClean="0"/>
              <a:t>such that </a:t>
            </a:r>
            <a:r>
              <a:rPr lang="en-US" sz="1200" u="sng" dirty="0" err="1" smtClean="0"/>
              <a:t>s</a:t>
            </a:r>
            <a:r>
              <a:rPr lang="en-US" sz="1200" u="sng" baseline="-25000" dirty="0" err="1" smtClean="0"/>
              <a:t>i</a:t>
            </a:r>
            <a:r>
              <a:rPr lang="en-US" sz="1200" dirty="0" smtClean="0"/>
              <a:t> = X</a:t>
            </a:r>
            <a:r>
              <a:rPr lang="en-US" sz="1200" baseline="-25000" dirty="0" smtClean="0"/>
              <a:t>i</a:t>
            </a:r>
            <a:r>
              <a:rPr lang="en-US" sz="1200" dirty="0" smtClean="0"/>
              <a:t>  mod 96 . Straightforward extensions that</a:t>
            </a:r>
            <a:r>
              <a:rPr lang="zh-CN" altLang="en-US" sz="1200" dirty="0" smtClean="0"/>
              <a:t> </a:t>
            </a:r>
            <a:r>
              <a:rPr lang="en-US" sz="1200" dirty="0" smtClean="0"/>
              <a:t>we omit for brevity allow construction of a DTE over</a:t>
            </a:r>
            <a:r>
              <a:rPr lang="zh-CN" altLang="en-US" sz="1200" dirty="0" smtClean="0"/>
              <a:t> </a:t>
            </a:r>
            <a:r>
              <a:rPr lang="en-US" sz="1200" dirty="0" smtClean="0"/>
              <a:t>passwords that conform to standard password-composition</a:t>
            </a:r>
            <a:r>
              <a:rPr lang="zh-CN" altLang="en-US" sz="1200" dirty="0" smtClean="0"/>
              <a:t> </a:t>
            </a:r>
            <a:r>
              <a:rPr lang="en-US" sz="1200" dirty="0" smtClean="0"/>
              <a:t>8</a:t>
            </a:r>
            <a:r>
              <a:rPr lang="zh-CN" altLang="en-US" sz="1200" dirty="0" smtClean="0"/>
              <a:t> </a:t>
            </a:r>
            <a:r>
              <a:rPr lang="en-US" sz="1200" dirty="0" smtClean="0"/>
              <a:t>policies (such as needing at least one integer, one special</a:t>
            </a:r>
            <a:r>
              <a:rPr lang="zh-CN" altLang="en-US" sz="1200" dirty="0" smtClean="0"/>
              <a:t> </a:t>
            </a:r>
            <a:r>
              <a:rPr lang="en-US" sz="1200" dirty="0" smtClean="0"/>
              <a:t>symbol, etc.). We refer to this DTE as UNIF .</a:t>
            </a:r>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18</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19</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key security concern is what will happen if an attacker gets hold of an encrypted password vault; the attacker might either compromise the server or </a:t>
            </a:r>
            <a:r>
              <a:rPr lang="en-US" sz="1200" kern="1200" dirty="0" err="1" smtClean="0">
                <a:solidFill>
                  <a:schemeClr val="tx1"/>
                </a:solidFill>
                <a:effectLst/>
                <a:latin typeface="+mn-lt"/>
                <a:ea typeface="+mn-ea"/>
                <a:cs typeface="+mn-cs"/>
              </a:rPr>
              <a:t>exfiltrate</a:t>
            </a:r>
            <a:r>
              <a:rPr lang="en-US" sz="1200" kern="1200" dirty="0" smtClean="0">
                <a:solidFill>
                  <a:schemeClr val="tx1"/>
                </a:solidFill>
                <a:effectLst/>
                <a:latin typeface="+mn-lt"/>
                <a:ea typeface="+mn-ea"/>
                <a:cs typeface="+mn-cs"/>
              </a:rPr>
              <a:t> the vault from the user’s machine. In theory the encryption of the vault should protect the valuable user site credentials, but in practice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20</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21</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22</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23</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24</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if DTE-decode</a:t>
            </a:r>
            <a:r>
              <a:rPr lang="zh-CN" altLang="en-US"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samples passwords from a smaller domain than the actual</a:t>
            </a:r>
            <a:r>
              <a:rPr lang="zh-CN" altLang="en-US"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trained PCFG, it will often end up using the same password</a:t>
            </a:r>
            <a:r>
              <a:rPr lang="zh-CN" altLang="en-US" sz="1200" b="0" i="0" u="none" strike="noStrike" kern="1200" baseline="0" smtClean="0">
                <a:solidFill>
                  <a:schemeClr val="tx1"/>
                </a:solidFill>
                <a:latin typeface="+mn-lt"/>
                <a:ea typeface="+mn-ea"/>
                <a:cs typeface="+mn-cs"/>
              </a:rPr>
              <a:t> </a:t>
            </a:r>
            <a:r>
              <a:rPr lang="en-US" sz="1200" b="0" i="0" u="none" strike="noStrike" kern="1200" baseline="0" smtClean="0">
                <a:solidFill>
                  <a:schemeClr val="tx1"/>
                </a:solidFill>
                <a:latin typeface="+mn-lt"/>
                <a:ea typeface="+mn-ea"/>
                <a:cs typeface="+mn-cs"/>
              </a:rPr>
              <a:t>components </a:t>
            </a:r>
            <a:r>
              <a:rPr lang="en-US" sz="1200" b="0" i="0" u="none" strike="noStrike" kern="1200" baseline="0" dirty="0" smtClean="0">
                <a:solidFill>
                  <a:schemeClr val="tx1"/>
                </a:solidFill>
                <a:latin typeface="+mn-lt"/>
                <a:ea typeface="+mn-ea"/>
                <a:cs typeface="+mn-cs"/>
              </a:rPr>
              <a:t>or full passwords</a:t>
            </a: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25</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26</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27</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28</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29</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vault can be cracked using an offline Brute-force attack. Take the vault cipher text, and try to decrypt with master password guesses. When the wrong master password is used, decryption will fail, or output JUNK...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3</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30</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of course some limitations. For example, </a:t>
            </a:r>
            <a:r>
              <a:rPr lang="en-US" sz="1200" kern="1200" dirty="0" err="1" smtClean="0">
                <a:solidFill>
                  <a:schemeClr val="tx1"/>
                </a:solidFill>
                <a:effectLst/>
                <a:latin typeface="+mn-lt"/>
                <a:ea typeface="+mn-ea"/>
                <a:cs typeface="+mn-cs"/>
              </a:rPr>
              <a:t>NoCrack</a:t>
            </a:r>
            <a:r>
              <a:rPr lang="en-US" sz="1200" kern="1200" dirty="0" smtClean="0">
                <a:solidFill>
                  <a:schemeClr val="tx1"/>
                </a:solidFill>
                <a:effectLst/>
                <a:latin typeface="+mn-lt"/>
                <a:ea typeface="+mn-ea"/>
                <a:cs typeface="+mn-cs"/>
              </a:rPr>
              <a:t> won’t force online attacks if an attacker has some specific side information about a user’s vault (e.g., their password on some site). Here though, we get the same level of security as traditional password-based encryption. Also, currently we don’t support situations in which the master password is related to vault passwords, but we have some ideas about how to deal with this.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Of course, our attacks were best effort, and we currently have no proof that techniques for distinguishing decoys will not improve. So trying to break our decoy generation approach, and in turn improve it, would be very interesting future work.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31</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r>
              <a:rPr lang="en-US" sz="1200" kern="1200" dirty="0" smtClean="0">
                <a:solidFill>
                  <a:schemeClr val="tx1"/>
                </a:solidFill>
                <a:effectLst/>
                <a:latin typeface="+mn-lt"/>
                <a:ea typeface="+mn-ea"/>
                <a:cs typeface="+mn-cs"/>
              </a:rPr>
              <a:t>A</a:t>
            </a:r>
            <a:r>
              <a:rPr lang="en-US" altLang="zh-CN" sz="1200" kern="1200" dirty="0" smtClean="0">
                <a:solidFill>
                  <a:schemeClr val="tx1"/>
                </a:solidFill>
                <a:effectLst/>
                <a:latin typeface="+mn-lt"/>
                <a:ea typeface="+mn-ea"/>
                <a:cs typeface="+mn-cs"/>
              </a:rPr>
              <a:t>dd</a:t>
            </a:r>
            <a:r>
              <a:rPr lang="zh-CN" altLang="en-US" sz="1200" kern="1200" dirty="0" smtClean="0">
                <a:solidFill>
                  <a:schemeClr val="tx1"/>
                </a:solidFill>
                <a:effectLst/>
                <a:latin typeface="+mn-lt"/>
                <a:ea typeface="+mn-ea"/>
                <a:cs typeface="+mn-cs"/>
              </a:rPr>
              <a:t> </a:t>
            </a:r>
            <a:r>
              <a:rPr lang="en-US" altLang="zh-CN" sz="1200" kern="1200" dirty="0" smtClean="0">
                <a:solidFill>
                  <a:schemeClr val="tx1"/>
                </a:solidFill>
                <a:effectLst/>
                <a:latin typeface="+mn-lt"/>
                <a:ea typeface="+mn-ea"/>
                <a:cs typeface="+mn-cs"/>
              </a:rPr>
              <a:t>my</a:t>
            </a:r>
            <a:r>
              <a:rPr lang="zh-CN" altLang="en-US" sz="1200" kern="1200" dirty="0" smtClean="0">
                <a:solidFill>
                  <a:schemeClr val="tx1"/>
                </a:solidFill>
                <a:effectLst/>
                <a:latin typeface="+mn-lt"/>
                <a:ea typeface="+mn-ea"/>
                <a:cs typeface="+mn-cs"/>
              </a:rPr>
              <a:t> </a:t>
            </a:r>
            <a:r>
              <a:rPr lang="en-US" altLang="zh-CN" sz="1200" kern="1200" dirty="0" smtClean="0">
                <a:solidFill>
                  <a:schemeClr val="tx1"/>
                </a:solidFill>
                <a:effectLst/>
                <a:latin typeface="+mn-lt"/>
                <a:ea typeface="+mn-ea"/>
                <a:cs typeface="+mn-cs"/>
              </a:rPr>
              <a:t>opinion!</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are of course some limitations. For example, </a:t>
            </a:r>
            <a:r>
              <a:rPr lang="en-US" sz="1200" kern="1200" dirty="0" err="1" smtClean="0">
                <a:solidFill>
                  <a:schemeClr val="tx1"/>
                </a:solidFill>
                <a:effectLst/>
                <a:latin typeface="+mn-lt"/>
                <a:ea typeface="+mn-ea"/>
                <a:cs typeface="+mn-cs"/>
              </a:rPr>
              <a:t>NoCrack</a:t>
            </a:r>
            <a:r>
              <a:rPr lang="en-US" sz="1200" kern="1200" dirty="0" smtClean="0">
                <a:solidFill>
                  <a:schemeClr val="tx1"/>
                </a:solidFill>
                <a:effectLst/>
                <a:latin typeface="+mn-lt"/>
                <a:ea typeface="+mn-ea"/>
                <a:cs typeface="+mn-cs"/>
              </a:rPr>
              <a:t> won’t force online attacks if an attacker has some specific side information about a user’s vault (e.g., their password on some site). Here though, we get the same level of security as traditional password-based encryption. Also, currently we don’t support situations in which the master password is related to vault passwords, but we have some ideas about how to deal with this.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Of course, our attacks were best effort, and we currently have no proof that techniques for distinguishing decoys will not improve. So trying to break our decoy generation approach, and in turn improve it, would be very interesting future work. </a:t>
            </a:r>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32</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33</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0438" y="1143000"/>
            <a:ext cx="49371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8E2612-8A1B-47A2-9602-CC3233641789}" type="slidenum">
              <a:rPr lang="zh-CN" altLang="en-US" smtClean="0"/>
              <a:pPr/>
              <a:t>34</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08335099"/>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4</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r>
              <a:rPr lang="en-US" sz="1200" kern="1200" dirty="0" smtClean="0">
                <a:solidFill>
                  <a:schemeClr val="tx1"/>
                </a:solidFill>
                <a:effectLst/>
                <a:latin typeface="+mn-lt"/>
                <a:ea typeface="+mn-ea"/>
                <a:cs typeface="+mn-cs"/>
              </a:rPr>
              <a:t>but when the real master password is used the easy-to-recognize legitimate plaintext will be recovered. </a:t>
            </a:r>
          </a:p>
          <a:p>
            <a:r>
              <a:rPr lang="en-US" sz="1200" kern="1200" dirty="0" smtClean="0">
                <a:solidFill>
                  <a:schemeClr val="tx1"/>
                </a:solidFill>
                <a:effectLst/>
                <a:latin typeface="+mn-lt"/>
                <a:ea typeface="+mn-ea"/>
                <a:cs typeface="+mn-cs"/>
              </a:rPr>
              <a:t>The runtime of the attack is the number of decryption attempts he has to make. Standards for password-based encryption like PKCS#5 suggest using hash chains and salting, but this only slows down the attack by constant factor. </a:t>
            </a:r>
          </a:p>
          <a:p>
            <a:r>
              <a:rPr lang="en-US" sz="1200" kern="1200" dirty="0" smtClean="0">
                <a:solidFill>
                  <a:schemeClr val="tx1"/>
                </a:solidFill>
                <a:effectLst/>
                <a:latin typeface="+mn-lt"/>
                <a:ea typeface="+mn-ea"/>
                <a:cs typeface="+mn-cs"/>
              </a:rPr>
              <a:t>We call the total attacker computational effort “Offline Work” as it requires no interaction with any servers. </a:t>
            </a: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5</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r>
              <a:rPr lang="en-US" sz="1200" kern="1200" dirty="0" smtClean="0">
                <a:solidFill>
                  <a:schemeClr val="tx1"/>
                </a:solidFill>
                <a:effectLst/>
                <a:latin typeface="+mn-lt"/>
                <a:ea typeface="+mn-ea"/>
                <a:cs typeface="+mn-cs"/>
              </a:rPr>
              <a:t>So what, how much offline work is required of attackers?</a:t>
            </a:r>
          </a:p>
          <a:p>
            <a:r>
              <a:rPr lang="en-US" sz="1200" kern="1200" dirty="0" smtClean="0">
                <a:solidFill>
                  <a:schemeClr val="tx1"/>
                </a:solidFill>
                <a:effectLst/>
                <a:latin typeface="+mn-lt"/>
                <a:ea typeface="+mn-ea"/>
                <a:cs typeface="+mn-cs"/>
              </a:rPr>
              <a:t>Unfortunately, passwords are notorious for their low entropy. </a:t>
            </a:r>
            <a:r>
              <a:rPr lang="en-US" sz="1200" kern="1200" dirty="0" err="1" smtClean="0">
                <a:solidFill>
                  <a:schemeClr val="tx1"/>
                </a:solidFill>
                <a:effectLst/>
                <a:latin typeface="+mn-lt"/>
                <a:ea typeface="+mn-ea"/>
                <a:cs typeface="+mn-cs"/>
              </a:rPr>
              <a:t>Veras</a:t>
            </a:r>
            <a:r>
              <a:rPr lang="en-US" sz="1200" kern="1200" dirty="0" smtClean="0">
                <a:solidFill>
                  <a:schemeClr val="tx1"/>
                </a:solidFill>
                <a:effectLst/>
                <a:latin typeface="+mn-lt"/>
                <a:ea typeface="+mn-ea"/>
                <a:cs typeface="+mn-cs"/>
              </a:rPr>
              <a:t> et al. showed recently that modern password crackers can guess 70% of human-chosen passwords with only 1 billion attempts. We don’t expect the master passwords to be any better on average. The bottom line is: If you loose your vault today, with very high probability, it will be cracked by tomorrow.</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6</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8E2612-8A1B-47A2-9602-CC3233641789}" type="slidenum">
              <a:rPr lang="zh-CN" altLang="en-US" smtClean="0"/>
              <a:pPr/>
              <a:t>7</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08298702"/>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Bojinov</a:t>
            </a:r>
            <a:r>
              <a:rPr lang="en-US" dirty="0" smtClean="0"/>
              <a:t>,</a:t>
            </a:r>
            <a:r>
              <a:rPr lang="en-US" baseline="0" dirty="0" smtClean="0"/>
              <a:t> </a:t>
            </a:r>
            <a:r>
              <a:rPr lang="en-US" baseline="0" dirty="0" err="1" smtClean="0"/>
              <a:t>Burzstein</a:t>
            </a:r>
            <a:r>
              <a:rPr lang="en-US" baseline="0" dirty="0" smtClean="0"/>
              <a:t>, </a:t>
            </a:r>
            <a:r>
              <a:rPr lang="en-US" baseline="0" dirty="0" err="1" smtClean="0"/>
              <a:t>Boyen</a:t>
            </a:r>
            <a:r>
              <a:rPr lang="en-US" baseline="0" dirty="0" smtClean="0"/>
              <a:t> and </a:t>
            </a:r>
            <a:r>
              <a:rPr lang="en-US" baseline="0" dirty="0" err="1" smtClean="0"/>
              <a:t>Bonneh</a:t>
            </a:r>
            <a:r>
              <a:rPr lang="en-US" baseline="0" dirty="0" smtClean="0"/>
              <a:t> proposed a clever idea of hiding the real password vault in a list of decoy vaults. The setup is like this. They create bunch of decoy vaults and decoy master passwords, encrypt each of the vault using corresponding master password and store the whole list of cipher text as the Vault </a:t>
            </a:r>
            <a:r>
              <a:rPr lang="en-US" baseline="0" dirty="0" err="1" smtClean="0"/>
              <a:t>Ciphertext</a:t>
            </a:r>
            <a:r>
              <a:rPr lang="en-US" baseline="0" dirty="0" smtClean="0"/>
              <a: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8</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60438" y="1143000"/>
            <a:ext cx="4937125" cy="30861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Bojinov</a:t>
            </a:r>
            <a:r>
              <a:rPr lang="en-US" dirty="0" smtClean="0"/>
              <a:t>,</a:t>
            </a:r>
            <a:r>
              <a:rPr lang="en-US" baseline="0" dirty="0" smtClean="0"/>
              <a:t> </a:t>
            </a:r>
            <a:r>
              <a:rPr lang="en-US" baseline="0" dirty="0" err="1" smtClean="0"/>
              <a:t>Burzstein</a:t>
            </a:r>
            <a:r>
              <a:rPr lang="en-US" baseline="0" dirty="0" smtClean="0"/>
              <a:t>, </a:t>
            </a:r>
            <a:r>
              <a:rPr lang="en-US" baseline="0" dirty="0" err="1" smtClean="0"/>
              <a:t>Boyen</a:t>
            </a:r>
            <a:r>
              <a:rPr lang="en-US" baseline="0" dirty="0" smtClean="0"/>
              <a:t> and </a:t>
            </a:r>
            <a:r>
              <a:rPr lang="en-US" baseline="0" dirty="0" err="1" smtClean="0"/>
              <a:t>Bonneh</a:t>
            </a:r>
            <a:r>
              <a:rPr lang="en-US" baseline="0" dirty="0" smtClean="0"/>
              <a:t> proposed a clever idea of hiding the real password vault in a list of decoy vaults. The setup is like this. They create bunch of decoy vaults and decoy master passwords, encrypt each of the vault using corresponding master password and store the whole list of cipher text as the Vault </a:t>
            </a:r>
            <a:r>
              <a:rPr lang="en-US" baseline="0" dirty="0" err="1" smtClean="0"/>
              <a:t>Ciphertext</a:t>
            </a:r>
            <a:r>
              <a:rPr lang="en-US" baseline="0" dirty="0" smtClean="0"/>
              <a: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zh-CN" altLang="en-US" dirty="0"/>
          </a:p>
        </p:txBody>
      </p:sp>
      <p:sp>
        <p:nvSpPr>
          <p:cNvPr id="4" name="灯片编号占位符 3"/>
          <p:cNvSpPr>
            <a:spLocks noGrp="1"/>
          </p:cNvSpPr>
          <p:nvPr>
            <p:ph type="sldNum" sz="quarter" idx="10"/>
          </p:nvPr>
        </p:nvSpPr>
        <p:spPr/>
        <p:txBody>
          <a:bodyPr/>
          <a:lstStyle/>
          <a:p>
            <a:fld id="{798E2612-8A1B-47A2-9602-CC3233641789}" type="slidenum">
              <a:rPr lang="zh-CN" altLang="en-US" smtClean="0"/>
              <a:pPr/>
              <a:t>9</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4277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标题幻灯片">
    <p:bg>
      <p:bgPr>
        <a:blipFill>
          <a:blip r:embed="rId2">
            <a:alphaModFix amt="80000"/>
          </a:blip>
          <a:tile tx="0" ty="0" sx="100000" sy="100000" flip="none" algn="tl"/>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88852"/>
            <a:ext cx="6858000" cy="1989667"/>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001698"/>
            <a:ext cx="6858000" cy="1379802"/>
          </a:xfrm>
        </p:spPr>
        <p:txBody>
          <a:bodyPr/>
          <a:lstStyle>
            <a:lvl1pPr marL="0" indent="0" algn="ctr">
              <a:buNone/>
              <a:defRPr sz="2400"/>
            </a:lvl1pPr>
            <a:lvl2pPr marL="457181" indent="0" algn="ctr">
              <a:buNone/>
              <a:defRPr sz="2000"/>
            </a:lvl2pPr>
            <a:lvl3pPr marL="914364" indent="0" algn="ctr">
              <a:buNone/>
              <a:defRPr sz="1800"/>
            </a:lvl3pPr>
            <a:lvl4pPr marL="1371545" indent="0" algn="ctr">
              <a:buNone/>
              <a:defRPr sz="1600"/>
            </a:lvl4pPr>
            <a:lvl5pPr marL="1828727" indent="0" algn="ctr">
              <a:buNone/>
              <a:defRPr sz="1600"/>
            </a:lvl5pPr>
            <a:lvl6pPr marL="2285909" indent="0" algn="ctr">
              <a:buNone/>
              <a:defRPr sz="1600"/>
            </a:lvl6pPr>
            <a:lvl7pPr marL="2743090" indent="0" algn="ctr">
              <a:buNone/>
              <a:defRPr sz="1600"/>
            </a:lvl7pPr>
            <a:lvl8pPr marL="3200272" indent="0" algn="ctr">
              <a:buNone/>
              <a:defRPr sz="1600"/>
            </a:lvl8pPr>
            <a:lvl9pPr marL="3657454"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85BCF5-3C7E-4F5C-9D46-124E15F8D458}" type="slidenum">
              <a:rPr lang="zh-CN" altLang="en-US" smtClean="0"/>
              <a:pPr/>
              <a:t>‹#›</a:t>
            </a:fld>
            <a:endParaRPr lang="zh-CN" altLang="en-US"/>
          </a:p>
        </p:txBody>
      </p:sp>
      <p:grpSp>
        <p:nvGrpSpPr>
          <p:cNvPr id="26" name="组合 25"/>
          <p:cNvGrpSpPr/>
          <p:nvPr userDrawn="1"/>
        </p:nvGrpSpPr>
        <p:grpSpPr>
          <a:xfrm>
            <a:off x="7620002" y="0"/>
            <a:ext cx="1457325" cy="555773"/>
            <a:chOff x="6751173" y="4981575"/>
            <a:chExt cx="4105275" cy="1285876"/>
          </a:xfrm>
        </p:grpSpPr>
        <p:pic>
          <p:nvPicPr>
            <p:cNvPr id="27" name="Picture 2" descr="Cypher"/>
            <p:cNvPicPr>
              <a:picLocks noChangeAspect="1" noChangeArrowheads="1"/>
            </p:cNvPicPr>
            <p:nvPr userDrawn="1"/>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751173" y="4981575"/>
              <a:ext cx="1304925" cy="1285876"/>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pic>
          <p:nvPicPr>
            <p:cNvPr id="28" name="Picture 4" descr="Wordmark"/>
            <p:cNvPicPr>
              <a:picLocks noChangeAspect="1" noChangeArrowheads="1"/>
            </p:cNvPicPr>
            <p:nvPr userDrawn="1"/>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056098" y="4981575"/>
              <a:ext cx="2800350" cy="1285876"/>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475910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85BCF5-3C7E-4F5C-9D46-124E15F8D458}"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73232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04273"/>
            <a:ext cx="1971675" cy="484319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2" y="304273"/>
            <a:ext cx="5800725" cy="484319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85BCF5-3C7E-4F5C-9D46-124E15F8D458}"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66587698"/>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标题和内容">
    <p:bg>
      <p:bgPr>
        <a:blipFill>
          <a:blip r:embed="rId2">
            <a:alphaModFix amt="80000"/>
          </a:blip>
          <a:tile tx="0" ty="0" sx="100000" sy="100000" flip="none" algn="tl"/>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8650" y="267231"/>
            <a:ext cx="7886700" cy="1104636"/>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85BCF5-3C7E-4F5C-9D46-124E15F8D458}" type="slidenum">
              <a:rPr lang="zh-CN" altLang="en-US" smtClean="0"/>
              <a:pPr/>
              <a:t>‹#›</a:t>
            </a:fld>
            <a:endParaRPr lang="zh-CN" altLang="en-US"/>
          </a:p>
        </p:txBody>
      </p:sp>
      <p:grpSp>
        <p:nvGrpSpPr>
          <p:cNvPr id="15" name="组合 14"/>
          <p:cNvGrpSpPr/>
          <p:nvPr userDrawn="1"/>
        </p:nvGrpSpPr>
        <p:grpSpPr>
          <a:xfrm>
            <a:off x="7620002" y="0"/>
            <a:ext cx="1457325" cy="555773"/>
            <a:chOff x="6751173" y="4981575"/>
            <a:chExt cx="4105275" cy="1285876"/>
          </a:xfrm>
        </p:grpSpPr>
        <p:pic>
          <p:nvPicPr>
            <p:cNvPr id="16" name="Picture 2" descr="Cypher"/>
            <p:cNvPicPr>
              <a:picLocks noChangeAspect="1" noChangeArrowheads="1"/>
            </p:cNvPicPr>
            <p:nvPr userDrawn="1"/>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751173" y="4981575"/>
              <a:ext cx="1304925" cy="1285876"/>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pic>
          <p:nvPicPr>
            <p:cNvPr id="17" name="Picture 4" descr="Wordmark"/>
            <p:cNvPicPr>
              <a:picLocks noChangeAspect="1" noChangeArrowheads="1"/>
            </p:cNvPicPr>
            <p:nvPr userDrawn="1"/>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056098" y="4981575"/>
              <a:ext cx="2800350" cy="1285876"/>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321435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424785"/>
            <a:ext cx="7886700" cy="2377281"/>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824555"/>
            <a:ext cx="7886700" cy="1250156"/>
          </a:xfrm>
        </p:spPr>
        <p:txBody>
          <a:bodyPr/>
          <a:lstStyle>
            <a:lvl1pPr marL="0" indent="0">
              <a:buNone/>
              <a:defRPr sz="2400">
                <a:solidFill>
                  <a:schemeClr val="tx1">
                    <a:tint val="75000"/>
                  </a:schemeClr>
                </a:solidFill>
              </a:defRPr>
            </a:lvl1pPr>
            <a:lvl2pPr marL="457181" indent="0">
              <a:buNone/>
              <a:defRPr sz="2000">
                <a:solidFill>
                  <a:schemeClr val="tx1">
                    <a:tint val="75000"/>
                  </a:schemeClr>
                </a:solidFill>
              </a:defRPr>
            </a:lvl2pPr>
            <a:lvl3pPr marL="914364" indent="0">
              <a:buNone/>
              <a:defRPr sz="1800">
                <a:solidFill>
                  <a:schemeClr val="tx1">
                    <a:tint val="75000"/>
                  </a:schemeClr>
                </a:solidFill>
              </a:defRPr>
            </a:lvl3pPr>
            <a:lvl4pPr marL="1371545" indent="0">
              <a:buNone/>
              <a:defRPr sz="1600">
                <a:solidFill>
                  <a:schemeClr val="tx1">
                    <a:tint val="75000"/>
                  </a:schemeClr>
                </a:solidFill>
              </a:defRPr>
            </a:lvl4pPr>
            <a:lvl5pPr marL="1828727" indent="0">
              <a:buNone/>
              <a:defRPr sz="1600">
                <a:solidFill>
                  <a:schemeClr val="tx1">
                    <a:tint val="75000"/>
                  </a:schemeClr>
                </a:solidFill>
              </a:defRPr>
            </a:lvl5pPr>
            <a:lvl6pPr marL="2285909" indent="0">
              <a:buNone/>
              <a:defRPr sz="1600">
                <a:solidFill>
                  <a:schemeClr val="tx1">
                    <a:tint val="75000"/>
                  </a:schemeClr>
                </a:solidFill>
              </a:defRPr>
            </a:lvl6pPr>
            <a:lvl7pPr marL="2743090" indent="0">
              <a:buNone/>
              <a:defRPr sz="1600">
                <a:solidFill>
                  <a:schemeClr val="tx1">
                    <a:tint val="75000"/>
                  </a:schemeClr>
                </a:solidFill>
              </a:defRPr>
            </a:lvl7pPr>
            <a:lvl8pPr marL="3200272" indent="0">
              <a:buNone/>
              <a:defRPr sz="1600">
                <a:solidFill>
                  <a:schemeClr val="tx1">
                    <a:tint val="75000"/>
                  </a:schemeClr>
                </a:solidFill>
              </a:defRPr>
            </a:lvl8pPr>
            <a:lvl9pPr marL="3657454"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085BCF5-3C7E-4F5C-9D46-124E15F8D458}" type="slidenum">
              <a:rPr lang="zh-CN" altLang="en-US" smtClean="0"/>
              <a:pPr/>
              <a:t>‹#›</a:t>
            </a:fld>
            <a:endParaRPr lang="zh-CN" altLang="en-US"/>
          </a:p>
        </p:txBody>
      </p:sp>
      <p:grpSp>
        <p:nvGrpSpPr>
          <p:cNvPr id="7" name="组合 6"/>
          <p:cNvGrpSpPr/>
          <p:nvPr userDrawn="1"/>
        </p:nvGrpSpPr>
        <p:grpSpPr>
          <a:xfrm>
            <a:off x="7333664" y="158000"/>
            <a:ext cx="1684386" cy="639152"/>
            <a:chOff x="6751173" y="4981575"/>
            <a:chExt cx="4105275" cy="1285876"/>
          </a:xfrm>
        </p:grpSpPr>
        <p:pic>
          <p:nvPicPr>
            <p:cNvPr id="8" name="Picture 2" descr="Cypher"/>
            <p:cNvPicPr>
              <a:picLocks noChangeAspect="1" noChangeArrowheads="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751173" y="4981575"/>
              <a:ext cx="1304925" cy="1285876"/>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pic>
          <p:nvPicPr>
            <p:cNvPr id="9" name="Picture 4" descr="Wordmark"/>
            <p:cNvPicPr>
              <a:picLocks noChangeAspect="1" noChangeArrowheads="1"/>
            </p:cNvPicPr>
            <p:nvPr userDrawn="1"/>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056098" y="4981575"/>
              <a:ext cx="2800350" cy="1285876"/>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183877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521354"/>
            <a:ext cx="3886200" cy="362611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521354"/>
            <a:ext cx="3886200" cy="362611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085BCF5-3C7E-4F5C-9D46-124E15F8D458}"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088312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04273"/>
            <a:ext cx="7886700" cy="110463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400969"/>
            <a:ext cx="3868340" cy="686593"/>
          </a:xfrm>
        </p:spPr>
        <p:txBody>
          <a:bodyPr anchor="b"/>
          <a:lstStyle>
            <a:lvl1pPr marL="0" indent="0">
              <a:buNone/>
              <a:defRPr sz="2400" b="1"/>
            </a:lvl1pPr>
            <a:lvl2pPr marL="457181"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2087563"/>
            <a:ext cx="3868340"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2" y="1400969"/>
            <a:ext cx="3887391" cy="686593"/>
          </a:xfrm>
        </p:spPr>
        <p:txBody>
          <a:bodyPr anchor="b"/>
          <a:lstStyle>
            <a:lvl1pPr marL="0" indent="0">
              <a:buNone/>
              <a:defRPr sz="2400" b="1"/>
            </a:lvl1pPr>
            <a:lvl2pPr marL="457181"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2" y="2087563"/>
            <a:ext cx="3887391"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085BCF5-3C7E-4F5C-9D46-124E15F8D458}"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9597782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085BCF5-3C7E-4F5C-9D46-124E15F8D458}"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8073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085BCF5-3C7E-4F5C-9D46-124E15F8D458}"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03165960"/>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81000"/>
            <a:ext cx="2949178" cy="13335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822856"/>
            <a:ext cx="4629150" cy="40613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714502"/>
            <a:ext cx="2949178" cy="3176323"/>
          </a:xfrm>
        </p:spPr>
        <p:txBody>
          <a:bodyPr/>
          <a:lstStyle>
            <a:lvl1pPr marL="0" indent="0">
              <a:buNone/>
              <a:defRPr sz="1600"/>
            </a:lvl1pPr>
            <a:lvl2pPr marL="457181" indent="0">
              <a:buNone/>
              <a:defRPr sz="1400"/>
            </a:lvl2pPr>
            <a:lvl3pPr marL="914364" indent="0">
              <a:buNone/>
              <a:defRPr sz="1200"/>
            </a:lvl3pPr>
            <a:lvl4pPr marL="1371545" indent="0">
              <a:buNone/>
              <a:defRPr sz="1000"/>
            </a:lvl4pPr>
            <a:lvl5pPr marL="1828727" indent="0">
              <a:buNone/>
              <a:defRPr sz="1000"/>
            </a:lvl5pPr>
            <a:lvl6pPr marL="2285909" indent="0">
              <a:buNone/>
              <a:defRPr sz="1000"/>
            </a:lvl6pPr>
            <a:lvl7pPr marL="2743090" indent="0">
              <a:buNone/>
              <a:defRPr sz="1000"/>
            </a:lvl7pPr>
            <a:lvl8pPr marL="3200272" indent="0">
              <a:buNone/>
              <a:defRPr sz="1000"/>
            </a:lvl8pPr>
            <a:lvl9pPr marL="3657454"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085BCF5-3C7E-4F5C-9D46-124E15F8D458}"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2346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81000"/>
            <a:ext cx="2949178" cy="13335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822856"/>
            <a:ext cx="4629150" cy="4061354"/>
          </a:xfrm>
        </p:spPr>
        <p:txBody>
          <a:bodyPr/>
          <a:lstStyle>
            <a:lvl1pPr marL="0" indent="0">
              <a:buNone/>
              <a:defRPr sz="3200"/>
            </a:lvl1pPr>
            <a:lvl2pPr marL="457181" indent="0">
              <a:buNone/>
              <a:defRPr sz="2800"/>
            </a:lvl2pPr>
            <a:lvl3pPr marL="914364" indent="0">
              <a:buNone/>
              <a:defRPr sz="2400"/>
            </a:lvl3pPr>
            <a:lvl4pPr marL="1371545" indent="0">
              <a:buNone/>
              <a:defRPr sz="2000"/>
            </a:lvl4pPr>
            <a:lvl5pPr marL="1828727" indent="0">
              <a:buNone/>
              <a:defRPr sz="2000"/>
            </a:lvl5pPr>
            <a:lvl6pPr marL="2285909" indent="0">
              <a:buNone/>
              <a:defRPr sz="2000"/>
            </a:lvl6pPr>
            <a:lvl7pPr marL="2743090" indent="0">
              <a:buNone/>
              <a:defRPr sz="2000"/>
            </a:lvl7pPr>
            <a:lvl8pPr marL="3200272" indent="0">
              <a:buNone/>
              <a:defRPr sz="2000"/>
            </a:lvl8pPr>
            <a:lvl9pPr marL="3657454" indent="0">
              <a:buNone/>
              <a:defRPr sz="2000"/>
            </a:lvl9pPr>
          </a:lstStyle>
          <a:p>
            <a:endParaRPr lang="zh-CN" altLang="en-US"/>
          </a:p>
        </p:txBody>
      </p:sp>
      <p:sp>
        <p:nvSpPr>
          <p:cNvPr id="4" name="文本占位符 3"/>
          <p:cNvSpPr>
            <a:spLocks noGrp="1"/>
          </p:cNvSpPr>
          <p:nvPr>
            <p:ph type="body" sz="half" idx="2"/>
          </p:nvPr>
        </p:nvSpPr>
        <p:spPr>
          <a:xfrm>
            <a:off x="629841" y="1714502"/>
            <a:ext cx="2949178" cy="3176323"/>
          </a:xfrm>
        </p:spPr>
        <p:txBody>
          <a:bodyPr/>
          <a:lstStyle>
            <a:lvl1pPr marL="0" indent="0">
              <a:buNone/>
              <a:defRPr sz="1600"/>
            </a:lvl1pPr>
            <a:lvl2pPr marL="457181" indent="0">
              <a:buNone/>
              <a:defRPr sz="1400"/>
            </a:lvl2pPr>
            <a:lvl3pPr marL="914364" indent="0">
              <a:buNone/>
              <a:defRPr sz="1200"/>
            </a:lvl3pPr>
            <a:lvl4pPr marL="1371545" indent="0">
              <a:buNone/>
              <a:defRPr sz="1000"/>
            </a:lvl4pPr>
            <a:lvl5pPr marL="1828727" indent="0">
              <a:buNone/>
              <a:defRPr sz="1000"/>
            </a:lvl5pPr>
            <a:lvl6pPr marL="2285909" indent="0">
              <a:buNone/>
              <a:defRPr sz="1000"/>
            </a:lvl6pPr>
            <a:lvl7pPr marL="2743090" indent="0">
              <a:buNone/>
              <a:defRPr sz="1000"/>
            </a:lvl7pPr>
            <a:lvl8pPr marL="3200272" indent="0">
              <a:buNone/>
              <a:defRPr sz="1000"/>
            </a:lvl8pPr>
            <a:lvl9pPr marL="3657454"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4F2ABC3-30C7-45F0-8869-F9329EBDCEFB}" type="datetimeFigureOut">
              <a:rPr lang="zh-CN" altLang="en-US" smtClean="0"/>
              <a:pPr/>
              <a:t>9/22/15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085BCF5-3C7E-4F5C-9D46-124E15F8D458}"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364535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04273"/>
            <a:ext cx="7886700" cy="1104636"/>
          </a:xfrm>
          <a:prstGeom prst="rect">
            <a:avLst/>
          </a:prstGeom>
        </p:spPr>
        <p:txBody>
          <a:bodyPr vert="horz" lIns="91436" tIns="45718" rIns="91436" bIns="45718"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521354"/>
            <a:ext cx="7886700" cy="3626116"/>
          </a:xfrm>
          <a:prstGeom prst="rect">
            <a:avLst/>
          </a:prstGeom>
        </p:spPr>
        <p:txBody>
          <a:bodyPr vert="horz" lIns="91436" tIns="45718" rIns="91436" bIns="45718"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5296961"/>
            <a:ext cx="2057400" cy="304271"/>
          </a:xfrm>
          <a:prstGeom prst="rect">
            <a:avLst/>
          </a:prstGeom>
        </p:spPr>
        <p:txBody>
          <a:bodyPr vert="horz" lIns="91436" tIns="45718" rIns="91436" bIns="45718" rtlCol="0" anchor="ctr"/>
          <a:lstStyle>
            <a:lvl1pPr algn="l">
              <a:defRPr sz="1200">
                <a:solidFill>
                  <a:schemeClr val="tx1">
                    <a:tint val="75000"/>
                  </a:schemeClr>
                </a:solidFill>
              </a:defRPr>
            </a:lvl1pPr>
          </a:lstStyle>
          <a:p>
            <a:fld id="{94F2ABC3-30C7-45F0-8869-F9329EBDCEFB}" type="datetimeFigureOut">
              <a:rPr lang="zh-CN" altLang="en-US" smtClean="0"/>
              <a:pPr/>
              <a:t>9/22/15</a:t>
            </a:fld>
            <a:endParaRPr lang="zh-CN" altLang="en-US"/>
          </a:p>
        </p:txBody>
      </p:sp>
      <p:sp>
        <p:nvSpPr>
          <p:cNvPr id="5" name="页脚占位符 4"/>
          <p:cNvSpPr>
            <a:spLocks noGrp="1"/>
          </p:cNvSpPr>
          <p:nvPr>
            <p:ph type="ftr" sz="quarter" idx="3"/>
          </p:nvPr>
        </p:nvSpPr>
        <p:spPr>
          <a:xfrm>
            <a:off x="3028950" y="5296961"/>
            <a:ext cx="3086100" cy="304271"/>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5296961"/>
            <a:ext cx="2057400" cy="304271"/>
          </a:xfrm>
          <a:prstGeom prst="rect">
            <a:avLst/>
          </a:prstGeom>
        </p:spPr>
        <p:txBody>
          <a:bodyPr vert="horz" lIns="91436" tIns="45718" rIns="91436" bIns="45718" rtlCol="0" anchor="ctr"/>
          <a:lstStyle>
            <a:lvl1pPr algn="r">
              <a:defRPr sz="1200">
                <a:solidFill>
                  <a:schemeClr val="tx1">
                    <a:tint val="75000"/>
                  </a:schemeClr>
                </a:solidFill>
              </a:defRPr>
            </a:lvl1pPr>
          </a:lstStyle>
          <a:p>
            <a:fld id="{3085BCF5-3C7E-4F5C-9D46-124E15F8D458}" type="slidenum">
              <a:rPr lang="zh-CN" altLang="en-US" smtClean="0"/>
              <a:pPr/>
              <a:t>‹#›</a:t>
            </a:fld>
            <a:endParaRPr lang="zh-CN"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625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36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1" indent="-228591" algn="l" defTabSz="91436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73" indent="-228591" algn="l" defTabSz="91436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54" indent="-228591" algn="l" defTabSz="91436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36" indent="-228591"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18" indent="-228591"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99" indent="-228591"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1" indent="-228591"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3" indent="-228591"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44" indent="-228591"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364" rtl="0" eaLnBrk="1" latinLnBrk="0" hangingPunct="1">
        <a:defRPr sz="1800" kern="1200">
          <a:solidFill>
            <a:schemeClr val="tx1"/>
          </a:solidFill>
          <a:latin typeface="+mn-lt"/>
          <a:ea typeface="+mn-ea"/>
          <a:cs typeface="+mn-cs"/>
        </a:defRPr>
      </a:lvl1pPr>
      <a:lvl2pPr marL="457181"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0"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ctrTitle"/>
          </p:nvPr>
        </p:nvSpPr>
        <p:spPr>
          <a:xfrm>
            <a:off x="814362" y="1443601"/>
            <a:ext cx="7512422" cy="1401916"/>
          </a:xfrm>
        </p:spPr>
        <p:txBody>
          <a:bodyPr>
            <a:noAutofit/>
          </a:bodyPr>
          <a:lstStyle/>
          <a:p>
            <a:r>
              <a:rPr lang="en-US" sz="3600" dirty="0"/>
              <a:t>Cracking-Resistant Password Vaults using Natural Language Encoders</a:t>
            </a:r>
            <a:endParaRPr lang="en-US" sz="3600" b="1" dirty="0"/>
          </a:p>
        </p:txBody>
      </p:sp>
      <p:sp>
        <p:nvSpPr>
          <p:cNvPr id="6" name="副标题 2"/>
          <p:cNvSpPr txBox="1">
            <a:spLocks/>
          </p:cNvSpPr>
          <p:nvPr/>
        </p:nvSpPr>
        <p:spPr>
          <a:xfrm>
            <a:off x="3448500" y="4824662"/>
            <a:ext cx="5124000" cy="813700"/>
          </a:xfrm>
          <a:prstGeom prst="rect">
            <a:avLst/>
          </a:prstGeom>
        </p:spPr>
        <p:txBody>
          <a:bodyPr vert="horz" lIns="91436" tIns="45718" rIns="91436" bIns="45718"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altLang="zh-CN" sz="2000" dirty="0"/>
              <a:t>Presented by: </a:t>
            </a:r>
            <a:r>
              <a:rPr lang="en-US" altLang="zh-CN" sz="2000" dirty="0" err="1"/>
              <a:t>Shengye</a:t>
            </a:r>
            <a:r>
              <a:rPr lang="en-US" altLang="zh-CN" sz="2000" dirty="0"/>
              <a:t> </a:t>
            </a:r>
            <a:r>
              <a:rPr lang="en-US" altLang="zh-CN" sz="2000" dirty="0" smtClean="0"/>
              <a:t>Wan</a:t>
            </a:r>
          </a:p>
          <a:p>
            <a:pPr algn="r"/>
            <a:r>
              <a:rPr lang="en-US" altLang="zh-CN" sz="1400" dirty="0" smtClean="0"/>
              <a:t>Some</a:t>
            </a:r>
            <a:r>
              <a:rPr lang="zh-CN" altLang="en-US" sz="1400" dirty="0" smtClean="0"/>
              <a:t> </a:t>
            </a:r>
            <a:r>
              <a:rPr lang="en-US" altLang="zh-CN" sz="1400" dirty="0" smtClean="0"/>
              <a:t>slides</a:t>
            </a:r>
            <a:r>
              <a:rPr lang="zh-CN" altLang="en-US" sz="1400" dirty="0" smtClean="0"/>
              <a:t> </a:t>
            </a:r>
            <a:r>
              <a:rPr lang="en-US" altLang="zh-CN" sz="1400" dirty="0" smtClean="0"/>
              <a:t>come</a:t>
            </a:r>
            <a:r>
              <a:rPr lang="zh-CN" altLang="en-US" sz="1400" dirty="0" smtClean="0"/>
              <a:t> </a:t>
            </a:r>
            <a:r>
              <a:rPr lang="en-US" altLang="zh-CN" sz="1400" dirty="0" smtClean="0"/>
              <a:t>from</a:t>
            </a:r>
            <a:r>
              <a:rPr lang="zh-CN" altLang="en-US" sz="1400" dirty="0" smtClean="0"/>
              <a:t> </a:t>
            </a:r>
            <a:r>
              <a:rPr lang="en-US" sz="1400" dirty="0" smtClean="0"/>
              <a:t>authors</a:t>
            </a:r>
            <a:r>
              <a:rPr lang="zh-CN" altLang="en-US" sz="1400" dirty="0" smtClean="0"/>
              <a:t> </a:t>
            </a:r>
            <a:r>
              <a:rPr lang="en-US" altLang="zh-CN" sz="1400" dirty="0" smtClean="0"/>
              <a:t>and</a:t>
            </a:r>
            <a:r>
              <a:rPr lang="zh-CN" altLang="en-US" sz="1400" dirty="0" smtClean="0"/>
              <a:t> </a:t>
            </a:r>
            <a:r>
              <a:rPr lang="en-US" altLang="zh-CN" sz="1400" dirty="0" smtClean="0"/>
              <a:t>Tuan</a:t>
            </a:r>
            <a:endParaRPr lang="en-US" altLang="zh-CN" sz="1400" dirty="0"/>
          </a:p>
        </p:txBody>
      </p:sp>
      <p:cxnSp>
        <p:nvCxnSpPr>
          <p:cNvPr id="7" name="Straight Connector 6"/>
          <p:cNvCxnSpPr/>
          <p:nvPr/>
        </p:nvCxnSpPr>
        <p:spPr>
          <a:xfrm>
            <a:off x="1762568" y="2956034"/>
            <a:ext cx="5638024" cy="0"/>
          </a:xfrm>
          <a:prstGeom prst="line">
            <a:avLst/>
          </a:prstGeom>
        </p:spPr>
        <p:style>
          <a:lnRef idx="3">
            <a:schemeClr val="dk1"/>
          </a:lnRef>
          <a:fillRef idx="0">
            <a:schemeClr val="dk1"/>
          </a:fillRef>
          <a:effectRef idx="2">
            <a:schemeClr val="dk1"/>
          </a:effectRef>
          <a:fontRef idx="minor">
            <a:schemeClr val="tx1"/>
          </a:fontRef>
        </p:style>
      </p:cxnSp>
      <p:sp>
        <p:nvSpPr>
          <p:cNvPr id="4" name="Rectangle 3"/>
          <p:cNvSpPr/>
          <p:nvPr/>
        </p:nvSpPr>
        <p:spPr>
          <a:xfrm>
            <a:off x="2981893" y="3485475"/>
            <a:ext cx="3775343" cy="461665"/>
          </a:xfrm>
          <a:prstGeom prst="rect">
            <a:avLst/>
          </a:prstGeom>
        </p:spPr>
        <p:txBody>
          <a:bodyPr wrap="none">
            <a:spAutoFit/>
          </a:bodyPr>
          <a:lstStyle/>
          <a:p>
            <a:pPr algn="r"/>
            <a:r>
              <a:rPr lang="en-US" sz="2400" dirty="0">
                <a:latin typeface="+mj-lt"/>
                <a:ea typeface="+mj-ea"/>
                <a:cs typeface="+mj-cs"/>
              </a:rPr>
              <a:t>Ari </a:t>
            </a:r>
            <a:r>
              <a:rPr lang="en-US" sz="2400" dirty="0" err="1">
                <a:latin typeface="+mj-lt"/>
                <a:ea typeface="+mj-ea"/>
                <a:cs typeface="+mj-cs"/>
              </a:rPr>
              <a:t>Juelsz</a:t>
            </a:r>
            <a:r>
              <a:rPr lang="en-US" sz="2400" dirty="0">
                <a:latin typeface="+mj-lt"/>
                <a:ea typeface="+mj-ea"/>
                <a:cs typeface="+mj-cs"/>
              </a:rPr>
              <a:t>, Thomas </a:t>
            </a:r>
            <a:r>
              <a:rPr lang="en-US" sz="2400" dirty="0" err="1">
                <a:latin typeface="+mj-lt"/>
                <a:ea typeface="+mj-ea"/>
                <a:cs typeface="+mj-cs"/>
              </a:rPr>
              <a:t>Ristenpart</a:t>
            </a:r>
            <a:endParaRPr lang="en-US" altLang="zh-CN" sz="2400" dirty="0">
              <a:latin typeface="+mj-lt"/>
              <a:ea typeface="+mj-ea"/>
              <a:cs typeface="+mj-cs"/>
            </a:endParaRPr>
          </a:p>
        </p:txBody>
      </p:sp>
      <p:sp>
        <p:nvSpPr>
          <p:cNvPr id="8" name="Rectangle 7"/>
          <p:cNvSpPr/>
          <p:nvPr/>
        </p:nvSpPr>
        <p:spPr>
          <a:xfrm>
            <a:off x="2989138" y="3147585"/>
            <a:ext cx="4544333" cy="461665"/>
          </a:xfrm>
          <a:prstGeom prst="rect">
            <a:avLst/>
          </a:prstGeom>
        </p:spPr>
        <p:txBody>
          <a:bodyPr wrap="none">
            <a:spAutoFit/>
          </a:bodyPr>
          <a:lstStyle/>
          <a:p>
            <a:pPr algn="r"/>
            <a:r>
              <a:rPr lang="en-US" sz="2400" dirty="0" smtClean="0">
                <a:latin typeface="+mj-lt"/>
                <a:ea typeface="+mj-ea"/>
                <a:cs typeface="+mj-cs"/>
              </a:rPr>
              <a:t>Rahul </a:t>
            </a:r>
            <a:r>
              <a:rPr lang="en-US" sz="2400" dirty="0" err="1">
                <a:latin typeface="+mj-lt"/>
                <a:ea typeface="+mj-ea"/>
                <a:cs typeface="+mj-cs"/>
              </a:rPr>
              <a:t>Chatterjee</a:t>
            </a:r>
            <a:r>
              <a:rPr lang="en-US" sz="2400" dirty="0">
                <a:latin typeface="+mj-lt"/>
                <a:ea typeface="+mj-ea"/>
                <a:cs typeface="+mj-cs"/>
              </a:rPr>
              <a:t>, Joseph </a:t>
            </a:r>
            <a:r>
              <a:rPr lang="en-US" sz="2400" dirty="0" err="1">
                <a:latin typeface="+mj-lt"/>
                <a:ea typeface="+mj-ea"/>
                <a:cs typeface="+mj-cs"/>
              </a:rPr>
              <a:t>Bonneauy</a:t>
            </a:r>
            <a:endParaRPr lang="en-US" altLang="zh-CN" sz="2400" dirty="0">
              <a:latin typeface="+mj-lt"/>
              <a:ea typeface="+mj-ea"/>
              <a:cs typeface="+mj-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480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000" b="1" dirty="0"/>
              <a:t>Cracking</a:t>
            </a:r>
            <a:r>
              <a:rPr lang="zh-CN" altLang="en-US" sz="4000" b="1" dirty="0"/>
              <a:t> </a:t>
            </a:r>
            <a:r>
              <a:rPr lang="en-US" altLang="zh-CN" sz="4000" b="1" dirty="0" err="1" smtClean="0"/>
              <a:t>Kamouflage</a:t>
            </a:r>
            <a:r>
              <a:rPr lang="en-US" altLang="zh-CN" sz="4000" b="1" dirty="0" smtClean="0"/>
              <a:t>—</a:t>
            </a:r>
            <a:r>
              <a:rPr lang="en-US" sz="4000" b="1" dirty="0" smtClean="0"/>
              <a:t>Naïve </a:t>
            </a:r>
            <a:r>
              <a:rPr lang="en-US" sz="4000" b="1" dirty="0"/>
              <a:t>Attack</a:t>
            </a:r>
            <a:endParaRPr lang="zh-CN" altLang="en-US" sz="4000" b="1" dirty="0"/>
          </a:p>
        </p:txBody>
      </p:sp>
      <p:sp>
        <p:nvSpPr>
          <p:cNvPr id="4" name="TextBox 3"/>
          <p:cNvSpPr txBox="1"/>
          <p:nvPr/>
        </p:nvSpPr>
        <p:spPr>
          <a:xfrm>
            <a:off x="1167755" y="1987378"/>
            <a:ext cx="1371600"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600" dirty="0">
                <a:solidFill>
                  <a:srgbClr val="00B050"/>
                </a:solidFill>
                <a:latin typeface="Monaco"/>
              </a:rPr>
              <a:t>abcdef12</a:t>
            </a:r>
          </a:p>
          <a:p>
            <a:pPr fontAlgn="t"/>
            <a:r>
              <a:rPr lang="en-US" sz="1600" dirty="0">
                <a:solidFill>
                  <a:srgbClr val="00B050"/>
                </a:solidFill>
                <a:latin typeface="Monaco"/>
              </a:rPr>
              <a:t>abcdef02</a:t>
            </a:r>
          </a:p>
          <a:p>
            <a:pPr fontAlgn="t"/>
            <a:r>
              <a:rPr lang="en-US" sz="1600" dirty="0">
                <a:solidFill>
                  <a:srgbClr val="00B050"/>
                </a:solidFill>
                <a:latin typeface="Monaco"/>
              </a:rPr>
              <a:t>abcdef#1</a:t>
            </a:r>
          </a:p>
          <a:p>
            <a:pPr fontAlgn="t"/>
            <a:r>
              <a:rPr lang="en-US" sz="1600" dirty="0" err="1">
                <a:solidFill>
                  <a:srgbClr val="00B050"/>
                </a:solidFill>
                <a:latin typeface="Monaco"/>
              </a:rPr>
              <a:t>thomas</a:t>
            </a:r>
            <a:endParaRPr lang="en-US" sz="1600" dirty="0">
              <a:solidFill>
                <a:srgbClr val="00B050"/>
              </a:solidFill>
              <a:latin typeface="Monaco"/>
            </a:endParaRPr>
          </a:p>
          <a:p>
            <a:pPr fontAlgn="t"/>
            <a:r>
              <a:rPr lang="en-US" sz="1600" dirty="0">
                <a:solidFill>
                  <a:srgbClr val="00B050"/>
                </a:solidFill>
                <a:latin typeface="Monaco"/>
              </a:rPr>
              <a:t>temple#00</a:t>
            </a:r>
          </a:p>
        </p:txBody>
      </p:sp>
      <p:sp>
        <p:nvSpPr>
          <p:cNvPr id="5" name="TextBox 4"/>
          <p:cNvSpPr txBox="1"/>
          <p:nvPr/>
        </p:nvSpPr>
        <p:spPr>
          <a:xfrm>
            <a:off x="2839665" y="1987548"/>
            <a:ext cx="1371600"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600" dirty="0">
                <a:solidFill>
                  <a:srgbClr val="00B050"/>
                </a:solidFill>
                <a:latin typeface="Monaco"/>
              </a:rPr>
              <a:t>travis99</a:t>
            </a:r>
          </a:p>
          <a:p>
            <a:pPr fontAlgn="t"/>
            <a:r>
              <a:rPr lang="en-US" sz="1600" dirty="0">
                <a:solidFill>
                  <a:srgbClr val="00B050"/>
                </a:solidFill>
                <a:latin typeface="Monaco"/>
              </a:rPr>
              <a:t>travis12</a:t>
            </a:r>
          </a:p>
          <a:p>
            <a:pPr fontAlgn="t"/>
            <a:r>
              <a:rPr lang="en-US" sz="1600" dirty="0">
                <a:solidFill>
                  <a:srgbClr val="00B050"/>
                </a:solidFill>
                <a:latin typeface="Monaco"/>
              </a:rPr>
              <a:t>travis@7</a:t>
            </a:r>
          </a:p>
          <a:p>
            <a:pPr fontAlgn="t"/>
            <a:r>
              <a:rPr lang="en-US" sz="1600" dirty="0">
                <a:solidFill>
                  <a:srgbClr val="00B050"/>
                </a:solidFill>
                <a:latin typeface="Monaco"/>
              </a:rPr>
              <a:t>soccer smiles@33</a:t>
            </a:r>
          </a:p>
        </p:txBody>
      </p:sp>
      <p:sp>
        <p:nvSpPr>
          <p:cNvPr id="6" name="TextBox 5"/>
          <p:cNvSpPr txBox="1"/>
          <p:nvPr/>
        </p:nvSpPr>
        <p:spPr>
          <a:xfrm>
            <a:off x="4511575" y="1987548"/>
            <a:ext cx="1371600"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600" dirty="0">
                <a:solidFill>
                  <a:srgbClr val="00B050"/>
                </a:solidFill>
                <a:latin typeface="Monaco"/>
              </a:rPr>
              <a:t>family00</a:t>
            </a:r>
          </a:p>
          <a:p>
            <a:pPr fontAlgn="t"/>
            <a:r>
              <a:rPr lang="en-US" sz="1600" dirty="0">
                <a:solidFill>
                  <a:srgbClr val="00B050"/>
                </a:solidFill>
                <a:latin typeface="Monaco"/>
              </a:rPr>
              <a:t>family01</a:t>
            </a:r>
          </a:p>
          <a:p>
            <a:pPr fontAlgn="t"/>
            <a:r>
              <a:rPr lang="en-US" sz="1600" dirty="0">
                <a:solidFill>
                  <a:srgbClr val="00B050"/>
                </a:solidFill>
                <a:latin typeface="Monaco"/>
              </a:rPr>
              <a:t>family.1</a:t>
            </a:r>
          </a:p>
          <a:p>
            <a:pPr fontAlgn="t"/>
            <a:r>
              <a:rPr lang="en-US" sz="1600" dirty="0">
                <a:solidFill>
                  <a:srgbClr val="00B050"/>
                </a:solidFill>
                <a:latin typeface="Monaco"/>
              </a:rPr>
              <a:t>qwerty poiuyt.12</a:t>
            </a:r>
          </a:p>
        </p:txBody>
      </p:sp>
      <p:sp>
        <p:nvSpPr>
          <p:cNvPr id="7" name="TextBox 6"/>
          <p:cNvSpPr txBox="1"/>
          <p:nvPr/>
        </p:nvSpPr>
        <p:spPr>
          <a:xfrm>
            <a:off x="6183484" y="1978685"/>
            <a:ext cx="1371600"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600" dirty="0">
                <a:solidFill>
                  <a:srgbClr val="00B050"/>
                </a:solidFill>
                <a:latin typeface="Monaco"/>
              </a:rPr>
              <a:t>scooby33</a:t>
            </a:r>
          </a:p>
          <a:p>
            <a:pPr fontAlgn="t"/>
            <a:r>
              <a:rPr lang="en-US" sz="1600" dirty="0">
                <a:solidFill>
                  <a:srgbClr val="00B050"/>
                </a:solidFill>
                <a:latin typeface="Monaco"/>
              </a:rPr>
              <a:t>scooby45</a:t>
            </a:r>
          </a:p>
          <a:p>
            <a:pPr fontAlgn="t"/>
            <a:r>
              <a:rPr lang="en-US" sz="1600" dirty="0">
                <a:solidFill>
                  <a:srgbClr val="00B050"/>
                </a:solidFill>
                <a:latin typeface="Monaco"/>
              </a:rPr>
              <a:t>scooby@3</a:t>
            </a:r>
          </a:p>
          <a:p>
            <a:pPr fontAlgn="t"/>
            <a:r>
              <a:rPr lang="en-US" sz="1600" dirty="0" err="1">
                <a:solidFill>
                  <a:srgbClr val="00B050"/>
                </a:solidFill>
                <a:latin typeface="Monaco"/>
              </a:rPr>
              <a:t>vanbus</a:t>
            </a:r>
            <a:r>
              <a:rPr lang="en-US" sz="1600" dirty="0">
                <a:solidFill>
                  <a:srgbClr val="00B050"/>
                </a:solidFill>
                <a:latin typeface="Monaco"/>
              </a:rPr>
              <a:t> weiwei!69</a:t>
            </a:r>
          </a:p>
        </p:txBody>
      </p:sp>
      <p:sp>
        <p:nvSpPr>
          <p:cNvPr id="8" name="TextBox 7"/>
          <p:cNvSpPr txBox="1"/>
          <p:nvPr/>
        </p:nvSpPr>
        <p:spPr>
          <a:xfrm>
            <a:off x="814174" y="3592890"/>
            <a:ext cx="7099138" cy="1938992"/>
          </a:xfrm>
          <a:prstGeom prst="rect">
            <a:avLst/>
          </a:prstGeom>
          <a:noFill/>
        </p:spPr>
        <p:txBody>
          <a:bodyPr wrap="square" rtlCol="0">
            <a:spAutoFit/>
          </a:bodyPr>
          <a:lstStyle/>
          <a:p>
            <a:r>
              <a:rPr lang="en-US" sz="2000" dirty="0" smtClean="0"/>
              <a:t>To check if vault is real or decoy: login attempt using password</a:t>
            </a:r>
          </a:p>
          <a:p>
            <a:endParaRPr lang="en-US" sz="2000" dirty="0" smtClean="0"/>
          </a:p>
          <a:p>
            <a:r>
              <a:rPr lang="en-US" sz="2000" dirty="0" smtClean="0"/>
              <a:t>Runtime </a:t>
            </a:r>
            <a:r>
              <a:rPr lang="en-US" sz="2000" dirty="0"/>
              <a:t>of the Attack = </a:t>
            </a:r>
            <a:r>
              <a:rPr lang="en-US" sz="2000" dirty="0" smtClean="0">
                <a:solidFill>
                  <a:schemeClr val="accent6">
                    <a:lumMod val="75000"/>
                  </a:schemeClr>
                </a:solidFill>
              </a:rPr>
              <a:t>Offline </a:t>
            </a:r>
            <a:r>
              <a:rPr lang="en-US" sz="2000" dirty="0">
                <a:solidFill>
                  <a:schemeClr val="accent6">
                    <a:lumMod val="75000"/>
                  </a:schemeClr>
                </a:solidFill>
              </a:rPr>
              <a:t>Work of PBE + N/2 Online Work </a:t>
            </a:r>
          </a:p>
          <a:p>
            <a:r>
              <a:rPr lang="en-US" sz="2000" dirty="0">
                <a:solidFill>
                  <a:srgbClr val="000000"/>
                </a:solidFill>
                <a:sym typeface="Wingdings" pitchFamily="2" charset="2"/>
              </a:rPr>
              <a:t>(N = # of explicitly stored vaults</a:t>
            </a:r>
            <a:r>
              <a:rPr lang="en-US" sz="2000" dirty="0" smtClean="0">
                <a:solidFill>
                  <a:srgbClr val="000000"/>
                </a:solidFill>
                <a:sym typeface="Wingdings" pitchFamily="2" charset="2"/>
              </a:rPr>
              <a:t>)</a:t>
            </a:r>
          </a:p>
          <a:p>
            <a:endParaRPr lang="en-US" sz="2000" dirty="0" smtClean="0"/>
          </a:p>
          <a:p>
            <a:r>
              <a:rPr lang="en-US" sz="2000" dirty="0" err="1" smtClean="0"/>
              <a:t>Kamouflage</a:t>
            </a:r>
            <a:r>
              <a:rPr lang="en-US" sz="2000" dirty="0" smtClean="0"/>
              <a:t> </a:t>
            </a:r>
            <a:r>
              <a:rPr lang="en-US" sz="2000" dirty="0"/>
              <a:t>security claim: </a:t>
            </a:r>
            <a:r>
              <a:rPr lang="en-US" sz="2000" dirty="0" smtClean="0"/>
              <a:t>naïve </a:t>
            </a:r>
            <a:r>
              <a:rPr lang="en-US" sz="2000" dirty="0"/>
              <a:t>attack is the best </a:t>
            </a:r>
            <a:r>
              <a:rPr lang="en-US" sz="2000" dirty="0" smtClean="0"/>
              <a:t>possible</a:t>
            </a:r>
            <a:endParaRPr lang="en-US" sz="2000" dirty="0">
              <a:solidFill>
                <a:srgbClr val="000000"/>
              </a:solidFill>
            </a:endParaRPr>
          </a:p>
        </p:txBody>
      </p:sp>
      <p:sp>
        <p:nvSpPr>
          <p:cNvPr id="11" name="Rectangle 10"/>
          <p:cNvSpPr/>
          <p:nvPr/>
        </p:nvSpPr>
        <p:spPr>
          <a:xfrm>
            <a:off x="1271292" y="1580301"/>
            <a:ext cx="1154320" cy="369332"/>
          </a:xfrm>
          <a:prstGeom prst="rect">
            <a:avLst/>
          </a:prstGeom>
        </p:spPr>
        <p:txBody>
          <a:bodyPr wrap="none">
            <a:spAutoFit/>
          </a:bodyPr>
          <a:lstStyle/>
          <a:p>
            <a:r>
              <a:rPr lang="en-US" dirty="0" smtClean="0">
                <a:solidFill>
                  <a:schemeClr val="accent6"/>
                </a:solidFill>
                <a:latin typeface="Monaco" pitchFamily="49" charset="0"/>
              </a:rPr>
              <a:t>shishi1 </a:t>
            </a:r>
            <a:endParaRPr lang="en-US" dirty="0"/>
          </a:p>
        </p:txBody>
      </p:sp>
      <p:sp>
        <p:nvSpPr>
          <p:cNvPr id="12" name="Rectangle 11"/>
          <p:cNvSpPr/>
          <p:nvPr/>
        </p:nvSpPr>
        <p:spPr>
          <a:xfrm>
            <a:off x="2965650" y="1580301"/>
            <a:ext cx="1154320" cy="369332"/>
          </a:xfrm>
          <a:prstGeom prst="rect">
            <a:avLst/>
          </a:prstGeom>
        </p:spPr>
        <p:txBody>
          <a:bodyPr wrap="none">
            <a:spAutoFit/>
          </a:bodyPr>
          <a:lstStyle/>
          <a:p>
            <a:r>
              <a:rPr lang="en-US" dirty="0" smtClean="0">
                <a:solidFill>
                  <a:schemeClr val="accent6"/>
                </a:solidFill>
                <a:latin typeface="Monaco" pitchFamily="49" charset="0"/>
              </a:rPr>
              <a:t>violet9</a:t>
            </a:r>
            <a:endParaRPr lang="en-US" dirty="0"/>
          </a:p>
        </p:txBody>
      </p:sp>
      <p:sp>
        <p:nvSpPr>
          <p:cNvPr id="13" name="Rectangle 12"/>
          <p:cNvSpPr/>
          <p:nvPr/>
        </p:nvSpPr>
        <p:spPr>
          <a:xfrm>
            <a:off x="4636646" y="1580301"/>
            <a:ext cx="1159292" cy="369332"/>
          </a:xfrm>
          <a:prstGeom prst="rect">
            <a:avLst/>
          </a:prstGeom>
        </p:spPr>
        <p:txBody>
          <a:bodyPr wrap="none">
            <a:spAutoFit/>
          </a:bodyPr>
          <a:lstStyle/>
          <a:p>
            <a:r>
              <a:rPr lang="en-US" dirty="0" smtClean="0">
                <a:solidFill>
                  <a:schemeClr val="accent6"/>
                </a:solidFill>
                <a:latin typeface="Monaco" pitchFamily="49" charset="0"/>
              </a:rPr>
              <a:t>mypass4</a:t>
            </a:r>
            <a:endParaRPr lang="en-US" dirty="0"/>
          </a:p>
        </p:txBody>
      </p:sp>
      <p:sp>
        <p:nvSpPr>
          <p:cNvPr id="14" name="Rectangle 13"/>
          <p:cNvSpPr/>
          <p:nvPr/>
        </p:nvSpPr>
        <p:spPr>
          <a:xfrm>
            <a:off x="6248166" y="1580301"/>
            <a:ext cx="1154320" cy="369332"/>
          </a:xfrm>
          <a:prstGeom prst="rect">
            <a:avLst/>
          </a:prstGeom>
        </p:spPr>
        <p:txBody>
          <a:bodyPr wrap="none">
            <a:spAutoFit/>
          </a:bodyPr>
          <a:lstStyle/>
          <a:p>
            <a:r>
              <a:rPr lang="en-US" dirty="0" smtClean="0">
                <a:solidFill>
                  <a:schemeClr val="accent6"/>
                </a:solidFill>
                <a:latin typeface="Monaco" pitchFamily="49" charset="0"/>
              </a:rPr>
              <a:t>zxcvbn9</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38263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000" b="1" dirty="0"/>
              <a:t>Cracking</a:t>
            </a:r>
            <a:r>
              <a:rPr lang="zh-CN" altLang="en-US" sz="4000" b="1" dirty="0"/>
              <a:t> </a:t>
            </a:r>
            <a:r>
              <a:rPr lang="en-US" altLang="zh-CN" sz="4000" b="1" dirty="0" err="1" smtClean="0"/>
              <a:t>Kamouflage</a:t>
            </a:r>
            <a:r>
              <a:rPr lang="en-US" altLang="zh-CN" sz="4000" b="1" dirty="0" smtClean="0"/>
              <a:t>—</a:t>
            </a:r>
            <a:r>
              <a:rPr lang="en-US" sz="4000" b="1" dirty="0" smtClean="0"/>
              <a:t>Problem</a:t>
            </a:r>
            <a:endParaRPr lang="zh-CN" altLang="en-US" sz="4000" b="1" dirty="0"/>
          </a:p>
        </p:txBody>
      </p:sp>
      <p:sp>
        <p:nvSpPr>
          <p:cNvPr id="5" name="Rectangle 4"/>
          <p:cNvSpPr/>
          <p:nvPr/>
        </p:nvSpPr>
        <p:spPr>
          <a:xfrm rot="16200000">
            <a:off x="2984530" y="1849951"/>
            <a:ext cx="919227" cy="58477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200" b="1" cap="none" spc="0" dirty="0" smtClean="0">
                <a:ln w="1905"/>
                <a:solidFill>
                  <a:schemeClr val="tx1"/>
                </a:solidFill>
                <a:effectLst>
                  <a:innerShdw blurRad="69850" dist="43180" dir="5400000">
                    <a:srgbClr val="000000">
                      <a:alpha val="65000"/>
                    </a:srgbClr>
                  </a:innerShdw>
                </a:effectLst>
              </a:rPr>
              <a:t>Real</a:t>
            </a:r>
            <a:endParaRPr lang="en-US" sz="3200" b="1" cap="none" spc="0" dirty="0">
              <a:ln w="1905"/>
              <a:solidFill>
                <a:schemeClr val="tx1"/>
              </a:solidFill>
              <a:effectLst>
                <a:innerShdw blurRad="69850" dist="43180" dir="5400000">
                  <a:srgbClr val="000000">
                    <a:alpha val="65000"/>
                  </a:srgbClr>
                </a:innerShdw>
              </a:effectLst>
            </a:endParaRPr>
          </a:p>
        </p:txBody>
      </p:sp>
      <p:sp>
        <p:nvSpPr>
          <p:cNvPr id="6" name="TextBox 5"/>
          <p:cNvSpPr txBox="1"/>
          <p:nvPr/>
        </p:nvSpPr>
        <p:spPr>
          <a:xfrm>
            <a:off x="4193991" y="1450790"/>
            <a:ext cx="1490718" cy="1477328"/>
          </a:xfrm>
          <a:prstGeom prst="rect">
            <a:avLst/>
          </a:prstGeom>
          <a:ln>
            <a:solidFill>
              <a:srgbClr val="00B0F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dirty="0" smtClean="0">
                <a:solidFill>
                  <a:srgbClr val="000000"/>
                </a:solidFill>
                <a:latin typeface="Monaco"/>
              </a:rPr>
              <a:t>family00</a:t>
            </a:r>
          </a:p>
          <a:p>
            <a:pPr fontAlgn="t"/>
            <a:r>
              <a:rPr lang="en-US" dirty="0" smtClean="0">
                <a:solidFill>
                  <a:srgbClr val="000000"/>
                </a:solidFill>
                <a:latin typeface="Monaco"/>
              </a:rPr>
              <a:t>family01</a:t>
            </a:r>
            <a:endParaRPr lang="en-US" dirty="0">
              <a:solidFill>
                <a:srgbClr val="000000"/>
              </a:solidFill>
              <a:latin typeface="Monaco"/>
            </a:endParaRPr>
          </a:p>
          <a:p>
            <a:pPr fontAlgn="t"/>
            <a:r>
              <a:rPr lang="en-US" dirty="0">
                <a:solidFill>
                  <a:srgbClr val="000000"/>
                </a:solidFill>
                <a:latin typeface="Monaco"/>
              </a:rPr>
              <a:t>family.1</a:t>
            </a:r>
          </a:p>
          <a:p>
            <a:pPr fontAlgn="t"/>
            <a:r>
              <a:rPr lang="en-US" dirty="0" smtClean="0">
                <a:solidFill>
                  <a:srgbClr val="000000"/>
                </a:solidFill>
                <a:latin typeface="Monaco"/>
              </a:rPr>
              <a:t>qwerty poiuyt.12</a:t>
            </a:r>
            <a:endParaRPr lang="en-US" dirty="0">
              <a:solidFill>
                <a:srgbClr val="000000"/>
              </a:solidFill>
              <a:latin typeface="Monaco"/>
            </a:endParaRPr>
          </a:p>
        </p:txBody>
      </p:sp>
      <p:cxnSp>
        <p:nvCxnSpPr>
          <p:cNvPr id="7" name="Straight Arrow Connector 6"/>
          <p:cNvCxnSpPr/>
          <p:nvPr/>
        </p:nvCxnSpPr>
        <p:spPr>
          <a:xfrm flipH="1">
            <a:off x="2880443" y="3094683"/>
            <a:ext cx="1392378" cy="53596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2141722" y="3696880"/>
            <a:ext cx="1302422"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600" dirty="0">
                <a:solidFill>
                  <a:srgbClr val="000000"/>
                </a:solidFill>
                <a:latin typeface="Monaco"/>
              </a:rPr>
              <a:t>abcdef12</a:t>
            </a:r>
          </a:p>
          <a:p>
            <a:pPr fontAlgn="t"/>
            <a:r>
              <a:rPr lang="en-US" sz="1600" dirty="0">
                <a:solidFill>
                  <a:srgbClr val="000000"/>
                </a:solidFill>
                <a:latin typeface="Monaco"/>
              </a:rPr>
              <a:t>abcdef02</a:t>
            </a:r>
          </a:p>
          <a:p>
            <a:pPr fontAlgn="t"/>
            <a:r>
              <a:rPr lang="en-US" sz="1600" dirty="0">
                <a:solidFill>
                  <a:srgbClr val="000000"/>
                </a:solidFill>
                <a:latin typeface="Monaco"/>
              </a:rPr>
              <a:t>abcdef#1</a:t>
            </a:r>
          </a:p>
          <a:p>
            <a:pPr fontAlgn="t"/>
            <a:r>
              <a:rPr lang="en-US" sz="1600" dirty="0" err="1">
                <a:solidFill>
                  <a:srgbClr val="000000"/>
                </a:solidFill>
                <a:latin typeface="Monaco"/>
              </a:rPr>
              <a:t>thomas</a:t>
            </a:r>
            <a:endParaRPr lang="en-US" sz="1600" dirty="0">
              <a:solidFill>
                <a:srgbClr val="000000"/>
              </a:solidFill>
              <a:latin typeface="Monaco"/>
            </a:endParaRPr>
          </a:p>
          <a:p>
            <a:pPr fontAlgn="t"/>
            <a:r>
              <a:rPr lang="en-US" sz="1600" dirty="0" smtClean="0">
                <a:solidFill>
                  <a:srgbClr val="000000"/>
                </a:solidFill>
                <a:latin typeface="Monaco"/>
              </a:rPr>
              <a:t>temple</a:t>
            </a:r>
            <a:r>
              <a:rPr lang="en-US" sz="1600" dirty="0">
                <a:solidFill>
                  <a:srgbClr val="000000"/>
                </a:solidFill>
                <a:latin typeface="Monaco"/>
              </a:rPr>
              <a:t>#00</a:t>
            </a:r>
          </a:p>
        </p:txBody>
      </p:sp>
      <p:sp>
        <p:nvSpPr>
          <p:cNvPr id="9" name="TextBox 8"/>
          <p:cNvSpPr txBox="1"/>
          <p:nvPr/>
        </p:nvSpPr>
        <p:spPr>
          <a:xfrm>
            <a:off x="4276747" y="3696880"/>
            <a:ext cx="1294011"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600" dirty="0">
                <a:solidFill>
                  <a:srgbClr val="000000"/>
                </a:solidFill>
                <a:latin typeface="Monaco"/>
              </a:rPr>
              <a:t>travis99</a:t>
            </a:r>
          </a:p>
          <a:p>
            <a:pPr fontAlgn="t"/>
            <a:r>
              <a:rPr lang="en-US" sz="1600" dirty="0">
                <a:solidFill>
                  <a:srgbClr val="000000"/>
                </a:solidFill>
                <a:latin typeface="Monaco"/>
              </a:rPr>
              <a:t>travis12</a:t>
            </a:r>
          </a:p>
          <a:p>
            <a:pPr fontAlgn="t"/>
            <a:r>
              <a:rPr lang="en-US" sz="1600" dirty="0" smtClean="0">
                <a:solidFill>
                  <a:srgbClr val="000000"/>
                </a:solidFill>
                <a:latin typeface="Monaco"/>
              </a:rPr>
              <a:t>travis@7</a:t>
            </a:r>
            <a:endParaRPr lang="en-US" sz="1600" dirty="0">
              <a:solidFill>
                <a:srgbClr val="000000"/>
              </a:solidFill>
              <a:latin typeface="Monaco"/>
            </a:endParaRPr>
          </a:p>
          <a:p>
            <a:pPr fontAlgn="t"/>
            <a:r>
              <a:rPr lang="en-US" sz="1600" dirty="0">
                <a:solidFill>
                  <a:srgbClr val="000000"/>
                </a:solidFill>
                <a:latin typeface="Monaco"/>
              </a:rPr>
              <a:t>soccer</a:t>
            </a:r>
            <a:r>
              <a:rPr lang="en-US" sz="1600" dirty="0" smtClean="0">
                <a:solidFill>
                  <a:srgbClr val="000000"/>
                </a:solidFill>
                <a:latin typeface="Monaco"/>
              </a:rPr>
              <a:t> smiles@33</a:t>
            </a:r>
            <a:endParaRPr lang="en-US" sz="1600" dirty="0">
              <a:solidFill>
                <a:srgbClr val="000000"/>
              </a:solidFill>
              <a:latin typeface="Monaco"/>
            </a:endParaRPr>
          </a:p>
        </p:txBody>
      </p:sp>
      <p:sp>
        <p:nvSpPr>
          <p:cNvPr id="10" name="TextBox 9"/>
          <p:cNvSpPr txBox="1"/>
          <p:nvPr/>
        </p:nvSpPr>
        <p:spPr>
          <a:xfrm>
            <a:off x="6766647" y="3704130"/>
            <a:ext cx="1318653"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600" dirty="0">
                <a:solidFill>
                  <a:srgbClr val="000000"/>
                </a:solidFill>
                <a:latin typeface="Monaco"/>
              </a:rPr>
              <a:t>scooby33</a:t>
            </a:r>
          </a:p>
          <a:p>
            <a:pPr fontAlgn="t"/>
            <a:r>
              <a:rPr lang="en-US" sz="1600" dirty="0">
                <a:solidFill>
                  <a:srgbClr val="000000"/>
                </a:solidFill>
                <a:latin typeface="Monaco"/>
              </a:rPr>
              <a:t>scooby45</a:t>
            </a:r>
          </a:p>
          <a:p>
            <a:pPr fontAlgn="t"/>
            <a:r>
              <a:rPr lang="en-US" sz="1600" dirty="0" smtClean="0">
                <a:solidFill>
                  <a:srgbClr val="000000"/>
                </a:solidFill>
                <a:latin typeface="Monaco"/>
              </a:rPr>
              <a:t>scooby!3</a:t>
            </a:r>
            <a:endParaRPr lang="en-US" sz="1600" dirty="0">
              <a:solidFill>
                <a:srgbClr val="000000"/>
              </a:solidFill>
              <a:latin typeface="Monaco"/>
            </a:endParaRPr>
          </a:p>
          <a:p>
            <a:pPr fontAlgn="t"/>
            <a:r>
              <a:rPr lang="en-US" sz="1600" dirty="0" err="1">
                <a:solidFill>
                  <a:srgbClr val="000000"/>
                </a:solidFill>
                <a:latin typeface="Monaco"/>
              </a:rPr>
              <a:t>vanbus</a:t>
            </a:r>
            <a:r>
              <a:rPr lang="en-US" sz="1600" dirty="0" smtClean="0">
                <a:solidFill>
                  <a:srgbClr val="000000"/>
                </a:solidFill>
                <a:latin typeface="Monaco"/>
              </a:rPr>
              <a:t> </a:t>
            </a:r>
            <a:r>
              <a:rPr lang="en-US" sz="1600" dirty="0">
                <a:solidFill>
                  <a:srgbClr val="000000"/>
                </a:solidFill>
                <a:latin typeface="Monaco"/>
              </a:rPr>
              <a:t>weiwei!69</a:t>
            </a:r>
          </a:p>
        </p:txBody>
      </p:sp>
      <p:sp>
        <p:nvSpPr>
          <p:cNvPr id="11" name="Rectangle 10"/>
          <p:cNvSpPr/>
          <p:nvPr/>
        </p:nvSpPr>
        <p:spPr>
          <a:xfrm>
            <a:off x="4320699" y="2911050"/>
            <a:ext cx="1149674" cy="323165"/>
          </a:xfrm>
          <a:prstGeom prst="rect">
            <a:avLst/>
          </a:prstGeom>
          <a:ln w="19050">
            <a:solidFill>
              <a:srgbClr val="00B0F0"/>
            </a:solidFill>
          </a:ln>
        </p:spPr>
        <p:txBody>
          <a:bodyPr wrap="none" tIns="0" bIns="45720">
            <a:spAutoFit/>
          </a:bodyPr>
          <a:lstStyle/>
          <a:p>
            <a:r>
              <a:rPr lang="en-US" b="1" dirty="0" smtClean="0">
                <a:solidFill>
                  <a:schemeClr val="accent6">
                    <a:lumMod val="50000"/>
                  </a:schemeClr>
                </a:solidFill>
                <a:latin typeface="Monaco" pitchFamily="49" charset="0"/>
              </a:rPr>
              <a:t>mypass</a:t>
            </a:r>
            <a:r>
              <a:rPr lang="en-US" b="1" dirty="0" smtClean="0">
                <a:solidFill>
                  <a:schemeClr val="accent6"/>
                </a:solidFill>
                <a:latin typeface="Monaco" pitchFamily="49" charset="0"/>
              </a:rPr>
              <a:t>4</a:t>
            </a:r>
            <a:endParaRPr lang="en-US" b="1" dirty="0">
              <a:solidFill>
                <a:schemeClr val="accent6"/>
              </a:solidFill>
            </a:endParaRPr>
          </a:p>
        </p:txBody>
      </p:sp>
      <p:sp>
        <p:nvSpPr>
          <p:cNvPr id="12" name="TextBox 11"/>
          <p:cNvSpPr txBox="1"/>
          <p:nvPr/>
        </p:nvSpPr>
        <p:spPr>
          <a:xfrm>
            <a:off x="5826194" y="4281655"/>
            <a:ext cx="415498" cy="369332"/>
          </a:xfrm>
          <a:prstGeom prst="rect">
            <a:avLst/>
          </a:prstGeom>
          <a:noFill/>
        </p:spPr>
        <p:txBody>
          <a:bodyPr wrap="none" rtlCol="0">
            <a:spAutoFit/>
          </a:bodyPr>
          <a:lstStyle/>
          <a:p>
            <a:r>
              <a:rPr lang="en-US" dirty="0" smtClean="0"/>
              <a:t>....</a:t>
            </a:r>
            <a:endParaRPr lang="en-US" dirty="0"/>
          </a:p>
        </p:txBody>
      </p:sp>
      <p:cxnSp>
        <p:nvCxnSpPr>
          <p:cNvPr id="13" name="Straight Arrow Connector 12"/>
          <p:cNvCxnSpPr/>
          <p:nvPr/>
        </p:nvCxnSpPr>
        <p:spPr>
          <a:xfrm>
            <a:off x="4907524" y="3396335"/>
            <a:ext cx="0" cy="23704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5680198" y="3065210"/>
            <a:ext cx="1459966" cy="5046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rot="16200000">
            <a:off x="540339" y="4075522"/>
            <a:ext cx="1392689" cy="58477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200" b="1" cap="none" spc="0" dirty="0" smtClean="0">
                <a:ln w="1905"/>
                <a:solidFill>
                  <a:srgbClr val="000000"/>
                </a:solidFill>
                <a:effectLst>
                  <a:innerShdw blurRad="69850" dist="43180" dir="5400000">
                    <a:srgbClr val="000000">
                      <a:alpha val="65000"/>
                    </a:srgbClr>
                  </a:innerShdw>
                </a:effectLst>
              </a:rPr>
              <a:t>Decoys</a:t>
            </a:r>
            <a:endParaRPr lang="en-US" sz="3200" b="1" cap="none" spc="0" dirty="0">
              <a:ln w="1905"/>
              <a:solidFill>
                <a:srgbClr val="000000"/>
              </a:solidFill>
              <a:effectLst>
                <a:innerShdw blurRad="69850" dist="43180" dir="5400000">
                  <a:srgbClr val="000000">
                    <a:alpha val="65000"/>
                  </a:srgbClr>
                </a:innerShdw>
              </a:effectLst>
            </a:endParaRPr>
          </a:p>
        </p:txBody>
      </p:sp>
      <p:sp>
        <p:nvSpPr>
          <p:cNvPr id="17" name="Rectangle 16"/>
          <p:cNvSpPr/>
          <p:nvPr/>
        </p:nvSpPr>
        <p:spPr>
          <a:xfrm>
            <a:off x="4399411" y="5020319"/>
            <a:ext cx="1048685" cy="292388"/>
          </a:xfrm>
          <a:prstGeom prst="rect">
            <a:avLst/>
          </a:prstGeom>
          <a:solidFill>
            <a:schemeClr val="bg1"/>
          </a:solidFill>
          <a:ln w="19050">
            <a:solidFill>
              <a:srgbClr val="00B0F0"/>
            </a:solidFill>
          </a:ln>
        </p:spPr>
        <p:txBody>
          <a:bodyPr wrap="none" tIns="0" bIns="45720">
            <a:spAutoFit/>
          </a:bodyPr>
          <a:lstStyle/>
          <a:p>
            <a:r>
              <a:rPr lang="en-US" sz="1600" b="1" dirty="0" smtClean="0">
                <a:solidFill>
                  <a:schemeClr val="accent6">
                    <a:lumMod val="50000"/>
                  </a:schemeClr>
                </a:solidFill>
                <a:latin typeface="Monaco" pitchFamily="49" charset="0"/>
              </a:rPr>
              <a:t>violet</a:t>
            </a:r>
            <a:r>
              <a:rPr lang="en-US" sz="1600" b="1" dirty="0" smtClean="0">
                <a:solidFill>
                  <a:schemeClr val="accent6"/>
                </a:solidFill>
                <a:latin typeface="Monaco" pitchFamily="49" charset="0"/>
              </a:rPr>
              <a:t>9</a:t>
            </a:r>
            <a:endParaRPr lang="en-US" sz="1600" b="1" dirty="0">
              <a:solidFill>
                <a:schemeClr val="accent6"/>
              </a:solidFill>
            </a:endParaRPr>
          </a:p>
        </p:txBody>
      </p:sp>
      <p:sp>
        <p:nvSpPr>
          <p:cNvPr id="18" name="Rectangle 17"/>
          <p:cNvSpPr/>
          <p:nvPr/>
        </p:nvSpPr>
        <p:spPr>
          <a:xfrm>
            <a:off x="6857034" y="5035045"/>
            <a:ext cx="1048685" cy="292388"/>
          </a:xfrm>
          <a:prstGeom prst="rect">
            <a:avLst/>
          </a:prstGeom>
          <a:solidFill>
            <a:schemeClr val="bg1"/>
          </a:solidFill>
          <a:ln w="19050">
            <a:solidFill>
              <a:srgbClr val="00B0F0"/>
            </a:solidFill>
          </a:ln>
        </p:spPr>
        <p:txBody>
          <a:bodyPr wrap="none" tIns="0" bIns="45720">
            <a:spAutoFit/>
          </a:bodyPr>
          <a:lstStyle/>
          <a:p>
            <a:r>
              <a:rPr lang="en-US" sz="1600" b="1" dirty="0" smtClean="0">
                <a:solidFill>
                  <a:schemeClr val="accent6">
                    <a:lumMod val="50000"/>
                  </a:schemeClr>
                </a:solidFill>
                <a:latin typeface="Monaco" pitchFamily="49" charset="0"/>
              </a:rPr>
              <a:t>zxcvbn</a:t>
            </a:r>
            <a:r>
              <a:rPr lang="en-US" sz="1600" b="1" dirty="0" smtClean="0">
                <a:solidFill>
                  <a:schemeClr val="accent6"/>
                </a:solidFill>
                <a:latin typeface="Monaco" pitchFamily="49" charset="0"/>
              </a:rPr>
              <a:t>9</a:t>
            </a:r>
            <a:endParaRPr lang="en-US" sz="1600" b="1" dirty="0">
              <a:solidFill>
                <a:schemeClr val="accent6"/>
              </a:solidFill>
            </a:endParaRPr>
          </a:p>
        </p:txBody>
      </p:sp>
      <p:sp>
        <p:nvSpPr>
          <p:cNvPr id="19" name="Rectangle 18"/>
          <p:cNvSpPr/>
          <p:nvPr/>
        </p:nvSpPr>
        <p:spPr>
          <a:xfrm>
            <a:off x="2268590" y="5035677"/>
            <a:ext cx="1048685" cy="292388"/>
          </a:xfrm>
          <a:prstGeom prst="rect">
            <a:avLst/>
          </a:prstGeom>
          <a:solidFill>
            <a:schemeClr val="bg1"/>
          </a:solidFill>
          <a:ln w="19050">
            <a:solidFill>
              <a:srgbClr val="00B0F0"/>
            </a:solidFill>
          </a:ln>
        </p:spPr>
        <p:txBody>
          <a:bodyPr wrap="none" tIns="0" bIns="45720">
            <a:spAutoFit/>
          </a:bodyPr>
          <a:lstStyle/>
          <a:p>
            <a:r>
              <a:rPr lang="en-US" sz="1600" b="1" dirty="0">
                <a:solidFill>
                  <a:schemeClr val="accent6">
                    <a:lumMod val="50000"/>
                  </a:schemeClr>
                </a:solidFill>
                <a:latin typeface="Monaco" pitchFamily="49" charset="0"/>
              </a:rPr>
              <a:t>shishi</a:t>
            </a:r>
            <a:r>
              <a:rPr lang="en-US" sz="1600" b="1" dirty="0">
                <a:solidFill>
                  <a:schemeClr val="accent6">
                    <a:lumMod val="75000"/>
                  </a:schemeClr>
                </a:solidFill>
                <a:latin typeface="Monaco" pitchFamily="49" charset="0"/>
              </a:rPr>
              <a:t>1</a:t>
            </a:r>
            <a:endParaRPr lang="en-US" sz="1600" b="1" dirty="0">
              <a:solidFill>
                <a:schemeClr val="accent6">
                  <a:lumMod val="75000"/>
                </a:schemeClr>
              </a:solidFill>
            </a:endParaRPr>
          </a:p>
        </p:txBody>
      </p:sp>
      <p:sp>
        <p:nvSpPr>
          <p:cNvPr id="20" name="Oval 19"/>
          <p:cNvSpPr/>
          <p:nvPr/>
        </p:nvSpPr>
        <p:spPr>
          <a:xfrm>
            <a:off x="3840514" y="2829065"/>
            <a:ext cx="2133600" cy="485285"/>
          </a:xfrm>
          <a:prstGeom prst="ellipse">
            <a:avLst/>
          </a:prstGeom>
          <a:noFill/>
          <a:ln w="76200" cmpd="sng">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Oval 20"/>
          <p:cNvSpPr/>
          <p:nvPr/>
        </p:nvSpPr>
        <p:spPr>
          <a:xfrm>
            <a:off x="3840514" y="4914550"/>
            <a:ext cx="2133600" cy="485285"/>
          </a:xfrm>
          <a:prstGeom prst="ellipse">
            <a:avLst/>
          </a:prstGeom>
          <a:noFill/>
          <a:ln w="76200" cmpd="sng">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1810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000" b="1" dirty="0"/>
              <a:t>Cracking</a:t>
            </a:r>
            <a:r>
              <a:rPr lang="zh-CN" altLang="en-US" sz="4000" b="1" dirty="0"/>
              <a:t> </a:t>
            </a:r>
            <a:r>
              <a:rPr lang="en-US" altLang="zh-CN" sz="4000" b="1" dirty="0" err="1" smtClean="0"/>
              <a:t>Kamouflage</a:t>
            </a:r>
            <a:r>
              <a:rPr lang="en-US" altLang="zh-CN" sz="4000" b="1" dirty="0" smtClean="0"/>
              <a:t>—</a:t>
            </a:r>
            <a:r>
              <a:rPr lang="en-US" sz="4000" b="1" dirty="0" smtClean="0"/>
              <a:t>Speed</a:t>
            </a:r>
            <a:r>
              <a:rPr lang="zh-CN" altLang="en-US" sz="4000" b="1" dirty="0" smtClean="0"/>
              <a:t> </a:t>
            </a:r>
            <a:r>
              <a:rPr lang="en-US" altLang="zh-CN" sz="4000" b="1" dirty="0"/>
              <a:t>u</a:t>
            </a:r>
            <a:r>
              <a:rPr lang="en-US" altLang="zh-CN" sz="4000" b="1" dirty="0" smtClean="0"/>
              <a:t>p</a:t>
            </a:r>
            <a:endParaRPr lang="zh-CN" altLang="en-US" sz="4000" b="1" dirty="0"/>
          </a:p>
        </p:txBody>
      </p:sp>
      <p:sp>
        <p:nvSpPr>
          <p:cNvPr id="3" name="TextBox 2"/>
          <p:cNvSpPr txBox="1"/>
          <p:nvPr/>
        </p:nvSpPr>
        <p:spPr>
          <a:xfrm>
            <a:off x="3744236" y="1397589"/>
            <a:ext cx="1664047" cy="646331"/>
          </a:xfrm>
          <a:prstGeom prst="rect">
            <a:avLst/>
          </a:prstGeom>
          <a:ln>
            <a:solidFill>
              <a:srgbClr val="7030A0"/>
            </a:solidFill>
            <a:prstDash val="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dirty="0" err="1" smtClean="0">
                <a:solidFill>
                  <a:srgbClr val="7030A0"/>
                </a:solidFill>
                <a:latin typeface="Monaco"/>
              </a:rPr>
              <a:t>Kamouflage</a:t>
            </a:r>
            <a:endParaRPr lang="en-US" b="1" dirty="0" smtClean="0">
              <a:solidFill>
                <a:srgbClr val="7030A0"/>
              </a:solidFill>
              <a:latin typeface="Monaco"/>
            </a:endParaRPr>
          </a:p>
          <a:p>
            <a:pPr algn="ctr"/>
            <a:r>
              <a:rPr lang="en-US" b="1" dirty="0" smtClean="0">
                <a:solidFill>
                  <a:srgbClr val="7030A0"/>
                </a:solidFill>
                <a:latin typeface="Monaco"/>
              </a:rPr>
              <a:t>Vault</a:t>
            </a:r>
            <a:endParaRPr lang="en-US" b="1" i="0" u="none" strike="noStrike" dirty="0">
              <a:effectLst/>
              <a:latin typeface="Arial"/>
            </a:endParaRPr>
          </a:p>
        </p:txBody>
      </p:sp>
      <p:sp>
        <p:nvSpPr>
          <p:cNvPr id="4" name="Oval 3"/>
          <p:cNvSpPr/>
          <p:nvPr/>
        </p:nvSpPr>
        <p:spPr>
          <a:xfrm>
            <a:off x="3705816" y="3083798"/>
            <a:ext cx="1740187" cy="902049"/>
          </a:xfrm>
          <a:prstGeom prst="ellipse">
            <a:avLst/>
          </a:prstGeom>
          <a:solidFill>
            <a:srgbClr val="008A3E"/>
          </a:solidFill>
        </p:spPr>
        <p:style>
          <a:lnRef idx="1">
            <a:schemeClr val="accent1"/>
          </a:lnRef>
          <a:fillRef idx="3">
            <a:schemeClr val="accent1"/>
          </a:fillRef>
          <a:effectRef idx="2">
            <a:schemeClr val="accent1"/>
          </a:effectRef>
          <a:fontRef idx="minor">
            <a:schemeClr val="lt1"/>
          </a:fontRef>
        </p:style>
        <p:txBody>
          <a:bodyPr wrap="none" lIns="0" tIns="0" rIns="0" bIns="0" rtlCol="0" anchor="ctr">
            <a:noAutofit/>
          </a:bodyPr>
          <a:lstStyle/>
          <a:p>
            <a:pPr algn="ctr"/>
            <a:r>
              <a:rPr lang="en-US" dirty="0" err="1" smtClean="0">
                <a:solidFill>
                  <a:schemeClr val="bg1"/>
                </a:solidFill>
                <a:latin typeface="Cambria Math" pitchFamily="18" charset="0"/>
                <a:ea typeface="Cambria Math" pitchFamily="18" charset="0"/>
              </a:rPr>
              <a:t>Kamouflage</a:t>
            </a:r>
            <a:endParaRPr lang="en-US" dirty="0">
              <a:solidFill>
                <a:schemeClr val="bg1"/>
              </a:solidFill>
              <a:latin typeface="Cambria Math" pitchFamily="18" charset="0"/>
              <a:ea typeface="Cambria Math" pitchFamily="18" charset="0"/>
            </a:endParaRPr>
          </a:p>
          <a:p>
            <a:pPr algn="ctr"/>
            <a:r>
              <a:rPr lang="en-US" dirty="0" smtClean="0">
                <a:solidFill>
                  <a:schemeClr val="bg1"/>
                </a:solidFill>
                <a:latin typeface="Cambria Math" pitchFamily="18" charset="0"/>
                <a:ea typeface="Cambria Math" pitchFamily="18" charset="0"/>
              </a:rPr>
              <a:t>Decryption</a:t>
            </a:r>
          </a:p>
        </p:txBody>
      </p:sp>
      <p:cxnSp>
        <p:nvCxnSpPr>
          <p:cNvPr id="5" name="Elbow Connector 4"/>
          <p:cNvCxnSpPr>
            <a:endCxn id="4" idx="2"/>
          </p:cNvCxnSpPr>
          <p:nvPr/>
        </p:nvCxnSpPr>
        <p:spPr>
          <a:xfrm>
            <a:off x="2015817" y="3530367"/>
            <a:ext cx="1689999" cy="4456"/>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a:stCxn id="4" idx="6"/>
          </p:cNvCxnSpPr>
          <p:nvPr/>
        </p:nvCxnSpPr>
        <p:spPr>
          <a:xfrm>
            <a:off x="5446003" y="3534823"/>
            <a:ext cx="1027835" cy="72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a:stCxn id="3" idx="2"/>
            <a:endCxn id="4" idx="0"/>
          </p:cNvCxnSpPr>
          <p:nvPr/>
        </p:nvCxnSpPr>
        <p:spPr>
          <a:xfrm flipH="1">
            <a:off x="4575910" y="2043920"/>
            <a:ext cx="350" cy="10398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39471" y="1832636"/>
            <a:ext cx="1218085" cy="3293209"/>
          </a:xfrm>
          <a:prstGeom prst="rect">
            <a:avLst/>
          </a:prstGeom>
          <a:noFill/>
          <a:ln>
            <a:solidFill>
              <a:schemeClr val="bg2">
                <a:lumMod val="50000"/>
              </a:schemeClr>
            </a:solidFill>
          </a:ln>
        </p:spPr>
        <p:txBody>
          <a:bodyPr wrap="square" rtlCol="0">
            <a:spAutoFit/>
          </a:bodyPr>
          <a:lstStyle/>
          <a:p>
            <a:pPr lvl="0" algn="ctr"/>
            <a:r>
              <a:rPr lang="en-US" sz="1600" b="1" dirty="0" smtClean="0">
                <a:solidFill>
                  <a:srgbClr val="F79646"/>
                </a:solidFill>
                <a:latin typeface="Monaco" pitchFamily="49" charset="0"/>
              </a:rPr>
              <a:t>…</a:t>
            </a:r>
            <a:endParaRPr lang="en-US" sz="1600" b="1" dirty="0" smtClean="0">
              <a:solidFill>
                <a:schemeClr val="accent6"/>
              </a:solidFill>
              <a:latin typeface="Monaco" pitchFamily="49" charset="0"/>
            </a:endParaRPr>
          </a:p>
          <a:p>
            <a:pPr algn="ctr"/>
            <a:r>
              <a:rPr lang="en-US" sz="1600" b="1" dirty="0" smtClean="0">
                <a:solidFill>
                  <a:schemeClr val="accent6"/>
                </a:solidFill>
                <a:latin typeface="Monaco" pitchFamily="49" charset="0"/>
              </a:rPr>
              <a:t>…</a:t>
            </a:r>
          </a:p>
          <a:p>
            <a:pPr algn="ctr"/>
            <a:r>
              <a:rPr lang="en-US" sz="1600" dirty="0">
                <a:solidFill>
                  <a:schemeClr val="accent6"/>
                </a:solidFill>
                <a:latin typeface="Monaco" pitchFamily="49" charset="0"/>
              </a:rPr>
              <a:t>veronica</a:t>
            </a:r>
            <a:endParaRPr lang="en-US" sz="1600" dirty="0" smtClean="0">
              <a:solidFill>
                <a:schemeClr val="accent6"/>
              </a:solidFill>
              <a:latin typeface="Monaco" pitchFamily="49" charset="0"/>
            </a:endParaRPr>
          </a:p>
          <a:p>
            <a:pPr algn="ctr"/>
            <a:r>
              <a:rPr lang="en-US" sz="1600" dirty="0" smtClean="0">
                <a:solidFill>
                  <a:schemeClr val="accent6"/>
                </a:solidFill>
                <a:latin typeface="Monaco" pitchFamily="49" charset="0"/>
              </a:rPr>
              <a:t>viper01</a:t>
            </a:r>
          </a:p>
          <a:p>
            <a:pPr algn="ctr"/>
            <a:r>
              <a:rPr lang="en-US" sz="1600" b="1" dirty="0" smtClean="0">
                <a:solidFill>
                  <a:schemeClr val="accent6"/>
                </a:solidFill>
                <a:latin typeface="Monaco" pitchFamily="49" charset="0"/>
              </a:rPr>
              <a:t>violet9</a:t>
            </a:r>
            <a:r>
              <a:rPr lang="en-US" sz="1600" dirty="0" smtClean="0">
                <a:solidFill>
                  <a:schemeClr val="accent6"/>
                </a:solidFill>
                <a:latin typeface="Monaco" pitchFamily="49" charset="0"/>
              </a:rPr>
              <a:t> </a:t>
            </a:r>
            <a:r>
              <a:rPr lang="en-US" sz="1600" dirty="0" err="1" smtClean="0">
                <a:solidFill>
                  <a:schemeClr val="accent6"/>
                </a:solidFill>
                <a:latin typeface="Monaco" pitchFamily="49" charset="0"/>
              </a:rPr>
              <a:t>whatsup</a:t>
            </a:r>
            <a:r>
              <a:rPr lang="en-US" sz="1600" dirty="0" smtClean="0">
                <a:solidFill>
                  <a:schemeClr val="accent6"/>
                </a:solidFill>
                <a:latin typeface="Monaco" pitchFamily="49" charset="0"/>
              </a:rPr>
              <a:t>!</a:t>
            </a:r>
          </a:p>
          <a:p>
            <a:pPr algn="ctr"/>
            <a:r>
              <a:rPr lang="en-US" sz="1600" dirty="0" smtClean="0">
                <a:solidFill>
                  <a:schemeClr val="accent6"/>
                </a:solidFill>
                <a:latin typeface="Monaco" pitchFamily="49" charset="0"/>
              </a:rPr>
              <a:t>Wlidcat2</a:t>
            </a:r>
          </a:p>
          <a:p>
            <a:pPr algn="ctr"/>
            <a:r>
              <a:rPr lang="en-US" sz="1600" dirty="0" smtClean="0">
                <a:solidFill>
                  <a:schemeClr val="accent6"/>
                </a:solidFill>
                <a:latin typeface="Monaco" pitchFamily="49" charset="0"/>
              </a:rPr>
              <a:t>year2012</a:t>
            </a:r>
          </a:p>
          <a:p>
            <a:pPr algn="ctr"/>
            <a:r>
              <a:rPr lang="en-US" sz="1600" dirty="0" smtClean="0">
                <a:solidFill>
                  <a:schemeClr val="accent6"/>
                </a:solidFill>
                <a:latin typeface="Monaco" pitchFamily="49" charset="0"/>
              </a:rPr>
              <a:t>secret7</a:t>
            </a:r>
          </a:p>
          <a:p>
            <a:pPr algn="ctr"/>
            <a:r>
              <a:rPr lang="en-US" sz="1600" b="1" dirty="0" smtClean="0">
                <a:solidFill>
                  <a:schemeClr val="accent6"/>
                </a:solidFill>
                <a:latin typeface="Monaco" pitchFamily="49" charset="0"/>
              </a:rPr>
              <a:t>…</a:t>
            </a:r>
          </a:p>
          <a:p>
            <a:pPr algn="ctr"/>
            <a:r>
              <a:rPr lang="en-US" sz="1600" b="1" dirty="0" smtClean="0">
                <a:solidFill>
                  <a:schemeClr val="accent6"/>
                </a:solidFill>
                <a:latin typeface="Monaco" pitchFamily="49" charset="0"/>
              </a:rPr>
              <a:t>…</a:t>
            </a:r>
            <a:endParaRPr lang="en-US" sz="1600" b="1" dirty="0">
              <a:solidFill>
                <a:schemeClr val="accent6"/>
              </a:solidFill>
              <a:latin typeface="Monaco" pitchFamily="49" charset="0"/>
            </a:endParaRPr>
          </a:p>
          <a:p>
            <a:r>
              <a:rPr lang="en-US" sz="1600" dirty="0" smtClean="0">
                <a:solidFill>
                  <a:schemeClr val="accent6"/>
                </a:solidFill>
                <a:latin typeface="Monaco" pitchFamily="49" charset="0"/>
              </a:rPr>
              <a:t>mypass4</a:t>
            </a:r>
            <a:endParaRPr lang="en-US" sz="1600" dirty="0">
              <a:solidFill>
                <a:schemeClr val="accent6"/>
              </a:solidFill>
              <a:latin typeface="Monaco" pitchFamily="49" charset="0"/>
            </a:endParaRPr>
          </a:p>
          <a:p>
            <a:pPr algn="ctr"/>
            <a:endParaRPr lang="en-US" sz="1600" dirty="0">
              <a:solidFill>
                <a:schemeClr val="accent6"/>
              </a:solidFill>
              <a:latin typeface="Monaco" pitchFamily="49" charset="0"/>
            </a:endParaRPr>
          </a:p>
        </p:txBody>
      </p:sp>
      <p:sp>
        <p:nvSpPr>
          <p:cNvPr id="11" name="TextBox 10"/>
          <p:cNvSpPr txBox="1"/>
          <p:nvPr/>
        </p:nvSpPr>
        <p:spPr>
          <a:xfrm>
            <a:off x="6473838" y="2962166"/>
            <a:ext cx="1347512"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600" dirty="0" smtClean="0">
                <a:solidFill>
                  <a:srgbClr val="00B050"/>
                </a:solidFill>
                <a:latin typeface="Monaco"/>
              </a:rPr>
              <a:t>travis99</a:t>
            </a:r>
          </a:p>
          <a:p>
            <a:pPr fontAlgn="t"/>
            <a:r>
              <a:rPr lang="en-US" sz="1600" dirty="0" smtClean="0">
                <a:solidFill>
                  <a:srgbClr val="00B050"/>
                </a:solidFill>
                <a:latin typeface="Monaco"/>
              </a:rPr>
              <a:t>travis12</a:t>
            </a:r>
            <a:endParaRPr lang="en-US" sz="1600" dirty="0">
              <a:solidFill>
                <a:srgbClr val="00B050"/>
              </a:solidFill>
              <a:latin typeface="Monaco"/>
            </a:endParaRPr>
          </a:p>
          <a:p>
            <a:pPr fontAlgn="t"/>
            <a:r>
              <a:rPr lang="en-US" sz="1600" dirty="0" smtClean="0">
                <a:solidFill>
                  <a:srgbClr val="00B050"/>
                </a:solidFill>
                <a:latin typeface="Monaco"/>
              </a:rPr>
              <a:t>travis#7</a:t>
            </a:r>
            <a:endParaRPr lang="en-US" sz="1600" dirty="0">
              <a:solidFill>
                <a:srgbClr val="00B050"/>
              </a:solidFill>
              <a:latin typeface="Monaco"/>
            </a:endParaRPr>
          </a:p>
          <a:p>
            <a:pPr fontAlgn="t"/>
            <a:r>
              <a:rPr lang="en-US" sz="1600" dirty="0" smtClean="0">
                <a:solidFill>
                  <a:srgbClr val="00B050"/>
                </a:solidFill>
                <a:latin typeface="Monaco"/>
              </a:rPr>
              <a:t>soccer smiles#33</a:t>
            </a:r>
            <a:endParaRPr lang="en-US" sz="1600" dirty="0">
              <a:solidFill>
                <a:srgbClr val="00B050"/>
              </a:solidFill>
              <a:latin typeface="Monaco"/>
            </a:endParaRPr>
          </a:p>
        </p:txBody>
      </p:sp>
      <p:sp>
        <p:nvSpPr>
          <p:cNvPr id="12" name="Oval Callout 11"/>
          <p:cNvSpPr/>
          <p:nvPr/>
        </p:nvSpPr>
        <p:spPr>
          <a:xfrm>
            <a:off x="2237207" y="4311761"/>
            <a:ext cx="3285898" cy="1298377"/>
          </a:xfrm>
          <a:prstGeom prst="wedgeEllipseCallout">
            <a:avLst>
              <a:gd name="adj1" fmla="val -58145"/>
              <a:gd name="adj2" fmla="val -78873"/>
            </a:avLst>
          </a:prstGeom>
          <a:noFill/>
        </p:spPr>
        <p:style>
          <a:lnRef idx="1">
            <a:schemeClr val="accent1"/>
          </a:lnRef>
          <a:fillRef idx="3">
            <a:schemeClr val="accent1"/>
          </a:fillRef>
          <a:effectRef idx="2">
            <a:schemeClr val="accent1"/>
          </a:effectRef>
          <a:fontRef idx="minor">
            <a:schemeClr val="lt1"/>
          </a:fontRef>
        </p:style>
        <p:txBody>
          <a:bodyPr wrap="square" lIns="0" tIns="0" rIns="0" bIns="0" rtlCol="0" anchor="ctr">
            <a:spAutoFit/>
          </a:bodyPr>
          <a:lstStyle/>
          <a:p>
            <a:pPr algn="ctr"/>
            <a:r>
              <a:rPr lang="en-US" sz="2000" dirty="0">
                <a:solidFill>
                  <a:schemeClr val="tx1"/>
                </a:solidFill>
              </a:rPr>
              <a:t>Master </a:t>
            </a:r>
            <a:r>
              <a:rPr lang="en-US" sz="2000" dirty="0" smtClean="0">
                <a:solidFill>
                  <a:schemeClr val="tx1"/>
                </a:solidFill>
              </a:rPr>
              <a:t>Password has 6 characters</a:t>
            </a:r>
            <a:r>
              <a:rPr lang="zh-CN" altLang="en-US" sz="2000" dirty="0" smtClean="0">
                <a:solidFill>
                  <a:schemeClr val="tx1"/>
                </a:solidFill>
              </a:rPr>
              <a:t> </a:t>
            </a:r>
            <a:r>
              <a:rPr lang="en-US" altLang="zh-CN" sz="2000" dirty="0" smtClean="0">
                <a:solidFill>
                  <a:schemeClr val="tx1"/>
                </a:solidFill>
              </a:rPr>
              <a:t>+</a:t>
            </a:r>
            <a:r>
              <a:rPr lang="zh-CN" altLang="en-US" sz="2000" dirty="0" smtClean="0">
                <a:solidFill>
                  <a:schemeClr val="tx1"/>
                </a:solidFill>
              </a:rPr>
              <a:t> </a:t>
            </a:r>
            <a:r>
              <a:rPr lang="en-US" sz="2000" dirty="0" smtClean="0">
                <a:solidFill>
                  <a:schemeClr val="tx1"/>
                </a:solidFill>
              </a:rPr>
              <a:t>1 digit.</a:t>
            </a:r>
            <a:endParaRPr lang="en-US" sz="2000" dirty="0">
              <a:solidFill>
                <a:schemeClr val="tx1"/>
              </a:solidFill>
            </a:endParaRPr>
          </a:p>
          <a:p>
            <a:pPr algn="ctr"/>
            <a:r>
              <a:rPr lang="en-US" sz="2000" dirty="0" smtClean="0">
                <a:solidFill>
                  <a:srgbClr val="FF0000"/>
                </a:solidFill>
              </a:rPr>
              <a:t>Speed</a:t>
            </a:r>
            <a:r>
              <a:rPr lang="zh-CN" altLang="en-US" sz="2000" dirty="0" smtClean="0">
                <a:solidFill>
                  <a:srgbClr val="FF0000"/>
                </a:solidFill>
              </a:rPr>
              <a:t> </a:t>
            </a:r>
            <a:r>
              <a:rPr lang="en-US" altLang="zh-CN" sz="2000" dirty="0" smtClean="0">
                <a:solidFill>
                  <a:srgbClr val="FF0000"/>
                </a:solidFill>
              </a:rPr>
              <a:t>up!</a:t>
            </a:r>
            <a:endParaRPr lang="en-US" sz="2000" dirty="0"/>
          </a:p>
        </p:txBody>
      </p:sp>
      <p:sp>
        <p:nvSpPr>
          <p:cNvPr id="13" name="Circular Arrow 12"/>
          <p:cNvSpPr/>
          <p:nvPr/>
        </p:nvSpPr>
        <p:spPr>
          <a:xfrm rot="5400000" flipV="1">
            <a:off x="81928" y="2958641"/>
            <a:ext cx="1255470" cy="1234911"/>
          </a:xfrm>
          <a:prstGeom prst="circularArrow">
            <a:avLst>
              <a:gd name="adj1" fmla="val 6677"/>
              <a:gd name="adj2" fmla="val 1058882"/>
              <a:gd name="adj3" fmla="val 20441937"/>
              <a:gd name="adj4" fmla="val 10800000"/>
              <a:gd name="adj5" fmla="val 1156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cxnSp>
        <p:nvCxnSpPr>
          <p:cNvPr id="14" name="Straight Connector 13"/>
          <p:cNvCxnSpPr/>
          <p:nvPr/>
        </p:nvCxnSpPr>
        <p:spPr>
          <a:xfrm>
            <a:off x="867102" y="3254540"/>
            <a:ext cx="90671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893374" y="3470004"/>
            <a:ext cx="90671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893374" y="3706484"/>
            <a:ext cx="906716" cy="0"/>
          </a:xfrm>
          <a:prstGeom prst="line">
            <a:avLst/>
          </a:prstGeom>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75616" y="1408260"/>
            <a:ext cx="2238711" cy="338554"/>
          </a:xfrm>
          <a:prstGeom prst="rect">
            <a:avLst/>
          </a:prstGeom>
          <a:noFill/>
        </p:spPr>
        <p:txBody>
          <a:bodyPr wrap="square" rtlCol="0">
            <a:spAutoFit/>
          </a:bodyPr>
          <a:lstStyle/>
          <a:p>
            <a:pPr algn="ctr"/>
            <a:r>
              <a:rPr lang="en-US" sz="1600" dirty="0" smtClean="0">
                <a:latin typeface="Century Gothic" pitchFamily="34" charset="0"/>
              </a:rPr>
              <a:t>Attacker </a:t>
            </a:r>
            <a:r>
              <a:rPr lang="en-US" sz="1600" dirty="0">
                <a:latin typeface="Century Gothic" pitchFamily="34" charset="0"/>
              </a:rPr>
              <a:t>guesses</a:t>
            </a:r>
          </a:p>
        </p:txBody>
      </p:sp>
      <p:sp>
        <p:nvSpPr>
          <p:cNvPr id="19" name="Rectangle 18"/>
          <p:cNvSpPr/>
          <p:nvPr/>
        </p:nvSpPr>
        <p:spPr>
          <a:xfrm>
            <a:off x="6382466" y="2520869"/>
            <a:ext cx="1569660" cy="369332"/>
          </a:xfrm>
          <a:prstGeom prst="rect">
            <a:avLst/>
          </a:prstGeom>
        </p:spPr>
        <p:txBody>
          <a:bodyPr wrap="none">
            <a:spAutoFit/>
          </a:bodyPr>
          <a:lstStyle/>
          <a:p>
            <a:r>
              <a:rPr lang="en-US" dirty="0" smtClean="0"/>
              <a:t>Plausible Vault</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38263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000" b="1" dirty="0"/>
              <a:t>Cracking</a:t>
            </a:r>
            <a:r>
              <a:rPr lang="zh-CN" altLang="en-US" sz="4000" b="1" dirty="0"/>
              <a:t> </a:t>
            </a:r>
            <a:r>
              <a:rPr lang="en-US" altLang="zh-CN" sz="4000" b="1" dirty="0" err="1" smtClean="0"/>
              <a:t>Kamouflage</a:t>
            </a:r>
            <a:r>
              <a:rPr lang="en-US" altLang="zh-CN" sz="4000" b="1" dirty="0" smtClean="0"/>
              <a:t>—</a:t>
            </a:r>
            <a:r>
              <a:rPr lang="en-US" sz="4000" b="1" dirty="0" smtClean="0"/>
              <a:t>Now</a:t>
            </a:r>
            <a:r>
              <a:rPr lang="zh-CN" altLang="en-US" sz="4000" b="1" dirty="0" smtClean="0"/>
              <a:t> </a:t>
            </a:r>
            <a:r>
              <a:rPr lang="en-US" altLang="zh-CN" sz="4000" b="1" dirty="0" smtClean="0"/>
              <a:t>Result</a:t>
            </a:r>
            <a:endParaRPr lang="zh-CN" altLang="en-US" sz="4000" b="1" dirty="0"/>
          </a:p>
        </p:txBody>
      </p:sp>
      <p:sp>
        <p:nvSpPr>
          <p:cNvPr id="22" name="TextBox 21"/>
          <p:cNvSpPr txBox="1"/>
          <p:nvPr/>
        </p:nvSpPr>
        <p:spPr>
          <a:xfrm>
            <a:off x="3607607" y="2729149"/>
            <a:ext cx="184666" cy="369332"/>
          </a:xfrm>
          <a:prstGeom prst="rect">
            <a:avLst/>
          </a:prstGeom>
          <a:noFill/>
        </p:spPr>
        <p:txBody>
          <a:bodyPr wrap="none" rtlCol="0">
            <a:spAutoFit/>
          </a:bodyPr>
          <a:lstStyle/>
          <a:p>
            <a:endParaRPr lang="en-US" dirty="0"/>
          </a:p>
        </p:txBody>
      </p:sp>
      <p:sp>
        <p:nvSpPr>
          <p:cNvPr id="25" name="TextBox 24"/>
          <p:cNvSpPr txBox="1"/>
          <p:nvPr/>
        </p:nvSpPr>
        <p:spPr>
          <a:xfrm>
            <a:off x="418275" y="1714505"/>
            <a:ext cx="8221916" cy="3416320"/>
          </a:xfrm>
          <a:prstGeom prst="rect">
            <a:avLst/>
          </a:prstGeom>
          <a:noFill/>
        </p:spPr>
        <p:txBody>
          <a:bodyPr wrap="square" rtlCol="0">
            <a:spAutoFit/>
          </a:bodyPr>
          <a:lstStyle/>
          <a:p>
            <a:pPr lvl="0" algn="ctr"/>
            <a:r>
              <a:rPr lang="en-US" sz="2400" dirty="0" err="1">
                <a:solidFill>
                  <a:prstClr val="black"/>
                </a:solidFill>
              </a:rPr>
              <a:t>Kamouflage</a:t>
            </a:r>
            <a:r>
              <a:rPr lang="en-US" sz="2400" dirty="0">
                <a:solidFill>
                  <a:prstClr val="black"/>
                </a:solidFill>
              </a:rPr>
              <a:t> </a:t>
            </a:r>
            <a:r>
              <a:rPr lang="en-US" sz="2400" dirty="0" smtClean="0">
                <a:solidFill>
                  <a:prstClr val="black"/>
                </a:solidFill>
              </a:rPr>
              <a:t>claimed  (for N=10</a:t>
            </a:r>
            <a:r>
              <a:rPr lang="en-US" sz="2400" baseline="30000" dirty="0" smtClean="0">
                <a:solidFill>
                  <a:prstClr val="black"/>
                </a:solidFill>
              </a:rPr>
              <a:t>3</a:t>
            </a:r>
            <a:r>
              <a:rPr lang="en-US" sz="2400" dirty="0" smtClean="0">
                <a:solidFill>
                  <a:prstClr val="black"/>
                </a:solidFill>
              </a:rPr>
              <a:t>):</a:t>
            </a:r>
            <a:endParaRPr lang="en-US" sz="2400" dirty="0">
              <a:solidFill>
                <a:prstClr val="black"/>
              </a:solidFill>
            </a:endParaRPr>
          </a:p>
          <a:p>
            <a:pPr lvl="0" algn="ctr"/>
            <a:r>
              <a:rPr lang="en-US" sz="2000" b="1" dirty="0">
                <a:solidFill>
                  <a:srgbClr val="00B050"/>
                </a:solidFill>
              </a:rPr>
              <a:t>100%</a:t>
            </a:r>
            <a:r>
              <a:rPr lang="en-US" sz="2000" b="1" dirty="0">
                <a:solidFill>
                  <a:srgbClr val="FF0000"/>
                </a:solidFill>
              </a:rPr>
              <a:t> </a:t>
            </a:r>
            <a:r>
              <a:rPr lang="en-US" sz="2000" dirty="0" smtClean="0"/>
              <a:t>offline work </a:t>
            </a:r>
            <a:r>
              <a:rPr lang="en-US" sz="2000" dirty="0" smtClean="0">
                <a:solidFill>
                  <a:prstClr val="black"/>
                </a:solidFill>
              </a:rPr>
              <a:t>of standard Password Based Encryption</a:t>
            </a:r>
          </a:p>
          <a:p>
            <a:pPr lvl="0" algn="ctr"/>
            <a:r>
              <a:rPr lang="en-US" sz="2000" dirty="0" smtClean="0">
                <a:solidFill>
                  <a:prstClr val="black"/>
                </a:solidFill>
              </a:rPr>
              <a:t>+ </a:t>
            </a:r>
          </a:p>
          <a:p>
            <a:pPr lvl="0" algn="ctr"/>
            <a:r>
              <a:rPr lang="en-US" sz="2000" b="1" dirty="0" smtClean="0">
                <a:solidFill>
                  <a:srgbClr val="00B050"/>
                </a:solidFill>
              </a:rPr>
              <a:t>N/2 </a:t>
            </a:r>
            <a:r>
              <a:rPr lang="en-US" sz="2000" b="1" dirty="0">
                <a:solidFill>
                  <a:srgbClr val="00B050"/>
                </a:solidFill>
              </a:rPr>
              <a:t>= </a:t>
            </a:r>
            <a:r>
              <a:rPr lang="en-US" sz="2000" b="1" dirty="0" smtClean="0">
                <a:solidFill>
                  <a:srgbClr val="00B050"/>
                </a:solidFill>
              </a:rPr>
              <a:t>500</a:t>
            </a:r>
            <a:r>
              <a:rPr lang="en-US" sz="2000" b="1" dirty="0" smtClean="0">
                <a:solidFill>
                  <a:srgbClr val="FF0000"/>
                </a:solidFill>
              </a:rPr>
              <a:t> </a:t>
            </a:r>
            <a:r>
              <a:rPr lang="en-US" sz="2000" dirty="0">
                <a:solidFill>
                  <a:prstClr val="black"/>
                </a:solidFill>
              </a:rPr>
              <a:t>expected </a:t>
            </a:r>
            <a:r>
              <a:rPr lang="en-US" sz="2000" dirty="0" smtClean="0">
                <a:solidFill>
                  <a:prstClr val="black"/>
                </a:solidFill>
              </a:rPr>
              <a:t>online queries</a:t>
            </a:r>
            <a:endParaRPr lang="en-US" sz="2000" dirty="0" smtClean="0"/>
          </a:p>
          <a:p>
            <a:pPr algn="ctr"/>
            <a:endParaRPr lang="en-US" sz="2400" dirty="0" smtClean="0"/>
          </a:p>
          <a:p>
            <a:pPr algn="ctr"/>
            <a:endParaRPr lang="en-US" sz="2400" dirty="0"/>
          </a:p>
          <a:p>
            <a:pPr algn="ctr"/>
            <a:r>
              <a:rPr lang="en-US" sz="2400" dirty="0" smtClean="0"/>
              <a:t>Simulations with Yahoo password leak:</a:t>
            </a:r>
          </a:p>
          <a:p>
            <a:pPr algn="ctr"/>
            <a:r>
              <a:rPr lang="en-US" sz="2000" b="1" dirty="0" smtClean="0">
                <a:solidFill>
                  <a:srgbClr val="FF0000"/>
                </a:solidFill>
              </a:rPr>
              <a:t>50% </a:t>
            </a:r>
            <a:r>
              <a:rPr lang="en-US" sz="2000" dirty="0" smtClean="0"/>
              <a:t>offline work of standard Password Based Encryption</a:t>
            </a:r>
          </a:p>
          <a:p>
            <a:pPr algn="ctr"/>
            <a:r>
              <a:rPr lang="en-US" sz="2000" dirty="0"/>
              <a:t>+</a:t>
            </a:r>
            <a:endParaRPr lang="en-US" sz="2000" dirty="0" smtClean="0"/>
          </a:p>
          <a:p>
            <a:pPr algn="ctr"/>
            <a:r>
              <a:rPr lang="en-US" sz="2000" b="1" dirty="0" smtClean="0">
                <a:solidFill>
                  <a:srgbClr val="FF0000"/>
                </a:solidFill>
              </a:rPr>
              <a:t>11 </a:t>
            </a:r>
            <a:r>
              <a:rPr lang="en-US" sz="2000" dirty="0">
                <a:solidFill>
                  <a:prstClr val="black"/>
                </a:solidFill>
              </a:rPr>
              <a:t>expected </a:t>
            </a:r>
            <a:r>
              <a:rPr lang="en-US" sz="2000" dirty="0" smtClean="0"/>
              <a:t>online queries</a:t>
            </a:r>
            <a:endParaRPr lang="en-US" sz="2000" baseline="30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825780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smtClean="0"/>
              <a:t>Related</a:t>
            </a:r>
            <a:r>
              <a:rPr lang="zh-CN" altLang="en-US" b="1" dirty="0" smtClean="0"/>
              <a:t> </a:t>
            </a:r>
            <a:r>
              <a:rPr lang="en-US" altLang="zh-CN" b="1" dirty="0" smtClean="0"/>
              <a:t>Work–Honey</a:t>
            </a:r>
            <a:r>
              <a:rPr lang="zh-CN" altLang="en-US" b="1" dirty="0" smtClean="0"/>
              <a:t> </a:t>
            </a:r>
            <a:r>
              <a:rPr lang="en-US" altLang="zh-CN" b="1" dirty="0" smtClean="0"/>
              <a:t>Encryption</a:t>
            </a:r>
            <a:endParaRPr lang="zh-CN" altLang="en-US" b="1" dirty="0"/>
          </a:p>
        </p:txBody>
      </p:sp>
      <p:sp>
        <p:nvSpPr>
          <p:cNvPr id="3" name="内容占位符 2"/>
          <p:cNvSpPr>
            <a:spLocks noGrp="1"/>
          </p:cNvSpPr>
          <p:nvPr>
            <p:ph idx="1"/>
          </p:nvPr>
        </p:nvSpPr>
        <p:spPr>
          <a:xfrm>
            <a:off x="519173" y="1819390"/>
            <a:ext cx="8132969" cy="3479576"/>
          </a:xfrm>
        </p:spPr>
        <p:txBody>
          <a:bodyPr>
            <a:noAutofit/>
          </a:bodyPr>
          <a:lstStyle/>
          <a:p>
            <a:r>
              <a:rPr lang="en-US" sz="2000" dirty="0" smtClean="0"/>
              <a:t>Encryption </a:t>
            </a:r>
            <a:r>
              <a:rPr lang="en-US" sz="2000" dirty="0"/>
              <a:t>maps a key and message to a </a:t>
            </a:r>
            <a:r>
              <a:rPr lang="en-US" sz="2000" dirty="0" err="1" smtClean="0"/>
              <a:t>ciphertexts</a:t>
            </a:r>
            <a:endParaRPr lang="en-US" sz="2000" dirty="0"/>
          </a:p>
          <a:p>
            <a:endParaRPr lang="en-US" sz="2000" dirty="0"/>
          </a:p>
          <a:p>
            <a:r>
              <a:rPr lang="en-US" sz="2000" dirty="0"/>
              <a:t>Decryption recovers messages from </a:t>
            </a:r>
            <a:r>
              <a:rPr lang="en-US" sz="2000" dirty="0" err="1" smtClean="0"/>
              <a:t>ciphertexts</a:t>
            </a:r>
            <a:endParaRPr lang="en-US" sz="2000" dirty="0"/>
          </a:p>
          <a:p>
            <a:endParaRPr lang="en-US" sz="2000" dirty="0"/>
          </a:p>
          <a:p>
            <a:r>
              <a:rPr lang="en-US" sz="2000" dirty="0"/>
              <a:t>With the wrong key, decryption will emit a plaintext that “looks” </a:t>
            </a:r>
            <a:r>
              <a:rPr lang="en-US" sz="2000" dirty="0" smtClean="0"/>
              <a:t>plausible</a:t>
            </a:r>
            <a:endParaRPr lang="en-US" sz="2000" dirty="0"/>
          </a:p>
          <a:p>
            <a:endParaRPr lang="en-US" sz="2000" dirty="0">
              <a:latin typeface="Times New Roman" pitchFamily="18" charset="0"/>
              <a:cs typeface="Times New Roman" pitchFamily="18" charset="0"/>
            </a:endParaRPr>
          </a:p>
          <a:p>
            <a:r>
              <a:rPr lang="en-US" sz="2000" dirty="0"/>
              <a:t>Its cornerstone is </a:t>
            </a:r>
            <a:r>
              <a:rPr lang="en-US" sz="2000" i="1" dirty="0">
                <a:latin typeface="Times New Roman"/>
              </a:rPr>
              <a:t>distribution-transforming encoder </a:t>
            </a:r>
            <a:r>
              <a:rPr lang="en-US" sz="2000" dirty="0"/>
              <a:t>(DTE</a:t>
            </a:r>
            <a:r>
              <a:rPr lang="en-US" sz="2000" dirty="0" smtClean="0"/>
              <a:t>)</a:t>
            </a:r>
            <a:endParaRPr lang="en-US" sz="2000" dirty="0"/>
          </a:p>
          <a:p>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83892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HE</a:t>
            </a:r>
            <a:r>
              <a:rPr lang="zh-CN" altLang="en-US" b="1" dirty="0" smtClean="0"/>
              <a:t> </a:t>
            </a:r>
            <a:r>
              <a:rPr lang="en-US" altLang="zh-CN" b="1" dirty="0" smtClean="0"/>
              <a:t>Working</a:t>
            </a:r>
            <a:r>
              <a:rPr lang="zh-CN" altLang="en-US" b="1" dirty="0" smtClean="0"/>
              <a:t> </a:t>
            </a:r>
            <a:r>
              <a:rPr lang="en-US" altLang="zh-CN" b="1" dirty="0" smtClean="0"/>
              <a:t>Flow</a:t>
            </a:r>
            <a:endParaRPr lang="zh-CN" altLang="en-US" b="1" dirty="0"/>
          </a:p>
        </p:txBody>
      </p:sp>
      <p:sp>
        <p:nvSpPr>
          <p:cNvPr id="3" name="内容占位符 2"/>
          <p:cNvSpPr>
            <a:spLocks noGrp="1"/>
          </p:cNvSpPr>
          <p:nvPr>
            <p:ph idx="1"/>
          </p:nvPr>
        </p:nvSpPr>
        <p:spPr>
          <a:xfrm>
            <a:off x="519174" y="1819390"/>
            <a:ext cx="7886700" cy="3479576"/>
          </a:xfrm>
        </p:spPr>
        <p:txBody>
          <a:bodyPr>
            <a:noAutofit/>
          </a:bodyPr>
          <a:lstStyle/>
          <a:p>
            <a:r>
              <a:rPr lang="en-US" altLang="zh-CN" sz="2000" dirty="0" smtClean="0"/>
              <a:t>Using</a:t>
            </a:r>
            <a:r>
              <a:rPr lang="zh-CN" altLang="en-US" sz="2000" dirty="0" smtClean="0"/>
              <a:t> </a:t>
            </a:r>
            <a:r>
              <a:rPr lang="en-US" altLang="zh-CN" sz="2000" dirty="0" smtClean="0"/>
              <a:t>hash</a:t>
            </a:r>
            <a:r>
              <a:rPr lang="zh-CN" altLang="en-US" sz="2000" dirty="0" smtClean="0"/>
              <a:t> </a:t>
            </a:r>
            <a:r>
              <a:rPr lang="en-US" altLang="zh-CN" sz="2000" dirty="0" smtClean="0"/>
              <a:t>value</a:t>
            </a:r>
            <a:r>
              <a:rPr lang="zh-CN" altLang="en-US" sz="2000" dirty="0" smtClean="0"/>
              <a:t> </a:t>
            </a:r>
            <a:r>
              <a:rPr lang="en-US" altLang="zh-CN" sz="2000" dirty="0" smtClean="0"/>
              <a:t>to</a:t>
            </a:r>
            <a:r>
              <a:rPr lang="zh-CN" altLang="en-US" sz="2000" dirty="0" smtClean="0"/>
              <a:t> </a:t>
            </a:r>
            <a:r>
              <a:rPr lang="en-US" altLang="zh-CN" sz="2000" dirty="0" smtClean="0"/>
              <a:t>encrypt/decrypt</a:t>
            </a:r>
            <a:r>
              <a:rPr lang="zh-CN" altLang="en-US" sz="2000" dirty="0" smtClean="0"/>
              <a:t> </a:t>
            </a:r>
            <a:r>
              <a:rPr lang="en-US" altLang="zh-CN" sz="2000" dirty="0" smtClean="0"/>
              <a:t>a</a:t>
            </a:r>
            <a:r>
              <a:rPr lang="zh-CN" altLang="en-US" sz="2000" dirty="0" smtClean="0"/>
              <a:t> </a:t>
            </a:r>
            <a:r>
              <a:rPr lang="en-US" altLang="zh-CN" sz="2000" dirty="0" smtClean="0"/>
              <a:t>prime</a:t>
            </a:r>
            <a:r>
              <a:rPr lang="zh-CN" altLang="en-US" sz="2000" dirty="0" smtClean="0"/>
              <a:t> </a:t>
            </a:r>
            <a:r>
              <a:rPr lang="en-US" altLang="zh-CN" sz="2000" dirty="0" smtClean="0"/>
              <a:t>number</a:t>
            </a:r>
            <a:endParaRPr lang="en-US" sz="2000" dirty="0"/>
          </a:p>
          <a:p>
            <a:pPr marL="0" indent="0">
              <a:buNone/>
            </a:pPr>
            <a:endParaRPr lang="en-US" sz="2000" dirty="0"/>
          </a:p>
        </p:txBody>
      </p:sp>
      <p:pic>
        <p:nvPicPr>
          <p:cNvPr id="4" name="Picture 3" descr="Screen Shot 2015-09-14 at 10.51.38 PM.jpg"/>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42319" y="2338860"/>
            <a:ext cx="8779992" cy="337614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82383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Contributions</a:t>
            </a:r>
            <a:endParaRPr lang="zh-CN" altLang="en-US" b="1" dirty="0"/>
          </a:p>
        </p:txBody>
      </p:sp>
      <p:sp>
        <p:nvSpPr>
          <p:cNvPr id="3" name="内容占位符 2"/>
          <p:cNvSpPr>
            <a:spLocks noGrp="1"/>
          </p:cNvSpPr>
          <p:nvPr>
            <p:ph idx="1"/>
          </p:nvPr>
        </p:nvSpPr>
        <p:spPr>
          <a:xfrm>
            <a:off x="519174" y="1819390"/>
            <a:ext cx="7886700" cy="3479576"/>
          </a:xfrm>
        </p:spPr>
        <p:txBody>
          <a:bodyPr>
            <a:noAutofit/>
          </a:bodyPr>
          <a:lstStyle/>
          <a:p>
            <a:r>
              <a:rPr lang="en-US" sz="2000" dirty="0" smtClean="0"/>
              <a:t>Discovering a </a:t>
            </a:r>
            <a:r>
              <a:rPr lang="en-US" sz="2000" dirty="0"/>
              <a:t>subtle </a:t>
            </a:r>
            <a:r>
              <a:rPr lang="en-US" sz="2000" dirty="0" smtClean="0"/>
              <a:t>vulnerability</a:t>
            </a:r>
            <a:r>
              <a:rPr lang="zh-CN" altLang="en-US" sz="2000" dirty="0" smtClean="0"/>
              <a:t> </a:t>
            </a:r>
            <a:r>
              <a:rPr lang="en-US" sz="2000" dirty="0" smtClean="0"/>
              <a:t>in </a:t>
            </a:r>
            <a:r>
              <a:rPr lang="en-US" sz="2000" dirty="0" err="1" smtClean="0"/>
              <a:t>Kamouflage</a:t>
            </a:r>
            <a:r>
              <a:rPr lang="en-US" sz="2000" dirty="0" smtClean="0"/>
              <a:t> and</a:t>
            </a:r>
            <a:r>
              <a:rPr lang="zh-CN" altLang="en-US" sz="2000" dirty="0" smtClean="0"/>
              <a:t> </a:t>
            </a:r>
            <a:r>
              <a:rPr lang="en-US" sz="2000" dirty="0" smtClean="0"/>
              <a:t>showing</a:t>
            </a:r>
            <a:r>
              <a:rPr lang="zh-CN" altLang="en-US" sz="2000" dirty="0" smtClean="0"/>
              <a:t> </a:t>
            </a:r>
            <a:r>
              <a:rPr lang="en-US" altLang="zh-CN" sz="2000" dirty="0" smtClean="0"/>
              <a:t>how</a:t>
            </a:r>
            <a:r>
              <a:rPr lang="zh-CN" altLang="en-US" sz="2000" dirty="0" smtClean="0"/>
              <a:t> </a:t>
            </a:r>
            <a:r>
              <a:rPr lang="en-US" altLang="zh-CN" sz="2000" dirty="0" smtClean="0"/>
              <a:t>to</a:t>
            </a:r>
            <a:r>
              <a:rPr lang="zh-CN" altLang="en-US" sz="2000" dirty="0" smtClean="0"/>
              <a:t> </a:t>
            </a:r>
            <a:r>
              <a:rPr lang="en-US" sz="2000" dirty="0" smtClean="0"/>
              <a:t>crack</a:t>
            </a:r>
            <a:r>
              <a:rPr lang="zh-CN" altLang="en-US" sz="2000" dirty="0" smtClean="0"/>
              <a:t> </a:t>
            </a:r>
            <a:r>
              <a:rPr lang="en-US" altLang="zh-CN" sz="2000" dirty="0" smtClean="0"/>
              <a:t>it</a:t>
            </a:r>
            <a:r>
              <a:rPr lang="zh-CN" altLang="en-US" sz="2000" dirty="0" smtClean="0"/>
              <a:t> </a:t>
            </a:r>
            <a:r>
              <a:rPr lang="en-US" altLang="zh-CN" sz="2000" dirty="0" smtClean="0"/>
              <a:t>by</a:t>
            </a:r>
            <a:r>
              <a:rPr lang="zh-CN" altLang="en-US" sz="2000" dirty="0" smtClean="0"/>
              <a:t> </a:t>
            </a:r>
            <a:r>
              <a:rPr lang="en-US" altLang="zh-CN" sz="2000" dirty="0" smtClean="0"/>
              <a:t>the</a:t>
            </a:r>
            <a:r>
              <a:rPr lang="zh-CN" altLang="en-US" sz="2000" dirty="0" smtClean="0"/>
              <a:t> </a:t>
            </a:r>
            <a:r>
              <a:rPr lang="en-US" altLang="zh-CN" sz="2000" dirty="0" smtClean="0"/>
              <a:t>vulnerability</a:t>
            </a:r>
          </a:p>
          <a:p>
            <a:endParaRPr lang="en-US" sz="2000" dirty="0" smtClean="0"/>
          </a:p>
          <a:p>
            <a:r>
              <a:rPr lang="en-US" sz="2000" dirty="0"/>
              <a:t> I</a:t>
            </a:r>
            <a:r>
              <a:rPr lang="en-US" sz="2000" dirty="0" smtClean="0"/>
              <a:t>ntroducing</a:t>
            </a:r>
            <a:r>
              <a:rPr lang="zh-CN" altLang="en-US" sz="2000" dirty="0" smtClean="0"/>
              <a:t> </a:t>
            </a:r>
            <a:r>
              <a:rPr lang="en-US" sz="2000" dirty="0" smtClean="0"/>
              <a:t>the </a:t>
            </a:r>
            <a:r>
              <a:rPr lang="en-US" sz="2000" dirty="0"/>
              <a:t>concept of natural language </a:t>
            </a:r>
            <a:r>
              <a:rPr lang="en-US" sz="2000" dirty="0" smtClean="0"/>
              <a:t>encoders and</a:t>
            </a:r>
            <a:r>
              <a:rPr lang="zh-CN" altLang="en-US" sz="2000" dirty="0" smtClean="0"/>
              <a:t> </a:t>
            </a:r>
            <a:r>
              <a:rPr lang="en-US" sz="2000" dirty="0" smtClean="0"/>
              <a:t>showing </a:t>
            </a:r>
            <a:r>
              <a:rPr lang="en-US" sz="2000" dirty="0"/>
              <a:t>how to build them from typical password </a:t>
            </a:r>
            <a:r>
              <a:rPr lang="en-US" sz="2000" dirty="0" smtClean="0"/>
              <a:t>models</a:t>
            </a:r>
          </a:p>
          <a:p>
            <a:endParaRPr lang="en-US" sz="2000" dirty="0" smtClean="0"/>
          </a:p>
          <a:p>
            <a:r>
              <a:rPr lang="en-US" sz="2000" dirty="0" smtClean="0"/>
              <a:t>Using</a:t>
            </a:r>
            <a:r>
              <a:rPr lang="zh-CN" altLang="en-US" sz="2000" dirty="0" smtClean="0"/>
              <a:t> </a:t>
            </a:r>
            <a:r>
              <a:rPr lang="en-US" sz="2000" dirty="0" smtClean="0"/>
              <a:t>NLEs </a:t>
            </a:r>
            <a:r>
              <a:rPr lang="en-US" sz="2000" dirty="0"/>
              <a:t>as the basis for a password vault system </a:t>
            </a:r>
            <a:r>
              <a:rPr lang="en-US" sz="2000" dirty="0" smtClean="0"/>
              <a:t>called</a:t>
            </a:r>
            <a:r>
              <a:rPr lang="zh-CN" altLang="en-US" sz="2000" dirty="0" smtClean="0"/>
              <a:t> </a:t>
            </a:r>
            <a:r>
              <a:rPr lang="en-US" sz="2000" dirty="0" err="1" smtClean="0"/>
              <a:t>NoCrack</a:t>
            </a:r>
            <a:endParaRPr lang="en-US" sz="2000" dirty="0" smtClean="0"/>
          </a:p>
          <a:p>
            <a:endParaRPr lang="en-US" sz="6000" dirty="0">
              <a:solidFill>
                <a:srgbClr val="000000"/>
              </a:solidFill>
              <a:latin typeface="Century Gothic" pitchFamily="34" charset="0"/>
            </a:endParaRPr>
          </a:p>
          <a:p>
            <a:endParaRPr lang="en-US" altLang="zh-CN" sz="2000" dirty="0" smtClean="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745741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Technical</a:t>
            </a:r>
            <a:r>
              <a:rPr lang="zh-CN" altLang="en-US" b="1" dirty="0" smtClean="0"/>
              <a:t> </a:t>
            </a:r>
            <a:r>
              <a:rPr lang="en-US" altLang="zh-CN" b="1" dirty="0" smtClean="0"/>
              <a:t>Details–NLEs</a:t>
            </a:r>
            <a:r>
              <a:rPr lang="zh-CN" altLang="en-US" b="1" dirty="0" smtClean="0"/>
              <a:t> </a:t>
            </a:r>
            <a:endParaRPr lang="zh-CN" altLang="en-US" b="1" dirty="0"/>
          </a:p>
        </p:txBody>
      </p:sp>
      <p:sp>
        <p:nvSpPr>
          <p:cNvPr id="3" name="内容占位符 2"/>
          <p:cNvSpPr>
            <a:spLocks noGrp="1"/>
          </p:cNvSpPr>
          <p:nvPr>
            <p:ph idx="1"/>
          </p:nvPr>
        </p:nvSpPr>
        <p:spPr>
          <a:xfrm>
            <a:off x="519174" y="1819390"/>
            <a:ext cx="7886700" cy="3479576"/>
          </a:xfrm>
        </p:spPr>
        <p:txBody>
          <a:bodyPr>
            <a:noAutofit/>
          </a:bodyPr>
          <a:lstStyle/>
          <a:p>
            <a:r>
              <a:rPr lang="en-US" altLang="zh-CN" sz="2000" dirty="0"/>
              <a:t>Natural</a:t>
            </a:r>
            <a:r>
              <a:rPr lang="zh-CN" altLang="en-US" sz="2000" dirty="0"/>
              <a:t>-</a:t>
            </a:r>
            <a:r>
              <a:rPr lang="en-US" altLang="zh-CN" sz="2000" dirty="0"/>
              <a:t>Language</a:t>
            </a:r>
            <a:r>
              <a:rPr lang="zh-CN" altLang="en-US" sz="2000" dirty="0"/>
              <a:t> </a:t>
            </a:r>
            <a:r>
              <a:rPr lang="en-US" altLang="zh-CN" sz="2000" dirty="0"/>
              <a:t>Encoders</a:t>
            </a:r>
            <a:r>
              <a:rPr lang="zh-CN" altLang="en-US" sz="2000" dirty="0"/>
              <a:t> </a:t>
            </a:r>
            <a:r>
              <a:rPr lang="en-US" altLang="zh-CN" sz="2000" dirty="0"/>
              <a:t>(NLE)</a:t>
            </a:r>
          </a:p>
          <a:p>
            <a:endParaRPr lang="en-US" altLang="zh-CN" sz="2000" dirty="0"/>
          </a:p>
          <a:p>
            <a:r>
              <a:rPr lang="en-US" sz="2000" dirty="0" smtClean="0"/>
              <a:t>building </a:t>
            </a:r>
            <a:r>
              <a:rPr lang="en-US" sz="2000" dirty="0"/>
              <a:t>DTEs that securely encode samples </a:t>
            </a:r>
            <a:r>
              <a:rPr lang="en-US" sz="2000" dirty="0" smtClean="0"/>
              <a:t>from</a:t>
            </a:r>
            <a:r>
              <a:rPr lang="zh-CN" altLang="en-US" sz="2000" dirty="0" smtClean="0"/>
              <a:t> </a:t>
            </a:r>
            <a:r>
              <a:rPr lang="en-US" sz="2000" dirty="0" smtClean="0"/>
              <a:t>distributions </a:t>
            </a:r>
            <a:r>
              <a:rPr lang="en-US" sz="2000" dirty="0"/>
              <a:t>of natural language-type </a:t>
            </a:r>
            <a:r>
              <a:rPr lang="en-US" sz="2000" dirty="0" smtClean="0"/>
              <a:t>text</a:t>
            </a:r>
            <a:endParaRPr lang="en-US" sz="2000" dirty="0"/>
          </a:p>
          <a:p>
            <a:pPr marL="0" indent="0">
              <a:buNone/>
            </a:pPr>
            <a:endParaRPr lang="en-US" altLang="zh-CN" sz="2000" dirty="0"/>
          </a:p>
          <a:p>
            <a:r>
              <a:rPr lang="en-US" sz="2000" dirty="0" smtClean="0"/>
              <a:t>Several</a:t>
            </a:r>
            <a:r>
              <a:rPr lang="zh-CN" altLang="en-US" sz="2000" dirty="0" smtClean="0"/>
              <a:t> </a:t>
            </a:r>
            <a:r>
              <a:rPr lang="en-US" altLang="zh-CN" sz="2000" dirty="0" smtClean="0"/>
              <a:t>ways</a:t>
            </a:r>
            <a:r>
              <a:rPr lang="zh-CN" altLang="en-US" sz="2000" dirty="0" smtClean="0"/>
              <a:t> </a:t>
            </a:r>
            <a:r>
              <a:rPr lang="en-US" sz="2000" dirty="0" smtClean="0"/>
              <a:t>to </a:t>
            </a:r>
            <a:r>
              <a:rPr lang="en-US" sz="2000" dirty="0"/>
              <a:t>convert password sampler techniques to secure NLEs</a:t>
            </a:r>
          </a:p>
          <a:p>
            <a:endParaRPr lang="en-US" altLang="zh-CN" sz="2000" dirty="0" smtClean="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794558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NLEs–Uniform</a:t>
            </a:r>
            <a:r>
              <a:rPr lang="zh-CN" altLang="en-US" b="1" dirty="0" smtClean="0"/>
              <a:t> </a:t>
            </a:r>
            <a:r>
              <a:rPr lang="en-US" altLang="zh-CN" b="1" dirty="0" smtClean="0"/>
              <a:t>Random</a:t>
            </a:r>
            <a:r>
              <a:rPr lang="zh-CN" altLang="en-US" b="1" dirty="0" smtClean="0"/>
              <a:t> </a:t>
            </a:r>
            <a:endParaRPr lang="zh-CN" altLang="en-US" b="1" dirty="0"/>
          </a:p>
        </p:txBody>
      </p:sp>
      <p:sp>
        <p:nvSpPr>
          <p:cNvPr id="3" name="内容占位符 2"/>
          <p:cNvSpPr>
            <a:spLocks noGrp="1"/>
          </p:cNvSpPr>
          <p:nvPr>
            <p:ph idx="1"/>
          </p:nvPr>
        </p:nvSpPr>
        <p:spPr>
          <a:xfrm>
            <a:off x="519174" y="1819390"/>
            <a:ext cx="7886700" cy="3479576"/>
          </a:xfrm>
        </p:spPr>
        <p:txBody>
          <a:bodyPr>
            <a:noAutofit/>
          </a:bodyPr>
          <a:lstStyle/>
          <a:p>
            <a:r>
              <a:rPr lang="en-US" sz="2000" dirty="0"/>
              <a:t>U</a:t>
            </a:r>
            <a:r>
              <a:rPr lang="en-US" sz="2000" dirty="0" smtClean="0"/>
              <a:t>niformly </a:t>
            </a:r>
            <a:r>
              <a:rPr lang="en-US" sz="2000" dirty="0"/>
              <a:t>random, fixed-length strings of symbols </a:t>
            </a:r>
            <a:r>
              <a:rPr lang="en-US" sz="2000" dirty="0" smtClean="0"/>
              <a:t>drawn</a:t>
            </a:r>
            <a:r>
              <a:rPr lang="zh-CN" altLang="en-US" sz="2000" dirty="0" smtClean="0"/>
              <a:t> </a:t>
            </a:r>
            <a:r>
              <a:rPr lang="en-US" sz="2000" dirty="0" smtClean="0"/>
              <a:t>from </a:t>
            </a:r>
            <a:r>
              <a:rPr lang="en-US" sz="2000" dirty="0"/>
              <a:t>an </a:t>
            </a:r>
            <a:r>
              <a:rPr lang="en-US" sz="2000" dirty="0" smtClean="0"/>
              <a:t>alphabet </a:t>
            </a:r>
            <a:r>
              <a:rPr lang="en-US" sz="2000" dirty="0"/>
              <a:t>that consists of the 96-character </a:t>
            </a:r>
            <a:r>
              <a:rPr lang="en-US" sz="2000" dirty="0" smtClean="0"/>
              <a:t>ASCII</a:t>
            </a:r>
            <a:r>
              <a:rPr lang="zh-CN" altLang="en-US" sz="2000" dirty="0" smtClean="0"/>
              <a:t> </a:t>
            </a:r>
            <a:r>
              <a:rPr lang="en-US" sz="2000" dirty="0" smtClean="0"/>
              <a:t>characters</a:t>
            </a:r>
            <a:r>
              <a:rPr lang="en-US" altLang="zh-CN" sz="2000" dirty="0" smtClean="0"/>
              <a:t>,</a:t>
            </a:r>
            <a:r>
              <a:rPr lang="zh-CN" altLang="en-US" sz="2000" dirty="0" smtClean="0"/>
              <a:t> </a:t>
            </a:r>
            <a:r>
              <a:rPr lang="en-US" altLang="zh-CN" sz="2000" dirty="0" smtClean="0"/>
              <a:t>every</a:t>
            </a:r>
            <a:r>
              <a:rPr lang="zh-CN" altLang="en-US" sz="2000" dirty="0" smtClean="0"/>
              <a:t> </a:t>
            </a:r>
            <a:r>
              <a:rPr lang="en-US" altLang="zh-CN" sz="2000" dirty="0" smtClean="0"/>
              <a:t>string</a:t>
            </a:r>
            <a:r>
              <a:rPr lang="zh-CN" altLang="en-US" sz="2000" dirty="0" smtClean="0"/>
              <a:t> </a:t>
            </a:r>
            <a:r>
              <a:rPr lang="en-US" altLang="zh-CN" sz="2000" dirty="0" smtClean="0"/>
              <a:t>looks</a:t>
            </a:r>
            <a:r>
              <a:rPr lang="zh-CN" altLang="en-US" sz="2000" dirty="0" smtClean="0"/>
              <a:t> </a:t>
            </a:r>
            <a:r>
              <a:rPr lang="en-US" altLang="zh-CN" sz="2000" dirty="0" smtClean="0"/>
              <a:t>like:</a:t>
            </a:r>
            <a:r>
              <a:rPr lang="zh-CN" altLang="en-US" sz="2000" dirty="0" smtClean="0"/>
              <a:t> </a:t>
            </a:r>
            <a:r>
              <a:rPr lang="en-US" altLang="zh-CN" sz="2000" dirty="0" smtClean="0"/>
              <a:t>s</a:t>
            </a:r>
            <a:r>
              <a:rPr lang="en-US" sz="2000" baseline="-25000" dirty="0" smtClean="0"/>
              <a:t>1</a:t>
            </a:r>
            <a:r>
              <a:rPr lang="en-US" altLang="zh-CN" sz="2000" dirty="0" smtClean="0"/>
              <a:t>||s</a:t>
            </a:r>
            <a:r>
              <a:rPr lang="en-US" altLang="zh-CN" sz="2000" baseline="-25000" dirty="0" smtClean="0"/>
              <a:t>2</a:t>
            </a:r>
            <a:r>
              <a:rPr lang="en-US" sz="2000" dirty="0" smtClean="0"/>
              <a:t> </a:t>
            </a:r>
            <a:r>
              <a:rPr lang="en-US" altLang="zh-CN" sz="2000" dirty="0" smtClean="0"/>
              <a:t>||…||</a:t>
            </a:r>
            <a:r>
              <a:rPr lang="en-US" altLang="zh-CN" sz="2000" dirty="0" err="1" smtClean="0"/>
              <a:t>s</a:t>
            </a:r>
            <a:r>
              <a:rPr lang="en-US" altLang="zh-CN" sz="2000" baseline="-25000" dirty="0" err="1" smtClean="0"/>
              <a:t>k</a:t>
            </a:r>
            <a:r>
              <a:rPr lang="en-US" sz="2000" dirty="0" smtClean="0"/>
              <a:t>, </a:t>
            </a:r>
            <a:r>
              <a:rPr lang="en-US" sz="2000" dirty="0"/>
              <a:t>where </a:t>
            </a:r>
            <a:r>
              <a:rPr lang="en-US" sz="2000" dirty="0" err="1" smtClean="0"/>
              <a:t>s</a:t>
            </a:r>
            <a:r>
              <a:rPr lang="en-US" sz="2000" baseline="-25000" dirty="0" err="1" smtClean="0"/>
              <a:t>i</a:t>
            </a:r>
            <a:r>
              <a:rPr lang="en-US" sz="2000" dirty="0" smtClean="0"/>
              <a:t>∈∑</a:t>
            </a:r>
            <a:r>
              <a:rPr lang="zh-CN" altLang="en-US" sz="2000" dirty="0"/>
              <a:t> </a:t>
            </a:r>
            <a:r>
              <a:rPr lang="en-US" altLang="zh-CN" sz="2000" dirty="0" smtClean="0"/>
              <a:t>(</a:t>
            </a:r>
            <a:r>
              <a:rPr lang="en-US" sz="2000" u="sng" dirty="0" err="1" smtClean="0"/>
              <a:t>s</a:t>
            </a:r>
            <a:r>
              <a:rPr lang="en-US" sz="2000" u="sng" baseline="-25000" dirty="0" err="1" smtClean="0"/>
              <a:t>i</a:t>
            </a:r>
            <a:r>
              <a:rPr lang="en-US" sz="2000" dirty="0" smtClean="0"/>
              <a:t> </a:t>
            </a:r>
            <a:r>
              <a:rPr lang="en-US" altLang="zh-CN" sz="2000" dirty="0" smtClean="0"/>
              <a:t>:</a:t>
            </a:r>
            <a:r>
              <a:rPr lang="en-US" sz="2000" dirty="0" smtClean="0"/>
              <a:t> </a:t>
            </a:r>
            <a:r>
              <a:rPr lang="en-US" sz="2000" dirty="0"/>
              <a:t>the position of </a:t>
            </a:r>
            <a:r>
              <a:rPr lang="en-US" sz="2000" dirty="0" err="1"/>
              <a:t>s</a:t>
            </a:r>
            <a:r>
              <a:rPr lang="en-US" sz="2000" baseline="-25000" dirty="0" err="1"/>
              <a:t>i</a:t>
            </a:r>
            <a:r>
              <a:rPr lang="en-US" sz="2000" dirty="0" smtClean="0"/>
              <a:t>  </a:t>
            </a:r>
            <a:r>
              <a:rPr lang="en-US" sz="2000" dirty="0"/>
              <a:t>in </a:t>
            </a:r>
            <a:r>
              <a:rPr lang="en-US" sz="2000" dirty="0" smtClean="0"/>
              <a:t>∑</a:t>
            </a:r>
            <a:r>
              <a:rPr lang="en-US" altLang="zh-CN" sz="2000" dirty="0" smtClean="0"/>
              <a:t>)</a:t>
            </a:r>
          </a:p>
          <a:p>
            <a:endParaRPr lang="en-US" sz="2000" dirty="0"/>
          </a:p>
          <a:p>
            <a:r>
              <a:rPr lang="en-US" sz="2000" dirty="0" smtClean="0"/>
              <a:t>Encoding</a:t>
            </a:r>
            <a:r>
              <a:rPr lang="en-US" altLang="zh-CN" sz="2000" dirty="0" smtClean="0"/>
              <a:t>:</a:t>
            </a:r>
            <a:r>
              <a:rPr lang="zh-CN" altLang="en-US" sz="2000" dirty="0" smtClean="0"/>
              <a:t> </a:t>
            </a:r>
            <a:r>
              <a:rPr lang="en-US" sz="2000" dirty="0" smtClean="0"/>
              <a:t>outputs </a:t>
            </a:r>
            <a:r>
              <a:rPr lang="en-US" sz="2000" dirty="0"/>
              <a:t>a large </a:t>
            </a:r>
            <a:r>
              <a:rPr lang="en-US" sz="2000" dirty="0" smtClean="0"/>
              <a:t>random</a:t>
            </a:r>
            <a:r>
              <a:rPr lang="zh-CN" altLang="en-US" sz="2000" dirty="0" smtClean="0"/>
              <a:t> </a:t>
            </a:r>
            <a:r>
              <a:rPr lang="en-US" sz="2000" dirty="0" smtClean="0"/>
              <a:t>integer X</a:t>
            </a:r>
            <a:r>
              <a:rPr lang="en-US" sz="2000" baseline="-25000" dirty="0" smtClean="0"/>
              <a:t>i</a:t>
            </a:r>
            <a:r>
              <a:rPr lang="zh-CN" altLang="zh-CN" sz="2000" dirty="0"/>
              <a:t> </a:t>
            </a:r>
            <a:r>
              <a:rPr lang="en-US" altLang="zh-CN" sz="2000" dirty="0" smtClean="0"/>
              <a:t>that</a:t>
            </a:r>
            <a:r>
              <a:rPr lang="zh-CN" altLang="en-US" sz="2000" dirty="0" smtClean="0"/>
              <a:t> </a:t>
            </a:r>
            <a:r>
              <a:rPr lang="en-US" sz="2000" dirty="0" smtClean="0"/>
              <a:t>X</a:t>
            </a:r>
            <a:r>
              <a:rPr lang="en-US" sz="2000" baseline="-25000" dirty="0" smtClean="0"/>
              <a:t>i</a:t>
            </a:r>
            <a:r>
              <a:rPr lang="zh-CN" altLang="en-US" sz="2000" dirty="0" smtClean="0"/>
              <a:t> </a:t>
            </a:r>
            <a:r>
              <a:rPr lang="en-US" sz="2000" dirty="0" smtClean="0"/>
              <a:t>mod </a:t>
            </a:r>
            <a:r>
              <a:rPr lang="en-US" sz="2000" dirty="0"/>
              <a:t>96 = </a:t>
            </a:r>
            <a:r>
              <a:rPr lang="en-US" sz="2000" u="sng" dirty="0" err="1" smtClean="0"/>
              <a:t>s</a:t>
            </a:r>
            <a:r>
              <a:rPr lang="en-US" sz="2000" u="sng" baseline="-25000" dirty="0" err="1" smtClean="0"/>
              <a:t>i</a:t>
            </a:r>
            <a:r>
              <a:rPr lang="en-US" sz="2000" dirty="0" smtClean="0"/>
              <a:t> </a:t>
            </a:r>
          </a:p>
          <a:p>
            <a:endParaRPr lang="en-US" sz="2000" dirty="0" smtClean="0"/>
          </a:p>
          <a:p>
            <a:r>
              <a:rPr lang="en-US" sz="2000" dirty="0" smtClean="0"/>
              <a:t>Decoding : Given</a:t>
            </a:r>
            <a:r>
              <a:rPr lang="zh-CN" altLang="en-US" sz="2000" dirty="0" smtClean="0"/>
              <a:t> </a:t>
            </a:r>
            <a:r>
              <a:rPr lang="en-US" sz="2000" dirty="0" smtClean="0"/>
              <a:t>input </a:t>
            </a:r>
            <a:r>
              <a:rPr lang="en-US" altLang="zh-CN" sz="2000" dirty="0" smtClean="0"/>
              <a:t>X</a:t>
            </a:r>
            <a:r>
              <a:rPr lang="en-US" sz="2000" baseline="-25000" dirty="0" smtClean="0"/>
              <a:t>1</a:t>
            </a:r>
            <a:r>
              <a:rPr lang="en-US" altLang="zh-CN" sz="2000" dirty="0"/>
              <a:t>|</a:t>
            </a:r>
            <a:r>
              <a:rPr lang="en-US" altLang="zh-CN" sz="2000" dirty="0" smtClean="0"/>
              <a:t>|X</a:t>
            </a:r>
            <a:r>
              <a:rPr lang="en-US" altLang="zh-CN" sz="2000" baseline="-25000" dirty="0" smtClean="0"/>
              <a:t>2</a:t>
            </a:r>
            <a:r>
              <a:rPr lang="en-US" sz="2000" dirty="0" smtClean="0"/>
              <a:t> </a:t>
            </a:r>
            <a:r>
              <a:rPr lang="en-US" altLang="zh-CN" sz="2000" dirty="0"/>
              <a:t>||…|</a:t>
            </a:r>
            <a:r>
              <a:rPr lang="en-US" altLang="zh-CN" sz="2000" dirty="0" smtClean="0"/>
              <a:t>|</a:t>
            </a:r>
            <a:r>
              <a:rPr lang="en-US" altLang="zh-CN" sz="2000" dirty="0" err="1" smtClean="0"/>
              <a:t>X</a:t>
            </a:r>
            <a:r>
              <a:rPr lang="en-US" altLang="zh-CN" sz="2000" baseline="-25000" dirty="0" err="1" smtClean="0"/>
              <a:t>k</a:t>
            </a:r>
            <a:r>
              <a:rPr lang="en-US" sz="2000" dirty="0" smtClean="0"/>
              <a:t>, </a:t>
            </a:r>
            <a:r>
              <a:rPr lang="en-US" sz="2000" dirty="0"/>
              <a:t>it yields </a:t>
            </a:r>
            <a:r>
              <a:rPr lang="en-US" sz="2000" dirty="0" smtClean="0"/>
              <a:t>output</a:t>
            </a:r>
            <a:r>
              <a:rPr lang="zh-CN" altLang="en-US" sz="2000" dirty="0" smtClean="0"/>
              <a:t> </a:t>
            </a:r>
            <a:r>
              <a:rPr lang="en-US" altLang="zh-CN" sz="2000" dirty="0" smtClean="0"/>
              <a:t>s</a:t>
            </a:r>
            <a:r>
              <a:rPr lang="en-US" sz="2000" baseline="-25000" dirty="0" smtClean="0"/>
              <a:t>1</a:t>
            </a:r>
            <a:r>
              <a:rPr lang="en-US" altLang="zh-CN" sz="2000" dirty="0"/>
              <a:t>||s</a:t>
            </a:r>
            <a:r>
              <a:rPr lang="en-US" altLang="zh-CN" sz="2000" baseline="-25000" dirty="0"/>
              <a:t>2</a:t>
            </a:r>
            <a:r>
              <a:rPr lang="en-US" sz="2000" dirty="0"/>
              <a:t> </a:t>
            </a:r>
            <a:r>
              <a:rPr lang="en-US" altLang="zh-CN" sz="2000" dirty="0"/>
              <a:t>||…||</a:t>
            </a:r>
            <a:r>
              <a:rPr lang="en-US" altLang="zh-CN" sz="2000" dirty="0" err="1" smtClean="0"/>
              <a:t>s</a:t>
            </a:r>
            <a:r>
              <a:rPr lang="en-US" altLang="zh-CN" sz="2000" baseline="-25000" dirty="0" err="1" smtClean="0"/>
              <a:t>k</a:t>
            </a:r>
            <a:r>
              <a:rPr lang="zh-CN" altLang="en-US" sz="2000" baseline="-25000" dirty="0" smtClean="0"/>
              <a:t> </a:t>
            </a:r>
            <a:r>
              <a:rPr lang="en-US" sz="2000" dirty="0" smtClean="0"/>
              <a:t>such </a:t>
            </a:r>
            <a:r>
              <a:rPr lang="en-US" sz="2000" dirty="0"/>
              <a:t>that </a:t>
            </a:r>
            <a:r>
              <a:rPr lang="en-US" sz="2000" u="sng" dirty="0" err="1"/>
              <a:t>s</a:t>
            </a:r>
            <a:r>
              <a:rPr lang="en-US" sz="2000" u="sng" baseline="-25000" dirty="0" err="1"/>
              <a:t>i</a:t>
            </a:r>
            <a:r>
              <a:rPr lang="en-US" sz="2000" dirty="0" smtClean="0"/>
              <a:t> </a:t>
            </a:r>
            <a:r>
              <a:rPr lang="en-US" sz="2000" dirty="0"/>
              <a:t>= X</a:t>
            </a:r>
            <a:r>
              <a:rPr lang="en-US" sz="2000" baseline="-25000" dirty="0"/>
              <a:t>i</a:t>
            </a:r>
            <a:r>
              <a:rPr lang="en-US" sz="2000" dirty="0"/>
              <a:t>  mod </a:t>
            </a:r>
            <a:r>
              <a:rPr lang="en-US" sz="2000" dirty="0" smtClean="0"/>
              <a:t>96</a:t>
            </a:r>
          </a:p>
          <a:p>
            <a:endParaRPr lang="en-US" sz="2000" dirty="0"/>
          </a:p>
          <a:p>
            <a:r>
              <a:rPr lang="en-US" sz="2000" dirty="0" smtClean="0"/>
              <a:t>We </a:t>
            </a:r>
            <a:r>
              <a:rPr lang="en-US" sz="2000" dirty="0"/>
              <a:t>refer to this DTE as </a:t>
            </a:r>
            <a:r>
              <a:rPr lang="en-US" sz="2000" dirty="0" smtClean="0"/>
              <a:t>UNIF</a:t>
            </a: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612602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NLEs–Password</a:t>
            </a:r>
            <a:r>
              <a:rPr lang="zh-CN" altLang="en-US" b="1" dirty="0" smtClean="0"/>
              <a:t> </a:t>
            </a:r>
            <a:r>
              <a:rPr lang="en-US" altLang="zh-CN" b="1" dirty="0" smtClean="0"/>
              <a:t>Models</a:t>
            </a:r>
            <a:endParaRPr lang="zh-CN" altLang="en-US" b="1" dirty="0"/>
          </a:p>
        </p:txBody>
      </p:sp>
      <p:sp>
        <p:nvSpPr>
          <p:cNvPr id="3" name="内容占位符 2"/>
          <p:cNvSpPr>
            <a:spLocks noGrp="1"/>
          </p:cNvSpPr>
          <p:nvPr>
            <p:ph idx="1"/>
          </p:nvPr>
        </p:nvSpPr>
        <p:spPr>
          <a:xfrm>
            <a:off x="519174" y="1819390"/>
            <a:ext cx="7886700" cy="3479576"/>
          </a:xfrm>
        </p:spPr>
        <p:txBody>
          <a:bodyPr>
            <a:noAutofit/>
          </a:bodyPr>
          <a:lstStyle/>
          <a:p>
            <a:r>
              <a:rPr lang="en-US" sz="2000" dirty="0">
                <a:cs typeface="Times New Roman" pitchFamily="18" charset="0"/>
              </a:rPr>
              <a:t>A password (probability) mode is a function: </a:t>
            </a:r>
          </a:p>
          <a:p>
            <a:pPr>
              <a:buNone/>
            </a:pPr>
            <a:r>
              <a:rPr lang="en-US" sz="2000" dirty="0"/>
              <a:t>	   </a:t>
            </a:r>
            <a:r>
              <a:rPr lang="en-US" sz="2000" dirty="0">
                <a:cs typeface="Times New Roman" pitchFamily="18" charset="0"/>
              </a:rPr>
              <a:t>p : ∑* → [0, 1] that assigns a probability to every </a:t>
            </a:r>
            <a:r>
              <a:rPr lang="en-US" sz="2000" dirty="0" smtClean="0">
                <a:cs typeface="Times New Roman" pitchFamily="18" charset="0"/>
              </a:rPr>
              <a:t>password</a:t>
            </a:r>
            <a:endParaRPr lang="en-US" sz="2000" dirty="0">
              <a:cs typeface="Times New Roman" pitchFamily="18" charset="0"/>
            </a:endParaRPr>
          </a:p>
          <a:p>
            <a:endParaRPr lang="en-US" sz="2000" dirty="0">
              <a:cs typeface="Times New Roman" pitchFamily="18" charset="0"/>
            </a:endParaRPr>
          </a:p>
          <a:p>
            <a:r>
              <a:rPr lang="en-US" sz="2000" dirty="0" smtClean="0">
                <a:cs typeface="Times New Roman" pitchFamily="18" charset="0"/>
              </a:rPr>
              <a:t>Using </a:t>
            </a:r>
            <a:r>
              <a:rPr lang="en-US" sz="2000" dirty="0">
                <a:cs typeface="Times New Roman" pitchFamily="18" charset="0"/>
              </a:rPr>
              <a:t>the inverse sampling </a:t>
            </a:r>
            <a:r>
              <a:rPr lang="en-US" sz="2000" dirty="0" smtClean="0">
                <a:cs typeface="Times New Roman" pitchFamily="18" charset="0"/>
              </a:rPr>
              <a:t>DTE</a:t>
            </a:r>
            <a:endParaRPr lang="en-US" sz="2000" dirty="0">
              <a:cs typeface="Times New Roman" pitchFamily="18" charset="0"/>
            </a:endParaRPr>
          </a:p>
          <a:p>
            <a:endParaRPr lang="en-US" sz="2000" dirty="0">
              <a:cs typeface="Times New Roman" pitchFamily="18" charset="0"/>
            </a:endParaRPr>
          </a:p>
          <a:p>
            <a:r>
              <a:rPr lang="en-US" sz="2000" dirty="0" smtClean="0">
                <a:cs typeface="Times New Roman" pitchFamily="18" charset="0"/>
              </a:rPr>
              <a:t>Inefficient</a:t>
            </a:r>
            <a:r>
              <a:rPr lang="zh-CN" altLang="en-US" sz="2000" dirty="0" smtClean="0">
                <a:cs typeface="Times New Roman" pitchFamily="18" charset="0"/>
              </a:rPr>
              <a:t> </a:t>
            </a:r>
            <a:r>
              <a:rPr lang="en-US" sz="2000" dirty="0" smtClean="0">
                <a:cs typeface="Times New Roman" pitchFamily="18" charset="0"/>
              </a:rPr>
              <a:t>but </a:t>
            </a:r>
            <a:r>
              <a:rPr lang="en-US" sz="2000" dirty="0">
                <a:cs typeface="Times New Roman" pitchFamily="18" charset="0"/>
              </a:rPr>
              <a:t>the smallest password </a:t>
            </a:r>
            <a:r>
              <a:rPr lang="en-US" sz="2000" dirty="0" smtClean="0">
                <a:cs typeface="Times New Roman" pitchFamily="18" charset="0"/>
              </a:rPr>
              <a:t>models</a:t>
            </a:r>
            <a:endParaRPr lang="en-US" sz="2000" dirty="0">
              <a:cs typeface="Times New Roman" pitchFamily="18" charset="0"/>
            </a:endParaRPr>
          </a:p>
          <a:p>
            <a:endParaRPr lang="en-US" altLang="zh-CN" sz="2000" dirty="0" smtClean="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99103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Password</a:t>
            </a:r>
            <a:r>
              <a:rPr lang="zh-CN" altLang="en-US" b="1" dirty="0" smtClean="0"/>
              <a:t> </a:t>
            </a:r>
            <a:r>
              <a:rPr lang="en-US" altLang="zh-CN" b="1" dirty="0" smtClean="0"/>
              <a:t>Vault</a:t>
            </a:r>
            <a:r>
              <a:rPr lang="zh-CN" altLang="en-US" b="1" dirty="0" smtClean="0"/>
              <a:t> </a:t>
            </a:r>
            <a:r>
              <a:rPr lang="en-US" altLang="zh-CN" b="1" dirty="0" smtClean="0"/>
              <a:t>(PV)</a:t>
            </a:r>
            <a:endParaRPr lang="zh-CN" altLang="en-US" b="1" dirty="0"/>
          </a:p>
        </p:txBody>
      </p:sp>
      <p:sp>
        <p:nvSpPr>
          <p:cNvPr id="32" name="TextBox 31"/>
          <p:cNvSpPr txBox="1"/>
          <p:nvPr/>
        </p:nvSpPr>
        <p:spPr>
          <a:xfrm>
            <a:off x="1795880" y="3039430"/>
            <a:ext cx="1316702" cy="369332"/>
          </a:xfrm>
          <a:prstGeom prst="rect">
            <a:avLst/>
          </a:prstGeom>
          <a:noFill/>
          <a:ln>
            <a:noFill/>
          </a:ln>
        </p:spPr>
        <p:txBody>
          <a:bodyPr wrap="square" rtlCol="0" anchor="ctr">
            <a:spAutoFit/>
          </a:bodyPr>
          <a:lstStyle/>
          <a:p>
            <a:r>
              <a:rPr lang="en-US" dirty="0" smtClean="0">
                <a:solidFill>
                  <a:schemeClr val="accent6">
                    <a:lumMod val="75000"/>
                  </a:schemeClr>
                </a:solidFill>
                <a:latin typeface="Monaco" pitchFamily="49" charset="0"/>
              </a:rPr>
              <a:t>mypass4</a:t>
            </a:r>
            <a:endParaRPr lang="en-US" sz="1600" dirty="0">
              <a:solidFill>
                <a:schemeClr val="accent6">
                  <a:lumMod val="75000"/>
                </a:schemeClr>
              </a:solidFill>
              <a:latin typeface="Monaco" pitchFamily="49" charset="0"/>
            </a:endParaRPr>
          </a:p>
        </p:txBody>
      </p:sp>
      <p:sp>
        <p:nvSpPr>
          <p:cNvPr id="33" name="Notched Right Arrow 32"/>
          <p:cNvSpPr/>
          <p:nvPr/>
        </p:nvSpPr>
        <p:spPr>
          <a:xfrm>
            <a:off x="1649542" y="2703805"/>
            <a:ext cx="1478334" cy="347484"/>
          </a:xfrm>
          <a:prstGeom prst="notchedRightArrow">
            <a:avLst>
              <a:gd name="adj1" fmla="val 37204"/>
              <a:gd name="adj2" fmla="val 12261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4" name="Picture 12" descr="http://clipartse.com/stock-clipart/5735/thumbnail-server-remix-1-clipart.png"/>
          <p:cNvPicPr>
            <a:picLocks noChangeAspect="1" noChangeArrowheads="1"/>
          </p:cNvPicPr>
          <p:nvPr/>
        </p:nvPicPr>
        <p:blipFill>
          <a:blip r:embed="rId3" cstate="email">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475944" y="2375929"/>
            <a:ext cx="1012162" cy="1357780"/>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35" name="TextBox 34"/>
          <p:cNvSpPr txBox="1"/>
          <p:nvPr/>
        </p:nvSpPr>
        <p:spPr>
          <a:xfrm>
            <a:off x="214679" y="2065024"/>
            <a:ext cx="1598515" cy="338554"/>
          </a:xfrm>
          <a:prstGeom prst="rect">
            <a:avLst/>
          </a:prstGeom>
          <a:noFill/>
        </p:spPr>
        <p:txBody>
          <a:bodyPr wrap="none" rtlCol="0">
            <a:spAutoFit/>
          </a:bodyPr>
          <a:lstStyle/>
          <a:p>
            <a:r>
              <a:rPr lang="en-US" sz="1600" dirty="0" smtClean="0">
                <a:latin typeface="Century Gothic" pitchFamily="34" charset="0"/>
              </a:rPr>
              <a:t>Plaintext Vault</a:t>
            </a:r>
            <a:endParaRPr lang="en-US" sz="1600" dirty="0">
              <a:latin typeface="Century Gothic" pitchFamily="34" charset="0"/>
            </a:endParaRPr>
          </a:p>
        </p:txBody>
      </p:sp>
      <p:sp>
        <p:nvSpPr>
          <p:cNvPr id="36" name="TextBox 35"/>
          <p:cNvSpPr txBox="1"/>
          <p:nvPr/>
        </p:nvSpPr>
        <p:spPr>
          <a:xfrm>
            <a:off x="3024758" y="2065024"/>
            <a:ext cx="1784463" cy="338554"/>
          </a:xfrm>
          <a:prstGeom prst="rect">
            <a:avLst/>
          </a:prstGeom>
          <a:noFill/>
        </p:spPr>
        <p:txBody>
          <a:bodyPr wrap="none" rtlCol="0">
            <a:spAutoFit/>
          </a:bodyPr>
          <a:lstStyle/>
          <a:p>
            <a:r>
              <a:rPr lang="en-US" sz="1600" dirty="0" smtClean="0">
                <a:latin typeface="Century Gothic" pitchFamily="34" charset="0"/>
              </a:rPr>
              <a:t>Encrypted Vault</a:t>
            </a:r>
            <a:endParaRPr lang="en-US" sz="1600" dirty="0">
              <a:latin typeface="Century Gothic" pitchFamily="34" charset="0"/>
            </a:endParaRPr>
          </a:p>
        </p:txBody>
      </p:sp>
      <p:sp>
        <p:nvSpPr>
          <p:cNvPr id="37" name="Notched Right Arrow 36"/>
          <p:cNvSpPr/>
          <p:nvPr/>
        </p:nvSpPr>
        <p:spPr>
          <a:xfrm>
            <a:off x="4893674" y="2703803"/>
            <a:ext cx="2289976" cy="347485"/>
          </a:xfrm>
          <a:prstGeom prst="notchedRightArrow">
            <a:avLst>
              <a:gd name="adj1" fmla="val 37204"/>
              <a:gd name="adj2" fmla="val 12261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extBox 37"/>
          <p:cNvSpPr txBox="1"/>
          <p:nvPr/>
        </p:nvSpPr>
        <p:spPr>
          <a:xfrm>
            <a:off x="425050" y="2434356"/>
            <a:ext cx="1152930" cy="116955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fontAlgn="t"/>
            <a:r>
              <a:rPr lang="en-US" sz="1400" dirty="0">
                <a:solidFill>
                  <a:srgbClr val="000000"/>
                </a:solidFill>
                <a:latin typeface="Monaco"/>
              </a:rPr>
              <a:t>family00</a:t>
            </a:r>
            <a:endParaRPr lang="en-US" sz="1400" dirty="0">
              <a:latin typeface="Arial"/>
            </a:endParaRPr>
          </a:p>
          <a:p>
            <a:r>
              <a:rPr lang="en-US" sz="1400" dirty="0">
                <a:solidFill>
                  <a:srgbClr val="000000"/>
                </a:solidFill>
                <a:latin typeface="Monaco"/>
              </a:rPr>
              <a:t>family01</a:t>
            </a:r>
            <a:endParaRPr lang="en-US" sz="1400" dirty="0">
              <a:latin typeface="Arial"/>
            </a:endParaRPr>
          </a:p>
          <a:p>
            <a:pPr fontAlgn="t"/>
            <a:r>
              <a:rPr lang="en-US" sz="1400" dirty="0">
                <a:solidFill>
                  <a:srgbClr val="000000"/>
                </a:solidFill>
                <a:latin typeface="Monaco"/>
              </a:rPr>
              <a:t>family.1</a:t>
            </a:r>
            <a:endParaRPr lang="en-US" sz="1400" dirty="0">
              <a:latin typeface="Arial"/>
            </a:endParaRPr>
          </a:p>
          <a:p>
            <a:pPr fontAlgn="t"/>
            <a:r>
              <a:rPr lang="en-US" sz="1400" dirty="0">
                <a:solidFill>
                  <a:srgbClr val="000000"/>
                </a:solidFill>
                <a:latin typeface="Monaco"/>
              </a:rPr>
              <a:t>qwerty</a:t>
            </a:r>
            <a:endParaRPr lang="en-US" sz="1400" dirty="0">
              <a:latin typeface="Arial"/>
            </a:endParaRPr>
          </a:p>
          <a:p>
            <a:pPr fontAlgn="t"/>
            <a:r>
              <a:rPr lang="en-US" sz="1400" dirty="0">
                <a:solidFill>
                  <a:srgbClr val="000000"/>
                </a:solidFill>
                <a:latin typeface="Monaco"/>
              </a:rPr>
              <a:t>poiuyt.12</a:t>
            </a:r>
            <a:endParaRPr lang="en-US" sz="1400" b="0" i="0" u="none" strike="noStrike" dirty="0">
              <a:effectLst/>
              <a:latin typeface="Arial"/>
            </a:endParaRPr>
          </a:p>
        </p:txBody>
      </p:sp>
      <p:sp>
        <p:nvSpPr>
          <p:cNvPr id="39" name="TextBox 38"/>
          <p:cNvSpPr txBox="1"/>
          <p:nvPr/>
        </p:nvSpPr>
        <p:spPr>
          <a:xfrm>
            <a:off x="1730358" y="2161747"/>
            <a:ext cx="1469080" cy="615553"/>
          </a:xfrm>
          <a:prstGeom prst="rect">
            <a:avLst/>
          </a:prstGeom>
          <a:noFill/>
          <a:ln>
            <a:noFill/>
          </a:ln>
        </p:spPr>
        <p:txBody>
          <a:bodyPr wrap="square" rtlCol="0" anchor="ctr">
            <a:spAutoFit/>
          </a:bodyPr>
          <a:lstStyle/>
          <a:p>
            <a:r>
              <a:rPr lang="en-US" b="1" dirty="0" smtClean="0">
                <a:solidFill>
                  <a:schemeClr val="bg2">
                    <a:lumMod val="10000"/>
                  </a:schemeClr>
                </a:solidFill>
                <a:latin typeface="Monaco" pitchFamily="49" charset="0"/>
              </a:rPr>
              <a:t>PKCS#5</a:t>
            </a:r>
          </a:p>
          <a:p>
            <a:r>
              <a:rPr lang="en-US" sz="1600" b="1" dirty="0" smtClean="0">
                <a:solidFill>
                  <a:schemeClr val="bg2">
                    <a:lumMod val="10000"/>
                  </a:schemeClr>
                </a:solidFill>
                <a:latin typeface="Monaco" pitchFamily="49" charset="0"/>
              </a:rPr>
              <a:t>encryption</a:t>
            </a:r>
            <a:endParaRPr lang="en-US" sz="1600" b="1" dirty="0">
              <a:solidFill>
                <a:schemeClr val="bg2">
                  <a:lumMod val="10000"/>
                </a:schemeClr>
              </a:solidFill>
              <a:latin typeface="Monaco" pitchFamily="49" charset="0"/>
            </a:endParaRPr>
          </a:p>
        </p:txBody>
      </p:sp>
      <p:sp>
        <p:nvSpPr>
          <p:cNvPr id="40" name="TextBox 39"/>
          <p:cNvSpPr txBox="1"/>
          <p:nvPr/>
        </p:nvSpPr>
        <p:spPr>
          <a:xfrm>
            <a:off x="3280892" y="2419480"/>
            <a:ext cx="1270875" cy="116955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b="0" i="0" u="none" strike="noStrike" dirty="0">
              <a:effectLst/>
              <a:latin typeface="Arial"/>
            </a:endParaRPr>
          </a:p>
        </p:txBody>
      </p:sp>
      <p:sp>
        <p:nvSpPr>
          <p:cNvPr id="41" name="Rectangle 40"/>
          <p:cNvSpPr/>
          <p:nvPr/>
        </p:nvSpPr>
        <p:spPr>
          <a:xfrm>
            <a:off x="7076969" y="1880358"/>
            <a:ext cx="1810111" cy="369332"/>
          </a:xfrm>
          <a:prstGeom prst="rect">
            <a:avLst/>
          </a:prstGeom>
        </p:spPr>
        <p:txBody>
          <a:bodyPr wrap="none">
            <a:spAutoFit/>
          </a:bodyPr>
          <a:lstStyle/>
          <a:p>
            <a:r>
              <a:rPr lang="en-US" dirty="0">
                <a:latin typeface="Century Gothic" pitchFamily="34" charset="0"/>
              </a:rPr>
              <a:t>Cloud Storage</a:t>
            </a:r>
          </a:p>
        </p:txBody>
      </p:sp>
      <p:sp>
        <p:nvSpPr>
          <p:cNvPr id="42" name="TextBox 41"/>
          <p:cNvSpPr txBox="1"/>
          <p:nvPr/>
        </p:nvSpPr>
        <p:spPr>
          <a:xfrm>
            <a:off x="2630277" y="3956332"/>
            <a:ext cx="1797030" cy="369332"/>
          </a:xfrm>
          <a:prstGeom prst="rect">
            <a:avLst/>
          </a:prstGeom>
          <a:noFill/>
        </p:spPr>
        <p:txBody>
          <a:bodyPr wrap="none" rtlCol="0">
            <a:spAutoFit/>
          </a:bodyPr>
          <a:lstStyle/>
          <a:p>
            <a:r>
              <a:rPr lang="en-US" dirty="0" smtClean="0"/>
              <a:t>Master password</a:t>
            </a:r>
            <a:endParaRPr lang="en-US" dirty="0"/>
          </a:p>
        </p:txBody>
      </p:sp>
      <p:cxnSp>
        <p:nvCxnSpPr>
          <p:cNvPr id="43" name="Straight Arrow Connector 42"/>
          <p:cNvCxnSpPr/>
          <p:nvPr/>
        </p:nvCxnSpPr>
        <p:spPr>
          <a:xfrm flipH="1" flipV="1">
            <a:off x="2630277" y="3603907"/>
            <a:ext cx="322148" cy="3524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937004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NLEs–Password</a:t>
            </a:r>
            <a:r>
              <a:rPr lang="zh-CN" altLang="en-US" b="1" dirty="0" smtClean="0"/>
              <a:t> </a:t>
            </a:r>
            <a:r>
              <a:rPr lang="en-US" altLang="zh-CN" b="1" dirty="0" smtClean="0"/>
              <a:t>Samplers</a:t>
            </a:r>
            <a:endParaRPr lang="zh-CN" altLang="en-US" b="1" dirty="0"/>
          </a:p>
        </p:txBody>
      </p:sp>
      <p:sp>
        <p:nvSpPr>
          <p:cNvPr id="3" name="内容占位符 2"/>
          <p:cNvSpPr>
            <a:spLocks noGrp="1"/>
          </p:cNvSpPr>
          <p:nvPr>
            <p:ph idx="1"/>
          </p:nvPr>
        </p:nvSpPr>
        <p:spPr>
          <a:xfrm>
            <a:off x="519174" y="1819390"/>
            <a:ext cx="7886700" cy="3479576"/>
          </a:xfrm>
        </p:spPr>
        <p:txBody>
          <a:bodyPr>
            <a:noAutofit/>
          </a:bodyPr>
          <a:lstStyle/>
          <a:p>
            <a:r>
              <a:rPr lang="en-US" sz="2000" dirty="0">
                <a:cs typeface="Times New Roman" pitchFamily="18" charset="0"/>
              </a:rPr>
              <a:t>View a sampling model for passwords as a deterministic algorithm </a:t>
            </a:r>
            <a:r>
              <a:rPr lang="en-US" sz="2000" b="1" dirty="0" err="1">
                <a:cs typeface="Times New Roman" pitchFamily="18" charset="0"/>
              </a:rPr>
              <a:t>Samp</a:t>
            </a:r>
            <a:r>
              <a:rPr lang="en-US" sz="2000" dirty="0">
                <a:cs typeface="Times New Roman" pitchFamily="18" charset="0"/>
              </a:rPr>
              <a:t>:</a:t>
            </a:r>
          </a:p>
          <a:p>
            <a:pPr marL="457182" lvl="1" indent="0">
              <a:buNone/>
            </a:pPr>
            <a:r>
              <a:rPr lang="en-US" sz="2000" dirty="0">
                <a:cs typeface="Times New Roman" pitchFamily="18" charset="0"/>
              </a:rPr>
              <a:t>Input: a uniformly random bit string </a:t>
            </a:r>
            <a:r>
              <a:rPr lang="en-US" sz="2000" dirty="0" smtClean="0">
                <a:cs typeface="Times New Roman" pitchFamily="18" charset="0"/>
              </a:rPr>
              <a:t>U</a:t>
            </a:r>
            <a:endParaRPr lang="en-US" sz="2000" dirty="0">
              <a:cs typeface="Times New Roman" pitchFamily="18" charset="0"/>
            </a:endParaRPr>
          </a:p>
          <a:p>
            <a:pPr marL="457182" lvl="1" indent="0">
              <a:buNone/>
            </a:pPr>
            <a:r>
              <a:rPr lang="en-US" sz="2000" dirty="0">
                <a:cs typeface="Times New Roman" pitchFamily="18" charset="0"/>
              </a:rPr>
              <a:t>Output: a password P with probability p(P</a:t>
            </a:r>
            <a:r>
              <a:rPr lang="en-US" sz="2000" dirty="0" smtClean="0">
                <a:cs typeface="Times New Roman" pitchFamily="18" charset="0"/>
              </a:rPr>
              <a:t>)</a:t>
            </a:r>
            <a:endParaRPr lang="en-US" sz="2000" dirty="0">
              <a:cs typeface="Times New Roman" pitchFamily="18" charset="0"/>
            </a:endParaRPr>
          </a:p>
          <a:p>
            <a:endParaRPr lang="en-US" sz="2000" dirty="0">
              <a:cs typeface="Times New Roman" pitchFamily="18" charset="0"/>
            </a:endParaRPr>
          </a:p>
          <a:p>
            <a:r>
              <a:rPr lang="en-US" sz="2000" b="1" dirty="0">
                <a:cs typeface="Times New Roman" pitchFamily="18" charset="0"/>
              </a:rPr>
              <a:t>Decode</a:t>
            </a:r>
            <a:r>
              <a:rPr lang="en-US" sz="2000" dirty="0">
                <a:cs typeface="Times New Roman" pitchFamily="18" charset="0"/>
              </a:rPr>
              <a:t>(U) = </a:t>
            </a:r>
            <a:r>
              <a:rPr lang="en-US" sz="2000" b="1" dirty="0" err="1">
                <a:cs typeface="Times New Roman" pitchFamily="18" charset="0"/>
              </a:rPr>
              <a:t>Samp</a:t>
            </a:r>
            <a:r>
              <a:rPr lang="en-US" sz="2000" dirty="0">
                <a:cs typeface="Times New Roman" pitchFamily="18" charset="0"/>
              </a:rPr>
              <a:t>(U</a:t>
            </a:r>
            <a:r>
              <a:rPr lang="en-US" sz="2000" dirty="0" smtClean="0">
                <a:cs typeface="Times New Roman" pitchFamily="18" charset="0"/>
              </a:rPr>
              <a:t>)</a:t>
            </a:r>
            <a:endParaRPr lang="en-US" sz="2000" dirty="0">
              <a:cs typeface="Times New Roman" pitchFamily="18" charset="0"/>
            </a:endParaRPr>
          </a:p>
          <a:p>
            <a:endParaRPr lang="en-US" sz="2000" dirty="0">
              <a:cs typeface="Times New Roman" pitchFamily="18" charset="0"/>
            </a:endParaRPr>
          </a:p>
          <a:p>
            <a:r>
              <a:rPr lang="en-US" sz="2000" dirty="0">
                <a:cs typeface="Times New Roman" pitchFamily="18" charset="0"/>
              </a:rPr>
              <a:t>Build </a:t>
            </a:r>
            <a:r>
              <a:rPr lang="en-US" sz="2000" b="1" dirty="0">
                <a:cs typeface="Times New Roman" pitchFamily="18" charset="0"/>
              </a:rPr>
              <a:t>Encode</a:t>
            </a:r>
            <a:r>
              <a:rPr lang="en-US" sz="2000" dirty="0">
                <a:cs typeface="Times New Roman" pitchFamily="18" charset="0"/>
              </a:rPr>
              <a:t>(P) that samples uniformly from </a:t>
            </a:r>
            <a:r>
              <a:rPr lang="en-US" sz="2000" b="1" dirty="0">
                <a:cs typeface="Times New Roman" pitchFamily="18" charset="0"/>
              </a:rPr>
              <a:t>Samp</a:t>
            </a:r>
            <a:r>
              <a:rPr lang="en-US" sz="2000" baseline="30000" dirty="0">
                <a:cs typeface="Times New Roman" pitchFamily="18" charset="0"/>
              </a:rPr>
              <a:t>-1</a:t>
            </a:r>
            <a:r>
              <a:rPr lang="en-US" sz="2000" dirty="0">
                <a:cs typeface="Times New Roman" pitchFamily="18" charset="0"/>
              </a:rPr>
              <a:t>(P):</a:t>
            </a:r>
          </a:p>
          <a:p>
            <a:pPr lvl="1"/>
            <a:r>
              <a:rPr lang="en-US" sz="2000" dirty="0">
                <a:cs typeface="Times New Roman" pitchFamily="18" charset="0"/>
              </a:rPr>
              <a:t>n</a:t>
            </a:r>
            <a:r>
              <a:rPr lang="en-US" sz="2000" dirty="0" smtClean="0">
                <a:cs typeface="Times New Roman" pitchFamily="18" charset="0"/>
              </a:rPr>
              <a:t>-</a:t>
            </a:r>
            <a:r>
              <a:rPr lang="en-US" sz="2000" dirty="0">
                <a:cs typeface="Times New Roman" pitchFamily="18" charset="0"/>
              </a:rPr>
              <a:t>gram models</a:t>
            </a:r>
          </a:p>
          <a:p>
            <a:pPr lvl="1"/>
            <a:r>
              <a:rPr lang="en-US" sz="2000" dirty="0">
                <a:cs typeface="Times New Roman" pitchFamily="18" charset="0"/>
              </a:rPr>
              <a:t>Probabilistic context-free grammar (PCFG) models</a:t>
            </a:r>
          </a:p>
          <a:p>
            <a:endParaRPr lang="en-US" altLang="zh-CN" sz="2000" dirty="0" smtClean="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45208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NLEs– n-gram</a:t>
            </a:r>
            <a:r>
              <a:rPr lang="zh-CN" altLang="en-US" b="1" dirty="0" smtClean="0"/>
              <a:t> </a:t>
            </a:r>
            <a:r>
              <a:rPr lang="en-US" altLang="zh-CN" b="1" dirty="0"/>
              <a:t>M</a:t>
            </a:r>
            <a:r>
              <a:rPr lang="en-US" altLang="zh-CN" b="1" dirty="0" smtClean="0"/>
              <a:t>odels</a:t>
            </a:r>
            <a:endParaRPr lang="zh-CN" altLang="en-US" b="1" dirty="0"/>
          </a:p>
        </p:txBody>
      </p:sp>
      <p:sp>
        <p:nvSpPr>
          <p:cNvPr id="11" name="Slide Number Placeholder 3"/>
          <p:cNvSpPr>
            <a:spLocks noGrp="1"/>
          </p:cNvSpPr>
          <p:nvPr>
            <p:ph type="sldNum" sz="quarter" idx="12"/>
          </p:nvPr>
        </p:nvSpPr>
        <p:spPr>
          <a:xfrm>
            <a:off x="7924800" y="6356350"/>
            <a:ext cx="762000" cy="365125"/>
          </a:xfrm>
        </p:spPr>
        <p:txBody>
          <a:bodyPr>
            <a:normAutofit/>
          </a:bodyPr>
          <a:lstStyle/>
          <a:p>
            <a:pPr eaLnBrk="1" latinLnBrk="0" hangingPunct="1"/>
            <a:fld id="{EA7C8D44-3667-46F6-9772-CC52308E2A7F}" type="slidenum">
              <a:rPr kumimoji="0" lang="en-US" smtClean="0"/>
              <a:pPr eaLnBrk="1" latinLnBrk="0" hangingPunct="1"/>
              <a:t>21</a:t>
            </a:fld>
            <a:endParaRPr kumimoji="0" lang="en-US" dirty="0"/>
          </a:p>
        </p:txBody>
      </p:sp>
      <p:sp>
        <p:nvSpPr>
          <p:cNvPr id="12" name="Content Placeholder 2"/>
          <p:cNvSpPr>
            <a:spLocks noGrp="1"/>
          </p:cNvSpPr>
          <p:nvPr>
            <p:ph idx="1"/>
          </p:nvPr>
        </p:nvSpPr>
        <p:spPr>
          <a:xfrm>
            <a:off x="381000" y="1447800"/>
            <a:ext cx="8458200" cy="4953000"/>
          </a:xfrm>
        </p:spPr>
        <p:txBody>
          <a:bodyPr>
            <a:normAutofit/>
          </a:bodyPr>
          <a:lstStyle/>
          <a:p>
            <a:r>
              <a:rPr lang="en-US" sz="2000" dirty="0" smtClean="0">
                <a:cs typeface="Times New Roman" pitchFamily="18" charset="0"/>
              </a:rPr>
              <a:t>An edge from node  to </a:t>
            </a:r>
            <a:r>
              <a:rPr lang="en-US" sz="2000" dirty="0" err="1" smtClean="0">
                <a:cs typeface="Times New Roman" pitchFamily="18" charset="0"/>
              </a:rPr>
              <a:t>w</a:t>
            </a:r>
            <a:r>
              <a:rPr lang="en-US" sz="2000" baseline="-25000" dirty="0" err="1" smtClean="0">
                <a:cs typeface="Times New Roman" pitchFamily="18" charset="0"/>
              </a:rPr>
              <a:t>i</a:t>
            </a:r>
            <a:r>
              <a:rPr lang="en-US" sz="2000" baseline="-25000" dirty="0" smtClean="0">
                <a:cs typeface="Times New Roman" pitchFamily="18" charset="0"/>
              </a:rPr>
              <a:t>-(n-1)</a:t>
            </a:r>
            <a:r>
              <a:rPr lang="en-US" sz="2000" dirty="0" smtClean="0">
                <a:cs typeface="Times New Roman" pitchFamily="18" charset="0"/>
              </a:rPr>
              <a:t>…w</a:t>
            </a:r>
            <a:r>
              <a:rPr lang="en-US" sz="2000" baseline="-25000" dirty="0" smtClean="0">
                <a:cs typeface="Times New Roman" pitchFamily="18" charset="0"/>
              </a:rPr>
              <a:t>i-1</a:t>
            </a:r>
            <a:r>
              <a:rPr lang="en-US" sz="2000" dirty="0" smtClean="0">
                <a:cs typeface="Times New Roman" pitchFamily="18" charset="0"/>
              </a:rPr>
              <a:t> to </a:t>
            </a:r>
            <a:r>
              <a:rPr lang="en-US" sz="2000" dirty="0" err="1" smtClean="0">
                <a:cs typeface="Times New Roman" pitchFamily="18" charset="0"/>
              </a:rPr>
              <a:t>w</a:t>
            </a:r>
            <a:r>
              <a:rPr lang="en-US" sz="2000" baseline="-25000" dirty="0" err="1" smtClean="0">
                <a:cs typeface="Times New Roman" pitchFamily="18" charset="0"/>
              </a:rPr>
              <a:t>i</a:t>
            </a:r>
            <a:r>
              <a:rPr lang="en-US" sz="2000" baseline="-25000" dirty="0" smtClean="0">
                <a:cs typeface="Times New Roman" pitchFamily="18" charset="0"/>
              </a:rPr>
              <a:t>-(n-2)</a:t>
            </a:r>
            <a:r>
              <a:rPr lang="en-US" sz="2000" dirty="0" smtClean="0">
                <a:cs typeface="Times New Roman" pitchFamily="18" charset="0"/>
              </a:rPr>
              <a:t>…</a:t>
            </a:r>
            <a:r>
              <a:rPr lang="en-US" sz="2000" dirty="0" err="1" smtClean="0">
                <a:cs typeface="Times New Roman" pitchFamily="18" charset="0"/>
              </a:rPr>
              <a:t>w</a:t>
            </a:r>
            <a:r>
              <a:rPr lang="en-US" sz="2000" baseline="-25000" dirty="0" err="1" smtClean="0">
                <a:cs typeface="Times New Roman" pitchFamily="18" charset="0"/>
              </a:rPr>
              <a:t>i</a:t>
            </a:r>
            <a:r>
              <a:rPr lang="en-US" sz="2000" dirty="0" smtClean="0">
                <a:cs typeface="Times New Roman" pitchFamily="18" charset="0"/>
              </a:rPr>
              <a:t> is labeled with </a:t>
            </a:r>
            <a:r>
              <a:rPr lang="en-US" sz="2000" dirty="0" err="1" smtClean="0">
                <a:cs typeface="Times New Roman" pitchFamily="18" charset="0"/>
              </a:rPr>
              <a:t>w</a:t>
            </a:r>
            <a:r>
              <a:rPr lang="en-US" sz="2000" baseline="-25000" dirty="0" err="1" smtClean="0">
                <a:cs typeface="Times New Roman" pitchFamily="18" charset="0"/>
              </a:rPr>
              <a:t>i</a:t>
            </a:r>
            <a:r>
              <a:rPr lang="en-US" sz="2000" dirty="0" smtClean="0">
                <a:cs typeface="Times New Roman" pitchFamily="18" charset="0"/>
              </a:rPr>
              <a:t> and </a:t>
            </a:r>
            <a:r>
              <a:rPr lang="en-US" sz="2000" dirty="0" err="1" smtClean="0">
                <a:cs typeface="Times New Roman" pitchFamily="18" charset="0"/>
              </a:rPr>
              <a:t>Fw</a:t>
            </a:r>
            <a:r>
              <a:rPr lang="en-US" sz="2000" baseline="-25000" dirty="0" err="1" smtClean="0">
                <a:cs typeface="Times New Roman" pitchFamily="18" charset="0"/>
              </a:rPr>
              <a:t>i</a:t>
            </a:r>
            <a:r>
              <a:rPr lang="en-US" sz="2000" baseline="-25000" dirty="0" smtClean="0">
                <a:cs typeface="Times New Roman" pitchFamily="18" charset="0"/>
              </a:rPr>
              <a:t>-(n-1)</a:t>
            </a:r>
            <a:r>
              <a:rPr lang="en-US" sz="2000" dirty="0" smtClean="0">
                <a:cs typeface="Times New Roman" pitchFamily="18" charset="0"/>
              </a:rPr>
              <a:t>…w</a:t>
            </a:r>
            <a:r>
              <a:rPr lang="en-US" sz="2000" baseline="-25000" dirty="0" smtClean="0">
                <a:cs typeface="Times New Roman" pitchFamily="18" charset="0"/>
              </a:rPr>
              <a:t>i-1</a:t>
            </a:r>
            <a:r>
              <a:rPr lang="en-US" sz="2000" dirty="0" smtClean="0">
                <a:cs typeface="Times New Roman" pitchFamily="18" charset="0"/>
              </a:rPr>
              <a:t> (</a:t>
            </a:r>
            <a:r>
              <a:rPr lang="en-US" sz="2000" dirty="0" err="1" smtClean="0">
                <a:cs typeface="Times New Roman" pitchFamily="18" charset="0"/>
              </a:rPr>
              <a:t>w</a:t>
            </a:r>
            <a:r>
              <a:rPr lang="en-US" sz="2000" baseline="-25000" dirty="0" err="1" smtClean="0">
                <a:cs typeface="Times New Roman" pitchFamily="18" charset="0"/>
              </a:rPr>
              <a:t>i</a:t>
            </a:r>
            <a:r>
              <a:rPr lang="en-US" sz="2000" dirty="0" smtClean="0">
                <a:cs typeface="Times New Roman" pitchFamily="18" charset="0"/>
              </a:rPr>
              <a:t>).</a:t>
            </a:r>
            <a:r>
              <a:rPr lang="zh-CN" altLang="en-US" sz="2000" dirty="0" smtClean="0">
                <a:cs typeface="Times New Roman" pitchFamily="18" charset="0"/>
              </a:rPr>
              <a:t> </a:t>
            </a:r>
            <a:r>
              <a:rPr lang="en-US" sz="2000" dirty="0" smtClean="0">
                <a:cs typeface="Times New Roman" pitchFamily="18" charset="0"/>
              </a:rPr>
              <a:t>Example:</a:t>
            </a:r>
            <a:r>
              <a:rPr lang="zh-CN" altLang="en-US" sz="2000" dirty="0" smtClean="0">
                <a:cs typeface="Times New Roman" pitchFamily="18" charset="0"/>
              </a:rPr>
              <a:t> </a:t>
            </a:r>
            <a:r>
              <a:rPr lang="en-US" altLang="zh-CN" sz="2000" dirty="0" smtClean="0">
                <a:cs typeface="Times New Roman" pitchFamily="18" charset="0"/>
              </a:rPr>
              <a:t>password</a:t>
            </a:r>
          </a:p>
          <a:p>
            <a:pPr marL="457182" lvl="1" indent="0">
              <a:buNone/>
            </a:pPr>
            <a:r>
              <a:rPr lang="en-US" sz="2000" dirty="0" smtClean="0">
                <a:cs typeface="Times New Roman" pitchFamily="18" charset="0"/>
              </a:rPr>
              <a:t>   </a:t>
            </a:r>
          </a:p>
          <a:p>
            <a:pPr marL="457182" lvl="1" indent="0">
              <a:buNone/>
            </a:pPr>
            <a:r>
              <a:rPr lang="en-US" sz="2000" dirty="0" err="1" smtClean="0">
                <a:cs typeface="Times New Roman" pitchFamily="18" charset="0"/>
              </a:rPr>
              <a:t>assw</a:t>
            </a:r>
            <a:r>
              <a:rPr lang="en-US" sz="2000" dirty="0" smtClean="0">
                <a:cs typeface="Times New Roman" pitchFamily="18" charset="0"/>
              </a:rPr>
              <a:t>                   </a:t>
            </a:r>
            <a:r>
              <a:rPr lang="en-US" sz="2000" dirty="0" err="1" smtClean="0">
                <a:cs typeface="Times New Roman" pitchFamily="18" charset="0"/>
              </a:rPr>
              <a:t>sswo</a:t>
            </a:r>
            <a:r>
              <a:rPr lang="en-US" sz="2000" dirty="0" smtClean="0">
                <a:cs typeface="Times New Roman" pitchFamily="18" charset="0"/>
              </a:rPr>
              <a:t>  (F: CDF of that string) </a:t>
            </a:r>
          </a:p>
          <a:p>
            <a:endParaRPr lang="en-US" sz="2000" dirty="0" smtClean="0">
              <a:cs typeface="Times New Roman" pitchFamily="18" charset="0"/>
            </a:endParaRPr>
          </a:p>
          <a:p>
            <a:endParaRPr lang="en-US" sz="2000" dirty="0" smtClean="0">
              <a:cs typeface="Times New Roman" pitchFamily="18" charset="0"/>
            </a:endParaRPr>
          </a:p>
          <a:p>
            <a:r>
              <a:rPr lang="en-US" sz="2000" dirty="0" smtClean="0">
                <a:cs typeface="Times New Roman" pitchFamily="18" charset="0"/>
              </a:rPr>
              <a:t>To sample from the model: </a:t>
            </a:r>
          </a:p>
          <a:p>
            <a:pPr marL="457182" lvl="1" indent="0">
              <a:buNone/>
            </a:pPr>
            <a:r>
              <a:rPr lang="en-US" altLang="zh-CN" sz="2000" dirty="0" smtClean="0">
                <a:cs typeface="Times New Roman" pitchFamily="18" charset="0"/>
              </a:rPr>
              <a:t>1)</a:t>
            </a:r>
            <a:r>
              <a:rPr lang="zh-CN" altLang="en-US" sz="2000" dirty="0" smtClean="0">
                <a:cs typeface="Times New Roman" pitchFamily="18" charset="0"/>
              </a:rPr>
              <a:t> </a:t>
            </a:r>
            <a:r>
              <a:rPr lang="en-US" sz="2000" dirty="0" smtClean="0">
                <a:cs typeface="Times New Roman" pitchFamily="18" charset="0"/>
              </a:rPr>
              <a:t>starts at start node</a:t>
            </a:r>
          </a:p>
          <a:p>
            <a:pPr marL="457182" lvl="1" indent="0">
              <a:buNone/>
            </a:pPr>
            <a:r>
              <a:rPr lang="en-US" altLang="zh-CN" sz="2000" dirty="0" smtClean="0">
                <a:cs typeface="Times New Roman" pitchFamily="18" charset="0"/>
              </a:rPr>
              <a:t>2)</a:t>
            </a:r>
            <a:r>
              <a:rPr lang="zh-CN" altLang="en-US" sz="2000" dirty="0" smtClean="0">
                <a:cs typeface="Times New Roman" pitchFamily="18" charset="0"/>
              </a:rPr>
              <a:t> </a:t>
            </a:r>
            <a:r>
              <a:rPr lang="en-US" sz="2000" dirty="0" smtClean="0">
                <a:cs typeface="Times New Roman" pitchFamily="18" charset="0"/>
              </a:rPr>
              <a:t>samples from [0</a:t>
            </a:r>
            <a:r>
              <a:rPr lang="en-US" altLang="zh-CN" sz="2000" dirty="0" smtClean="0">
                <a:cs typeface="Times New Roman" pitchFamily="18" charset="0"/>
              </a:rPr>
              <a:t>,</a:t>
            </a:r>
            <a:r>
              <a:rPr lang="en-US" sz="2000" dirty="0" smtClean="0">
                <a:cs typeface="Times New Roman" pitchFamily="18" charset="0"/>
              </a:rPr>
              <a:t> 1), finds the first edge whose CDF value is larger than the sample.</a:t>
            </a:r>
          </a:p>
          <a:p>
            <a:pPr marL="457182" lvl="1" indent="0">
              <a:buNone/>
            </a:pPr>
            <a:r>
              <a:rPr lang="en-US" altLang="zh-CN" sz="2000" dirty="0" smtClean="0">
                <a:cs typeface="Times New Roman" pitchFamily="18" charset="0"/>
              </a:rPr>
              <a:t>3)</a:t>
            </a:r>
            <a:r>
              <a:rPr lang="zh-CN" altLang="en-US" sz="2000" dirty="0" smtClean="0">
                <a:cs typeface="Times New Roman" pitchFamily="18" charset="0"/>
              </a:rPr>
              <a:t> </a:t>
            </a:r>
            <a:r>
              <a:rPr lang="en-US" sz="2000" dirty="0" smtClean="0">
                <a:cs typeface="Times New Roman" pitchFamily="18" charset="0"/>
              </a:rPr>
              <a:t>Move to next node until a node have a stop symbol.</a:t>
            </a:r>
            <a:r>
              <a:rPr lang="en-US" sz="2200" dirty="0" smtClean="0">
                <a:latin typeface="Times New Roman" pitchFamily="18" charset="0"/>
                <a:cs typeface="Times New Roman" pitchFamily="18" charset="0"/>
              </a:rPr>
              <a:t>	</a:t>
            </a:r>
          </a:p>
          <a:p>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p:txBody>
      </p:sp>
      <p:grpSp>
        <p:nvGrpSpPr>
          <p:cNvPr id="13" name="Group 12"/>
          <p:cNvGrpSpPr/>
          <p:nvPr/>
        </p:nvGrpSpPr>
        <p:grpSpPr>
          <a:xfrm>
            <a:off x="1443519" y="2099636"/>
            <a:ext cx="1039296" cy="1040702"/>
            <a:chOff x="2514600" y="2667000"/>
            <a:chExt cx="1600200" cy="1219200"/>
          </a:xfrm>
        </p:grpSpPr>
        <p:cxnSp>
          <p:nvCxnSpPr>
            <p:cNvPr id="14" name="Straight Arrow Connector 13"/>
            <p:cNvCxnSpPr/>
            <p:nvPr/>
          </p:nvCxnSpPr>
          <p:spPr>
            <a:xfrm>
              <a:off x="2514600" y="3276600"/>
              <a:ext cx="16002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5" name="Rectangle 14"/>
            <p:cNvSpPr/>
            <p:nvPr/>
          </p:nvSpPr>
          <p:spPr>
            <a:xfrm>
              <a:off x="2667000" y="2667000"/>
              <a:ext cx="12192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cs typeface="Times New Roman" pitchFamily="18" charset="0"/>
                </a:rPr>
                <a:t>o</a:t>
              </a:r>
              <a:endParaRPr lang="en-US" sz="2000" dirty="0">
                <a:solidFill>
                  <a:schemeClr val="tx1"/>
                </a:solidFill>
                <a:cs typeface="Times New Roman" pitchFamily="18" charset="0"/>
              </a:endParaRPr>
            </a:p>
          </p:txBody>
        </p:sp>
        <p:sp>
          <p:nvSpPr>
            <p:cNvPr id="16" name="Rectangle 15"/>
            <p:cNvSpPr/>
            <p:nvPr/>
          </p:nvSpPr>
          <p:spPr>
            <a:xfrm>
              <a:off x="2667000" y="3352800"/>
              <a:ext cx="14478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solidFill>
                    <a:schemeClr val="tx1"/>
                  </a:solidFill>
                  <a:cs typeface="Times New Roman" pitchFamily="18" charset="0"/>
                </a:rPr>
                <a:t>F</a:t>
              </a:r>
              <a:r>
                <a:rPr lang="en-US" sz="2000" baseline="-25000" dirty="0" err="1" smtClean="0">
                  <a:solidFill>
                    <a:schemeClr val="tx1"/>
                  </a:solidFill>
                  <a:cs typeface="Times New Roman" pitchFamily="18" charset="0"/>
                </a:rPr>
                <a:t>assw</a:t>
              </a:r>
              <a:r>
                <a:rPr lang="en-US" sz="2000" dirty="0" smtClean="0">
                  <a:solidFill>
                    <a:schemeClr val="tx1"/>
                  </a:solidFill>
                  <a:cs typeface="Times New Roman" pitchFamily="18" charset="0"/>
                </a:rPr>
                <a:t>(o)</a:t>
              </a:r>
              <a:endParaRPr lang="en-US" sz="2000" dirty="0">
                <a:solidFill>
                  <a:schemeClr val="tx1"/>
                </a:solidFill>
                <a:cs typeface="Times New Roman" pitchFamily="18" charset="0"/>
              </a:endParaRP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29890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NLEs–PCFG</a:t>
            </a:r>
            <a:r>
              <a:rPr lang="zh-CN" altLang="en-US" b="1" dirty="0" smtClean="0"/>
              <a:t> </a:t>
            </a:r>
            <a:r>
              <a:rPr lang="en-US" altLang="zh-CN" b="1" dirty="0" smtClean="0"/>
              <a:t>Models</a:t>
            </a:r>
            <a:endParaRPr lang="zh-CN" altLang="en-US" b="1" dirty="0"/>
          </a:p>
        </p:txBody>
      </p:sp>
      <p:graphicFrame>
        <p:nvGraphicFramePr>
          <p:cNvPr id="6" name="Table 5"/>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54848190"/>
              </p:ext>
            </p:extLst>
          </p:nvPr>
        </p:nvGraphicFramePr>
        <p:xfrm>
          <a:off x="565687" y="1561270"/>
          <a:ext cx="7632918" cy="3352799"/>
        </p:xfrm>
        <a:graphic>
          <a:graphicData uri="http://schemas.openxmlformats.org/drawingml/2006/table">
            <a:tbl>
              <a:tblPr firstRow="1" bandRow="1">
                <a:tableStyleId>{5C22544A-7EE6-4342-B048-85BDC9FD1C3A}</a:tableStyleId>
              </a:tblPr>
              <a:tblGrid>
                <a:gridCol w="1090417"/>
                <a:gridCol w="1090417"/>
                <a:gridCol w="1160184"/>
                <a:gridCol w="1020649"/>
                <a:gridCol w="1090417"/>
                <a:gridCol w="1090417"/>
                <a:gridCol w="1090417"/>
              </a:tblGrid>
              <a:tr h="275503">
                <a:tc rowSpan="2">
                  <a:txBody>
                    <a:bodyPr/>
                    <a:lstStyle/>
                    <a:p>
                      <a:pPr algn="r"/>
                      <a:r>
                        <a:rPr lang="en-US" sz="2000" b="0" dirty="0" smtClean="0">
                          <a:solidFill>
                            <a:srgbClr val="000000"/>
                          </a:solidFill>
                          <a:latin typeface="Century Gothic" pitchFamily="34" charset="0"/>
                        </a:rPr>
                        <a:t>S </a:t>
                      </a:r>
                      <a:r>
                        <a:rPr lang="en-US" sz="2000" b="0" dirty="0" smtClean="0">
                          <a:solidFill>
                            <a:srgbClr val="000000"/>
                          </a:solidFill>
                          <a:latin typeface="Century Gothic" pitchFamily="34" charset="0"/>
                          <a:sym typeface="Wingdings" pitchFamily="2" charset="2"/>
                        </a:rPr>
                        <a:t></a:t>
                      </a:r>
                    </a:p>
                    <a:p>
                      <a:pPr algn="r"/>
                      <a:r>
                        <a:rPr lang="en-US" sz="2000" b="0" dirty="0" smtClean="0">
                          <a:solidFill>
                            <a:srgbClr val="000000"/>
                          </a:solidFill>
                          <a:latin typeface="Century Gothic" pitchFamily="34" charset="0"/>
                          <a:sym typeface="Wingdings" pitchFamily="2" charset="2"/>
                        </a:rPr>
                        <a:t>(</a:t>
                      </a:r>
                      <a:r>
                        <a:rPr lang="en-US" sz="2000" b="0" dirty="0" err="1" smtClean="0">
                          <a:solidFill>
                            <a:srgbClr val="000000"/>
                          </a:solidFill>
                          <a:latin typeface="Century Gothic" pitchFamily="34" charset="0"/>
                          <a:sym typeface="Wingdings" pitchFamily="2" charset="2"/>
                        </a:rPr>
                        <a:t>pdf</a:t>
                      </a:r>
                      <a:r>
                        <a:rPr lang="en-US" sz="2000" b="0" dirty="0" smtClean="0">
                          <a:solidFill>
                            <a:srgbClr val="000000"/>
                          </a:solidFill>
                          <a:latin typeface="Century Gothic" pitchFamily="34" charset="0"/>
                          <a:sym typeface="Wingdings" pitchFamily="2" charset="2"/>
                        </a:rPr>
                        <a:t>)</a:t>
                      </a:r>
                    </a:p>
                    <a:p>
                      <a:pPr algn="r"/>
                      <a:r>
                        <a:rPr lang="en-US" sz="2000" b="0" dirty="0" smtClean="0">
                          <a:solidFill>
                            <a:srgbClr val="000000"/>
                          </a:solidFill>
                          <a:latin typeface="Century Gothic" pitchFamily="34" charset="0"/>
                          <a:sym typeface="Wingdings" pitchFamily="2" charset="2"/>
                        </a:rPr>
                        <a:t>(</a:t>
                      </a:r>
                      <a:r>
                        <a:rPr lang="en-US" sz="2000" b="0" dirty="0" err="1" smtClean="0">
                          <a:solidFill>
                            <a:srgbClr val="000000"/>
                          </a:solidFill>
                          <a:latin typeface="Century Gothic" pitchFamily="34" charset="0"/>
                          <a:sym typeface="Wingdings" pitchFamily="2" charset="2"/>
                        </a:rPr>
                        <a:t>cdf</a:t>
                      </a:r>
                      <a:r>
                        <a:rPr lang="en-US" sz="2000" b="0" dirty="0" smtClean="0">
                          <a:solidFill>
                            <a:srgbClr val="000000"/>
                          </a:solidFill>
                          <a:latin typeface="Century Gothic" pitchFamily="34" charset="0"/>
                          <a:sym typeface="Wingdings" pitchFamily="2" charset="2"/>
                        </a:rPr>
                        <a:t>)</a:t>
                      </a:r>
                      <a:r>
                        <a:rPr lang="en-US" sz="2000" b="0" dirty="0" smtClean="0">
                          <a:solidFill>
                            <a:srgbClr val="000000"/>
                          </a:solidFill>
                          <a:latin typeface="Century Gothic" pitchFamily="34" charset="0"/>
                        </a:rPr>
                        <a:t> </a:t>
                      </a:r>
                      <a:endParaRPr lang="en-US" sz="2000" b="0" dirty="0">
                        <a:solidFill>
                          <a:srgbClr val="000000"/>
                        </a:solidFill>
                        <a:latin typeface="Century Gothic"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rgbClr val="000000"/>
                          </a:solidFill>
                          <a:latin typeface="Century Gothic" pitchFamily="34" charset="0"/>
                        </a:rPr>
                        <a:t> W</a:t>
                      </a:r>
                      <a:r>
                        <a:rPr lang="en-US" sz="2000" b="0" baseline="-25000" dirty="0" smtClean="0">
                          <a:solidFill>
                            <a:srgbClr val="000000"/>
                          </a:solidFill>
                          <a:latin typeface="Century Gothic" pitchFamily="34" charset="0"/>
                        </a:rPr>
                        <a:t>6  </a:t>
                      </a:r>
                      <a:endParaRPr lang="en-US" sz="2400" b="0" baseline="0" dirty="0">
                        <a:solidFill>
                          <a:srgbClr val="000000"/>
                        </a:solidFill>
                        <a:latin typeface="Century Gothic"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rgbClr val="000000"/>
                          </a:solidFill>
                          <a:latin typeface="Century Gothic" pitchFamily="34" charset="0"/>
                        </a:rPr>
                        <a:t>W</a:t>
                      </a:r>
                      <a:r>
                        <a:rPr lang="en-US" sz="2000" b="0" baseline="-25000" dirty="0" smtClean="0">
                          <a:solidFill>
                            <a:srgbClr val="000000"/>
                          </a:solidFill>
                          <a:latin typeface="Century Gothic" pitchFamily="34" charset="0"/>
                        </a:rPr>
                        <a:t>6</a:t>
                      </a:r>
                      <a:r>
                        <a:rPr lang="en-US" sz="2000" b="0" dirty="0" smtClean="0">
                          <a:solidFill>
                            <a:srgbClr val="000000"/>
                          </a:solidFill>
                          <a:latin typeface="Century Gothic" pitchFamily="34" charset="0"/>
                        </a:rPr>
                        <a:t>D</a:t>
                      </a:r>
                      <a:r>
                        <a:rPr lang="en-US" sz="2000" b="0" baseline="-25000" dirty="0" smtClean="0">
                          <a:solidFill>
                            <a:srgbClr val="000000"/>
                          </a:solidFill>
                          <a:latin typeface="Century Gothic" pitchFamily="34" charset="0"/>
                        </a:rPr>
                        <a:t>1 </a:t>
                      </a:r>
                      <a:endParaRPr lang="en-US" sz="2000" b="0" baseline="-25000" dirty="0">
                        <a:solidFill>
                          <a:srgbClr val="000000"/>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b="0" dirty="0" smtClean="0">
                          <a:solidFill>
                            <a:srgbClr val="000000"/>
                          </a:solidFill>
                          <a:latin typeface="Century Gothic" pitchFamily="34" charset="0"/>
                        </a:rPr>
                        <a:t> D</a:t>
                      </a:r>
                      <a:r>
                        <a:rPr lang="en-US" sz="2000" b="0" baseline="-25000" dirty="0" smtClean="0">
                          <a:solidFill>
                            <a:srgbClr val="000000"/>
                          </a:solidFill>
                          <a:latin typeface="Century Gothic"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b="0" dirty="0" smtClean="0">
                          <a:solidFill>
                            <a:srgbClr val="000000"/>
                          </a:solidFill>
                          <a:latin typeface="Century Gothic" pitchFamily="34" charset="0"/>
                        </a:rPr>
                        <a:t>W</a:t>
                      </a:r>
                      <a:r>
                        <a:rPr lang="en-US" sz="2000" b="0" baseline="-25000" dirty="0" smtClean="0">
                          <a:solidFill>
                            <a:srgbClr val="000000"/>
                          </a:solidFill>
                          <a:latin typeface="Century Gothic" pitchFamily="34" charset="0"/>
                        </a:rPr>
                        <a:t>8</a:t>
                      </a:r>
                      <a:endParaRPr lang="en-US" sz="2000" b="0" dirty="0">
                        <a:solidFill>
                          <a:srgbClr val="000000"/>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smtClean="0">
                          <a:solidFill>
                            <a:srgbClr val="000000"/>
                          </a:solidFill>
                          <a:latin typeface="Century Gothic" pitchFamily="34" charset="0"/>
                        </a:rPr>
                        <a:t>….</a:t>
                      </a:r>
                      <a:endParaRPr lang="en-US" sz="2000" b="0" dirty="0">
                        <a:solidFill>
                          <a:srgbClr val="000000"/>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baseline="0" dirty="0" smtClean="0">
                          <a:solidFill>
                            <a:srgbClr val="000000"/>
                          </a:solidFill>
                          <a:latin typeface="Century Gothic" pitchFamily="34" charset="0"/>
                        </a:rPr>
                        <a:t>Y</a:t>
                      </a:r>
                      <a:r>
                        <a:rPr lang="en-US" sz="2000" b="0" baseline="-25000" dirty="0" smtClean="0">
                          <a:solidFill>
                            <a:srgbClr val="000000"/>
                          </a:solidFill>
                          <a:latin typeface="Century Gothic" pitchFamily="34" charset="0"/>
                        </a:rPr>
                        <a:t>8</a:t>
                      </a:r>
                      <a:endParaRPr lang="en-US" sz="2000" b="0" baseline="-25000" dirty="0">
                        <a:solidFill>
                          <a:srgbClr val="000000"/>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4311">
                <a:tc vMerge="1">
                  <a:txBody>
                    <a:bodyPr/>
                    <a:lstStyle/>
                    <a:p>
                      <a:pPr algn="ctr"/>
                      <a:endParaRPr lang="en-US" b="0" dirty="0">
                        <a:solidFill>
                          <a:schemeClr val="tx1"/>
                        </a:solidFill>
                        <a:latin typeface="Century Gothic"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rgbClr val="000000"/>
                          </a:solidFill>
                          <a:latin typeface="Cambria Math" pitchFamily="18" charset="0"/>
                          <a:ea typeface="Cambria Math" pitchFamily="18" charset="0"/>
                        </a:rPr>
                        <a:t>0.20, 0.20</a:t>
                      </a:r>
                      <a:endParaRPr lang="en-US" sz="1800" b="0" dirty="0">
                        <a:solidFill>
                          <a:srgbClr val="000000"/>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rgbClr val="000000"/>
                          </a:solidFill>
                          <a:latin typeface="Cambria Math" pitchFamily="18" charset="0"/>
                          <a:ea typeface="Cambria Math" pitchFamily="18" charset="0"/>
                        </a:rPr>
                        <a:t>0.12, </a:t>
                      </a:r>
                    </a:p>
                    <a:p>
                      <a:pPr algn="ctr"/>
                      <a:r>
                        <a:rPr lang="en-US" sz="1800" b="0" dirty="0" smtClean="0">
                          <a:solidFill>
                            <a:srgbClr val="000000"/>
                          </a:solidFill>
                          <a:latin typeface="Cambria Math" pitchFamily="18" charset="0"/>
                          <a:ea typeface="Cambria Math" pitchFamily="18" charset="0"/>
                        </a:rPr>
                        <a:t>0.32 </a:t>
                      </a:r>
                      <a:endParaRPr lang="en-US" sz="1800" b="0" dirty="0">
                        <a:solidFill>
                          <a:srgbClr val="000000"/>
                        </a:solidFill>
                        <a:latin typeface="Cambria Math" pitchFamily="18" charset="0"/>
                        <a:ea typeface="Cambria Math"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rgbClr val="000000"/>
                          </a:solidFill>
                          <a:latin typeface="Cambria Math" pitchFamily="18" charset="0"/>
                          <a:ea typeface="Cambria Math" pitchFamily="18" charset="0"/>
                        </a:rPr>
                        <a:t>0.10,</a:t>
                      </a:r>
                      <a:r>
                        <a:rPr lang="en-US" sz="1800" b="0" baseline="0" dirty="0" smtClean="0">
                          <a:solidFill>
                            <a:srgbClr val="000000"/>
                          </a:solidFill>
                          <a:latin typeface="Cambria Math" pitchFamily="18" charset="0"/>
                          <a:ea typeface="Cambria Math" pitchFamily="18" charset="0"/>
                        </a:rPr>
                        <a:t> 0.42</a:t>
                      </a:r>
                      <a:endParaRPr lang="en-US" sz="1800" b="0" dirty="0">
                        <a:solidFill>
                          <a:srgbClr val="000000"/>
                        </a:solidFill>
                        <a:latin typeface="Cambria Math" pitchFamily="18" charset="0"/>
                        <a:ea typeface="Cambria Math"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latin typeface="Cambria Math" pitchFamily="18" charset="0"/>
                          <a:ea typeface="Cambria Math" pitchFamily="18" charset="0"/>
                        </a:rPr>
                        <a:t>0.09, 0.51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a:solidFill>
                          <a:srgbClr val="000000"/>
                        </a:solidFill>
                        <a:latin typeface="Cambria Math" pitchFamily="18" charset="0"/>
                        <a:ea typeface="Cambria Math"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600"/>
                        </a:spcAft>
                      </a:pPr>
                      <a:r>
                        <a:rPr lang="en-US" sz="1800" b="0" dirty="0" smtClean="0">
                          <a:solidFill>
                            <a:srgbClr val="000000"/>
                          </a:solidFill>
                          <a:latin typeface="Cambria Math" pitchFamily="18" charset="0"/>
                          <a:ea typeface="Cambria Math" pitchFamily="18" charset="0"/>
                        </a:rPr>
                        <a:t>0.001, 1.00</a:t>
                      </a:r>
                      <a:endParaRPr lang="en-US" sz="1800" b="0" dirty="0">
                        <a:solidFill>
                          <a:srgbClr val="000000"/>
                        </a:solidFill>
                        <a:latin typeface="Cambria Math" pitchFamily="18" charset="0"/>
                        <a:ea typeface="Cambria Math" pitchFamily="18"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75503">
                <a:tc>
                  <a:txBody>
                    <a:bodyPr/>
                    <a:lstStyle/>
                    <a:p>
                      <a:pPr algn="r"/>
                      <a:endParaRPr lang="en-US" sz="1800" b="0" baseline="0" dirty="0" smtClean="0">
                        <a:solidFill>
                          <a:srgbClr val="000000"/>
                        </a:solidFill>
                        <a:latin typeface="Century Gothic" pitchFamily="34" charset="0"/>
                      </a:endParaRPr>
                    </a:p>
                    <a:p>
                      <a:pPr algn="r"/>
                      <a:endParaRPr lang="en-US" sz="1800" b="0" baseline="0" dirty="0" smtClean="0">
                        <a:solidFill>
                          <a:srgbClr val="000000"/>
                        </a:solidFill>
                        <a:latin typeface="Century Gothic" pitchFamily="34" charset="0"/>
                      </a:endParaRPr>
                    </a:p>
                    <a:p>
                      <a:pPr algn="r"/>
                      <a:endParaRPr lang="en-US" sz="1800" b="0" baseline="0" dirty="0">
                        <a:solidFill>
                          <a:srgbClr val="000000"/>
                        </a:solidFill>
                        <a:latin typeface="Century Gothic"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0" dirty="0">
                        <a:solidFill>
                          <a:srgbClr val="000000"/>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0" kern="1200" dirty="0">
                        <a:solidFill>
                          <a:srgbClr val="000000"/>
                        </a:solidFill>
                        <a:latin typeface="Cambria Math" pitchFamily="18" charset="0"/>
                        <a:ea typeface="Cambria Math" pitchFamily="18"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0" kern="1200" dirty="0">
                        <a:solidFill>
                          <a:srgbClr val="000000"/>
                        </a:solidFill>
                        <a:latin typeface="Cambria Math" pitchFamily="18" charset="0"/>
                        <a:ea typeface="Cambria Math" pitchFamily="18"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600" b="0" kern="1200" dirty="0" smtClean="0">
                        <a:solidFill>
                          <a:srgbClr val="000000"/>
                        </a:solidFill>
                        <a:latin typeface="Cambria Math" pitchFamily="18" charset="0"/>
                        <a:ea typeface="Cambria Math" pitchFamily="18"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2000" b="0" kern="1200" dirty="0" smtClean="0">
                        <a:solidFill>
                          <a:srgbClr val="000000"/>
                        </a:solidFill>
                        <a:latin typeface="Century Gothic"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a:solidFill>
                          <a:srgbClr val="000000"/>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75503">
                <a:tc rowSpan="2">
                  <a:txBody>
                    <a:bodyPr/>
                    <a:lstStyle/>
                    <a:p>
                      <a:pPr algn="r"/>
                      <a:r>
                        <a:rPr lang="en-US" sz="1800" b="0" dirty="0" smtClean="0">
                          <a:solidFill>
                            <a:srgbClr val="000000"/>
                          </a:solidFill>
                          <a:latin typeface="Century Gothic" pitchFamily="34" charset="0"/>
                        </a:rPr>
                        <a:t>W</a:t>
                      </a:r>
                      <a:r>
                        <a:rPr lang="en-US" sz="1800" b="0" baseline="-25000" dirty="0" smtClean="0">
                          <a:solidFill>
                            <a:srgbClr val="000000"/>
                          </a:solidFill>
                          <a:latin typeface="Century Gothic" pitchFamily="34" charset="0"/>
                        </a:rPr>
                        <a:t>6</a:t>
                      </a:r>
                      <a:r>
                        <a:rPr lang="en-US" sz="1800" b="0" baseline="0" dirty="0" smtClean="0">
                          <a:solidFill>
                            <a:srgbClr val="000000"/>
                          </a:solidFill>
                          <a:latin typeface="Century Gothic" pitchFamily="34" charset="0"/>
                        </a:rPr>
                        <a:t> </a:t>
                      </a:r>
                      <a:r>
                        <a:rPr lang="en-US" sz="1800" b="0" baseline="0" dirty="0" smtClean="0">
                          <a:solidFill>
                            <a:srgbClr val="000000"/>
                          </a:solidFill>
                          <a:latin typeface="Century Gothic" pitchFamily="34" charset="0"/>
                          <a:sym typeface="Wingdings" pitchFamily="2" charset="2"/>
                        </a:rPr>
                        <a:t></a:t>
                      </a:r>
                    </a:p>
                    <a:p>
                      <a:pPr algn="r"/>
                      <a:r>
                        <a:rPr lang="en-US" sz="1800" b="0" dirty="0" smtClean="0">
                          <a:solidFill>
                            <a:srgbClr val="000000"/>
                          </a:solidFill>
                          <a:latin typeface="Century Gothic" pitchFamily="34" charset="0"/>
                          <a:sym typeface="Wingdings" pitchFamily="2" charset="2"/>
                        </a:rPr>
                        <a:t>(</a:t>
                      </a:r>
                      <a:r>
                        <a:rPr lang="en-US" sz="1800" b="0" dirty="0" err="1" smtClean="0">
                          <a:solidFill>
                            <a:srgbClr val="000000"/>
                          </a:solidFill>
                          <a:latin typeface="Century Gothic" pitchFamily="34" charset="0"/>
                          <a:sym typeface="Wingdings" pitchFamily="2" charset="2"/>
                        </a:rPr>
                        <a:t>pdf</a:t>
                      </a:r>
                      <a:r>
                        <a:rPr lang="en-US" sz="1800" b="0" dirty="0" smtClean="0">
                          <a:solidFill>
                            <a:srgbClr val="000000"/>
                          </a:solidFill>
                          <a:latin typeface="Century Gothic" pitchFamily="34" charset="0"/>
                          <a:sym typeface="Wingdings" pitchFamily="2" charset="2"/>
                        </a:rPr>
                        <a:t>)</a:t>
                      </a:r>
                    </a:p>
                    <a:p>
                      <a:pPr algn="r"/>
                      <a:r>
                        <a:rPr lang="en-US" sz="1800" b="0" dirty="0" smtClean="0">
                          <a:solidFill>
                            <a:srgbClr val="000000"/>
                          </a:solidFill>
                          <a:latin typeface="Century Gothic" pitchFamily="34" charset="0"/>
                          <a:sym typeface="Wingdings" pitchFamily="2" charset="2"/>
                        </a:rPr>
                        <a:t>(</a:t>
                      </a:r>
                      <a:r>
                        <a:rPr lang="en-US" sz="1800" b="0" dirty="0" err="1" smtClean="0">
                          <a:solidFill>
                            <a:srgbClr val="000000"/>
                          </a:solidFill>
                          <a:latin typeface="Century Gothic" pitchFamily="34" charset="0"/>
                          <a:sym typeface="Wingdings" pitchFamily="2" charset="2"/>
                        </a:rPr>
                        <a:t>cdf</a:t>
                      </a:r>
                      <a:r>
                        <a:rPr lang="en-US" sz="1800" b="0" dirty="0" smtClean="0">
                          <a:solidFill>
                            <a:srgbClr val="000000"/>
                          </a:solidFill>
                          <a:latin typeface="Century Gothic" pitchFamily="34" charset="0"/>
                          <a:sym typeface="Wingdings" pitchFamily="2" charset="2"/>
                        </a:rPr>
                        <a:t>)</a:t>
                      </a:r>
                      <a:endParaRPr lang="en-US" sz="1800" b="0" baseline="0" dirty="0">
                        <a:solidFill>
                          <a:srgbClr val="000000"/>
                        </a:solidFill>
                        <a:latin typeface="Century Gothic"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err="1" smtClean="0">
                          <a:solidFill>
                            <a:srgbClr val="000000"/>
                          </a:solidFill>
                          <a:latin typeface="Cambria Math" pitchFamily="18" charset="0"/>
                          <a:ea typeface="Cambria Math" pitchFamily="18" charset="0"/>
                        </a:rPr>
                        <a:t>abcdef</a:t>
                      </a:r>
                      <a:endParaRPr lang="en-US" sz="1800" b="0" dirty="0">
                        <a:solidFill>
                          <a:srgbClr val="000000"/>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kern="1200" dirty="0" smtClean="0">
                          <a:solidFill>
                            <a:srgbClr val="000000"/>
                          </a:solidFill>
                          <a:latin typeface="Cambria Math" pitchFamily="18" charset="0"/>
                          <a:ea typeface="Cambria Math" pitchFamily="18" charset="0"/>
                          <a:cs typeface="+mn-cs"/>
                        </a:rPr>
                        <a:t>qwerty</a:t>
                      </a:r>
                      <a:endParaRPr lang="en-US" sz="1600" b="0" kern="1200" dirty="0">
                        <a:solidFill>
                          <a:srgbClr val="000000"/>
                        </a:solidFill>
                        <a:latin typeface="Cambria Math" pitchFamily="18" charset="0"/>
                        <a:ea typeface="Cambria Math"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kern="1200" dirty="0" smtClean="0">
                          <a:solidFill>
                            <a:srgbClr val="000000"/>
                          </a:solidFill>
                          <a:latin typeface="Cambria Math" pitchFamily="18" charset="0"/>
                          <a:ea typeface="Cambria Math" pitchFamily="18" charset="0"/>
                          <a:cs typeface="+mn-cs"/>
                        </a:rPr>
                        <a:t>greats</a:t>
                      </a:r>
                      <a:endParaRPr lang="en-US" sz="1600" b="0" kern="1200" dirty="0">
                        <a:solidFill>
                          <a:srgbClr val="000000"/>
                        </a:solidFill>
                        <a:latin typeface="Cambria Math" pitchFamily="18" charset="0"/>
                        <a:ea typeface="Cambria Math"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0" kern="1200" dirty="0" smtClean="0">
                          <a:solidFill>
                            <a:srgbClr val="000000"/>
                          </a:solidFill>
                          <a:latin typeface="Cambria Math" pitchFamily="18" charset="0"/>
                          <a:ea typeface="Cambria Math" pitchFamily="18" charset="0"/>
                          <a:cs typeface="+mn-cs"/>
                        </a:rPr>
                        <a:t>horror</a:t>
                      </a:r>
                      <a:endParaRPr lang="en-US" sz="1600" b="0" kern="1200" dirty="0" smtClean="0">
                        <a:solidFill>
                          <a:srgbClr val="000000"/>
                        </a:solidFill>
                        <a:latin typeface="Cambria Math" pitchFamily="18" charset="0"/>
                        <a:ea typeface="Cambria Math" pitchFamily="18" charset="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b="0" kern="1200" dirty="0" smtClean="0">
                          <a:solidFill>
                            <a:srgbClr val="000000"/>
                          </a:solidFill>
                          <a:latin typeface="Century Gothic" pitchFamily="34" charset="0"/>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0" lang="en-US" sz="1800" b="0" i="0" u="none" strike="noStrike" kern="1200" cap="none" spc="0" normalizeH="0" baseline="0" noProof="0" dirty="0" smtClean="0">
                          <a:ln>
                            <a:noFill/>
                          </a:ln>
                          <a:solidFill>
                            <a:srgbClr val="000000"/>
                          </a:solidFill>
                          <a:effectLst/>
                          <a:uLnTx/>
                          <a:uFillTx/>
                          <a:latin typeface="Cambria Math" pitchFamily="18" charset="0"/>
                          <a:ea typeface="Cambria Math" pitchFamily="18" charset="0"/>
                          <a:cs typeface="+mn-cs"/>
                        </a:rPr>
                        <a:t>invent</a:t>
                      </a:r>
                      <a:endParaRPr lang="en-US" sz="1800" b="0" dirty="0">
                        <a:solidFill>
                          <a:srgbClr val="000000"/>
                        </a:solidFill>
                        <a:latin typeface="Cambria Math" pitchFamily="18" charset="0"/>
                        <a:ea typeface="Cambria Math" pitchFamily="18"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7843">
                <a:tc vMerge="1">
                  <a:txBody>
                    <a:bodyPr/>
                    <a:lstStyle/>
                    <a:p>
                      <a:pPr algn="r"/>
                      <a:endParaRPr lang="en-US" b="0" baseline="0" dirty="0">
                        <a:solidFill>
                          <a:schemeClr val="tx1"/>
                        </a:solidFill>
                        <a:latin typeface="Century Gothic"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rgbClr val="000000"/>
                          </a:solidFill>
                          <a:latin typeface="Cambria Math" pitchFamily="18" charset="0"/>
                          <a:ea typeface="Cambria Math" pitchFamily="18" charset="0"/>
                        </a:rPr>
                        <a:t>0.15, 0.15</a:t>
                      </a:r>
                      <a:endParaRPr lang="en-US" sz="1800" b="0" dirty="0">
                        <a:solidFill>
                          <a:srgbClr val="000000"/>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rgbClr val="000000"/>
                          </a:solidFill>
                          <a:latin typeface="Cambria Math" pitchFamily="18" charset="0"/>
                          <a:ea typeface="Cambria Math" pitchFamily="18" charset="0"/>
                        </a:rPr>
                        <a:t>0.11 , 0.26</a:t>
                      </a:r>
                      <a:endParaRPr lang="en-US" sz="1800" b="0" dirty="0">
                        <a:solidFill>
                          <a:srgbClr val="000000"/>
                        </a:solidFill>
                        <a:latin typeface="Cambria Math" pitchFamily="18" charset="0"/>
                        <a:ea typeface="Cambria Math"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rgbClr val="000000"/>
                          </a:solidFill>
                          <a:latin typeface="Cambria Math" pitchFamily="18" charset="0"/>
                          <a:ea typeface="Cambria Math" pitchFamily="18" charset="0"/>
                        </a:rPr>
                        <a:t>0.095 , 0.355</a:t>
                      </a:r>
                      <a:endParaRPr lang="en-US" sz="1800" b="0" dirty="0">
                        <a:solidFill>
                          <a:srgbClr val="000000"/>
                        </a:solidFill>
                        <a:latin typeface="Cambria Math" pitchFamily="18" charset="0"/>
                        <a:ea typeface="Cambria Math"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latin typeface="Cambria Math" pitchFamily="18" charset="0"/>
                          <a:ea typeface="Cambria Math" pitchFamily="18" charset="0"/>
                        </a:rPr>
                        <a:t>0.09, 0.445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a:solidFill>
                          <a:srgbClr val="000000"/>
                        </a:solidFill>
                        <a:latin typeface="Cambria Math" pitchFamily="18" charset="0"/>
                        <a:ea typeface="Cambria Math"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0" dirty="0" smtClean="0">
                          <a:solidFill>
                            <a:srgbClr val="000000"/>
                          </a:solidFill>
                          <a:latin typeface="Cambria Math" pitchFamily="18" charset="0"/>
                          <a:ea typeface="Cambria Math" pitchFamily="18" charset="0"/>
                        </a:rPr>
                        <a:t>.002, 1.00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7843">
                <a:tc>
                  <a:txBody>
                    <a:bodyPr/>
                    <a:lstStyle/>
                    <a:p>
                      <a:pPr algn="l"/>
                      <a:r>
                        <a:rPr lang="en-US" sz="1800" b="0" baseline="0" dirty="0" smtClean="0">
                          <a:solidFill>
                            <a:schemeClr val="tx1"/>
                          </a:solidFill>
                          <a:latin typeface="Century Gothic" pitchFamily="34" charset="0"/>
                        </a:rPr>
                        <a:t>…</a:t>
                      </a:r>
                      <a:endParaRPr lang="en-US" sz="1800" b="0" baseline="0" dirty="0">
                        <a:solidFill>
                          <a:schemeClr val="tx1"/>
                        </a:solidFill>
                        <a:latin typeface="Century Gothic" pitchFamily="34" charset="0"/>
                      </a:endParaRPr>
                    </a:p>
                  </a:txBody>
                  <a:tcPr vert="wordArtVert"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a:solidFill>
                          <a:schemeClr val="tx1"/>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a:solidFill>
                          <a:schemeClr val="tx1"/>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a:solidFill>
                          <a:schemeClr val="tx1"/>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800" b="0" dirty="0" smtClean="0">
                        <a:solidFill>
                          <a:schemeClr val="tx1"/>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a:solidFill>
                          <a:schemeClr val="tx1"/>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smtClean="0">
                        <a:solidFill>
                          <a:schemeClr val="tx1"/>
                        </a:solidFill>
                        <a:latin typeface="Cambria Math" pitchFamily="18" charset="0"/>
                        <a:ea typeface="Cambria Math"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37297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NLEs–PCFG</a:t>
            </a:r>
            <a:r>
              <a:rPr lang="zh-CN" altLang="en-US" b="1" dirty="0"/>
              <a:t> </a:t>
            </a:r>
            <a:r>
              <a:rPr lang="en-US" altLang="zh-CN" b="1" dirty="0"/>
              <a:t>Models</a:t>
            </a:r>
            <a:r>
              <a:rPr lang="zh-CN" altLang="en-US" b="1" dirty="0"/>
              <a:t> </a:t>
            </a:r>
            <a:r>
              <a:rPr lang="en-US" altLang="zh-CN" b="1" dirty="0"/>
              <a:t>(Cont’d)</a:t>
            </a:r>
            <a:endParaRPr lang="zh-CN" altLang="en-US" b="1" dirty="0"/>
          </a:p>
        </p:txBody>
      </p:sp>
      <p:sp>
        <p:nvSpPr>
          <p:cNvPr id="5" name="Content Placeholder 2"/>
          <p:cNvSpPr>
            <a:spLocks noGrp="1"/>
          </p:cNvSpPr>
          <p:nvPr>
            <p:ph idx="1"/>
          </p:nvPr>
        </p:nvSpPr>
        <p:spPr>
          <a:xfrm>
            <a:off x="457200" y="1600200"/>
            <a:ext cx="8229600" cy="4525963"/>
          </a:xfrm>
        </p:spPr>
        <p:txBody>
          <a:bodyPr>
            <a:normAutofit/>
          </a:bodyPr>
          <a:lstStyle/>
          <a:p>
            <a:r>
              <a:rPr lang="en-US" sz="2000" dirty="0" smtClean="0">
                <a:solidFill>
                  <a:srgbClr val="000000"/>
                </a:solidFill>
                <a:ea typeface="Cambria Math" pitchFamily="18" charset="0"/>
              </a:rPr>
              <a:t>Encode( pw ):</a:t>
            </a:r>
          </a:p>
          <a:p>
            <a:pPr marL="457182" lvl="1" indent="0">
              <a:buNone/>
            </a:pPr>
            <a:r>
              <a:rPr lang="en-US" sz="2000" dirty="0" smtClean="0">
                <a:solidFill>
                  <a:srgbClr val="000000"/>
                </a:solidFill>
              </a:rPr>
              <a:t>Create a parse tree of the password in the base PCFG</a:t>
            </a:r>
          </a:p>
          <a:p>
            <a:pPr marL="457182" lvl="1" indent="0">
              <a:buNone/>
            </a:pPr>
            <a:endParaRPr lang="en-US" sz="2000" dirty="0" smtClean="0">
              <a:solidFill>
                <a:srgbClr val="000000"/>
              </a:solidFill>
            </a:endParaRPr>
          </a:p>
          <a:p>
            <a:pPr marL="457182" lvl="1" indent="0">
              <a:buNone/>
            </a:pPr>
            <a:r>
              <a:rPr lang="en-US" sz="2000" dirty="0" smtClean="0">
                <a:solidFill>
                  <a:srgbClr val="000000"/>
                </a:solidFill>
              </a:rPr>
              <a:t>Encode each rule in the parse tree</a:t>
            </a:r>
          </a:p>
          <a:p>
            <a:pPr marL="457182" lvl="1" indent="0">
              <a:buNone/>
            </a:pPr>
            <a:endParaRPr lang="en-US" sz="2000" dirty="0" smtClean="0">
              <a:solidFill>
                <a:srgbClr val="000000"/>
              </a:solidFill>
            </a:endParaRPr>
          </a:p>
          <a:p>
            <a:pPr marL="457182" lvl="1" indent="0">
              <a:buNone/>
            </a:pPr>
            <a:r>
              <a:rPr lang="en-US" sz="2000" dirty="0" smtClean="0">
                <a:solidFill>
                  <a:srgbClr val="000000"/>
                </a:solidFill>
              </a:rPr>
              <a:t>pad with random numbers (if needed)</a:t>
            </a:r>
            <a:endParaRPr lang="en-US" sz="2000" dirty="0">
              <a:solidFill>
                <a:srgbClr val="000000"/>
              </a:solidFill>
            </a:endParaRPr>
          </a:p>
        </p:txBody>
      </p:sp>
      <p:sp>
        <p:nvSpPr>
          <p:cNvPr id="6" name="TextBox 5"/>
          <p:cNvSpPr txBox="1"/>
          <p:nvPr/>
        </p:nvSpPr>
        <p:spPr>
          <a:xfrm>
            <a:off x="774972" y="4590072"/>
            <a:ext cx="1650662" cy="400110"/>
          </a:xfrm>
          <a:prstGeom prst="rect">
            <a:avLst/>
          </a:prstGeom>
          <a:noFill/>
          <a:ln>
            <a:solidFill>
              <a:schemeClr val="tx1"/>
            </a:solidFill>
          </a:ln>
        </p:spPr>
        <p:txBody>
          <a:bodyPr wrap="none" rtlCol="0">
            <a:spAutoFit/>
          </a:bodyPr>
          <a:lstStyle/>
          <a:p>
            <a:r>
              <a:rPr lang="en-US" sz="2000" dirty="0" smtClean="0">
                <a:latin typeface="Century Gothic" pitchFamily="34" charset="0"/>
              </a:rPr>
              <a:t>password12</a:t>
            </a:r>
            <a:endParaRPr lang="en-US" dirty="0">
              <a:latin typeface="Century Gothic" pitchFamily="34" charset="0"/>
            </a:endParaRPr>
          </a:p>
        </p:txBody>
      </p:sp>
      <p:sp>
        <p:nvSpPr>
          <p:cNvPr id="7" name="TextBox 6"/>
          <p:cNvSpPr txBox="1"/>
          <p:nvPr/>
        </p:nvSpPr>
        <p:spPr>
          <a:xfrm>
            <a:off x="3558802" y="4313073"/>
            <a:ext cx="2137124" cy="923330"/>
          </a:xfrm>
          <a:prstGeom prst="rect">
            <a:avLst/>
          </a:prstGeom>
          <a:noFill/>
          <a:ln>
            <a:solidFill>
              <a:schemeClr val="tx1"/>
            </a:solidFill>
          </a:ln>
        </p:spPr>
        <p:txBody>
          <a:bodyPr wrap="none" rtlCol="0">
            <a:spAutoFit/>
          </a:bodyPr>
          <a:lstStyle/>
          <a:p>
            <a:r>
              <a:rPr lang="en-US" dirty="0" smtClean="0">
                <a:latin typeface="Century Gothic" pitchFamily="34" charset="0"/>
              </a:rPr>
              <a:t>S    </a:t>
            </a:r>
            <a:r>
              <a:rPr lang="en-US" dirty="0" smtClean="0">
                <a:latin typeface="Century Gothic" pitchFamily="34" charset="0"/>
                <a:sym typeface="Wingdings" pitchFamily="2" charset="2"/>
              </a:rPr>
              <a:t> W</a:t>
            </a:r>
            <a:r>
              <a:rPr lang="en-US" baseline="-25000" dirty="0" smtClean="0">
                <a:latin typeface="Century Gothic" pitchFamily="34" charset="0"/>
                <a:sym typeface="Wingdings" pitchFamily="2" charset="2"/>
              </a:rPr>
              <a:t>8</a:t>
            </a:r>
            <a:r>
              <a:rPr lang="en-US" dirty="0" smtClean="0">
                <a:latin typeface="Century Gothic" pitchFamily="34" charset="0"/>
                <a:sym typeface="Wingdings" pitchFamily="2" charset="2"/>
              </a:rPr>
              <a:t>D</a:t>
            </a:r>
            <a:r>
              <a:rPr lang="en-US" baseline="-25000" dirty="0" smtClean="0">
                <a:latin typeface="Century Gothic" pitchFamily="34" charset="0"/>
                <a:sym typeface="Wingdings" pitchFamily="2" charset="2"/>
              </a:rPr>
              <a:t>2</a:t>
            </a:r>
            <a:r>
              <a:rPr lang="en-US" dirty="0" smtClean="0">
                <a:latin typeface="Century Gothic" pitchFamily="34" charset="0"/>
                <a:sym typeface="Wingdings" pitchFamily="2" charset="2"/>
              </a:rPr>
              <a:t>;</a:t>
            </a:r>
          </a:p>
          <a:p>
            <a:r>
              <a:rPr lang="en-US" dirty="0" smtClean="0">
                <a:latin typeface="Century Gothic" pitchFamily="34" charset="0"/>
                <a:sym typeface="Wingdings" pitchFamily="2" charset="2"/>
              </a:rPr>
              <a:t>W</a:t>
            </a:r>
            <a:r>
              <a:rPr lang="en-US" baseline="-25000" dirty="0" smtClean="0">
                <a:latin typeface="Century Gothic" pitchFamily="34" charset="0"/>
                <a:sym typeface="Wingdings" pitchFamily="2" charset="2"/>
              </a:rPr>
              <a:t>8</a:t>
            </a:r>
            <a:r>
              <a:rPr lang="en-US" dirty="0" smtClean="0">
                <a:latin typeface="Century Gothic" pitchFamily="34" charset="0"/>
                <a:sym typeface="Wingdings" pitchFamily="2" charset="2"/>
              </a:rPr>
              <a:t>  ‘password’;</a:t>
            </a:r>
          </a:p>
          <a:p>
            <a:r>
              <a:rPr lang="en-US" dirty="0" smtClean="0">
                <a:latin typeface="Century Gothic" pitchFamily="34" charset="0"/>
                <a:sym typeface="Wingdings" pitchFamily="2" charset="2"/>
              </a:rPr>
              <a:t>D</a:t>
            </a:r>
            <a:r>
              <a:rPr lang="en-US" baseline="-25000" dirty="0" smtClean="0">
                <a:latin typeface="Century Gothic" pitchFamily="34" charset="0"/>
                <a:sym typeface="Wingdings" pitchFamily="2" charset="2"/>
              </a:rPr>
              <a:t>2</a:t>
            </a:r>
            <a:r>
              <a:rPr lang="en-US" dirty="0" smtClean="0">
                <a:latin typeface="Century Gothic" pitchFamily="34" charset="0"/>
                <a:sym typeface="Wingdings" pitchFamily="2" charset="2"/>
              </a:rPr>
              <a:t>   ‘12’;</a:t>
            </a:r>
            <a:endParaRPr lang="en-US" dirty="0">
              <a:latin typeface="Century Gothic" pitchFamily="34" charset="0"/>
            </a:endParaRPr>
          </a:p>
        </p:txBody>
      </p:sp>
      <p:sp>
        <p:nvSpPr>
          <p:cNvPr id="8" name="TextBox 7"/>
          <p:cNvSpPr txBox="1"/>
          <p:nvPr/>
        </p:nvSpPr>
        <p:spPr>
          <a:xfrm>
            <a:off x="7051086" y="3835366"/>
            <a:ext cx="697627" cy="1754326"/>
          </a:xfrm>
          <a:prstGeom prst="rect">
            <a:avLst/>
          </a:prstGeom>
          <a:noFill/>
          <a:ln>
            <a:solidFill>
              <a:schemeClr val="tx1"/>
            </a:solidFill>
          </a:ln>
        </p:spPr>
        <p:txBody>
          <a:bodyPr wrap="none" rtlCol="0">
            <a:spAutoFit/>
          </a:bodyPr>
          <a:lstStyle/>
          <a:p>
            <a:r>
              <a:rPr lang="en-US" dirty="0" smtClean="0">
                <a:latin typeface="Century Gothic" pitchFamily="34" charset="0"/>
              </a:rPr>
              <a:t>0.23,</a:t>
            </a:r>
            <a:endParaRPr lang="en-US" dirty="0" smtClean="0">
              <a:latin typeface="Century Gothic" pitchFamily="34" charset="0"/>
              <a:sym typeface="Wingdings" pitchFamily="2" charset="2"/>
            </a:endParaRPr>
          </a:p>
          <a:p>
            <a:r>
              <a:rPr lang="en-US" dirty="0" smtClean="0">
                <a:latin typeface="Century Gothic" pitchFamily="34" charset="0"/>
                <a:sym typeface="Wingdings" pitchFamily="2" charset="2"/>
              </a:rPr>
              <a:t>0.12,</a:t>
            </a:r>
          </a:p>
          <a:p>
            <a:r>
              <a:rPr lang="en-US" dirty="0" smtClean="0">
                <a:latin typeface="Century Gothic" pitchFamily="34" charset="0"/>
                <a:sym typeface="Wingdings" pitchFamily="2" charset="2"/>
              </a:rPr>
              <a:t>0.20,</a:t>
            </a:r>
          </a:p>
          <a:p>
            <a:r>
              <a:rPr lang="en-US" dirty="0" smtClean="0">
                <a:solidFill>
                  <a:schemeClr val="bg1">
                    <a:lumMod val="50000"/>
                  </a:schemeClr>
                </a:solidFill>
                <a:latin typeface="Century Gothic" pitchFamily="34" charset="0"/>
                <a:sym typeface="Wingdings" pitchFamily="2" charset="2"/>
              </a:rPr>
              <a:t>0.13,</a:t>
            </a:r>
          </a:p>
          <a:p>
            <a:r>
              <a:rPr lang="en-US" dirty="0" smtClean="0">
                <a:solidFill>
                  <a:schemeClr val="bg1">
                    <a:lumMod val="50000"/>
                  </a:schemeClr>
                </a:solidFill>
                <a:latin typeface="Century Gothic" pitchFamily="34" charset="0"/>
                <a:sym typeface="Wingdings" pitchFamily="2" charset="2"/>
              </a:rPr>
              <a:t>0.93,</a:t>
            </a:r>
          </a:p>
          <a:p>
            <a:r>
              <a:rPr lang="en-US" dirty="0" smtClean="0">
                <a:solidFill>
                  <a:schemeClr val="bg1">
                    <a:lumMod val="50000"/>
                  </a:schemeClr>
                </a:solidFill>
                <a:latin typeface="Century Gothic" pitchFamily="34" charset="0"/>
                <a:sym typeface="Wingdings" pitchFamily="2" charset="2"/>
              </a:rPr>
              <a:t>….</a:t>
            </a:r>
            <a:endParaRPr lang="en-US" dirty="0">
              <a:solidFill>
                <a:schemeClr val="bg1">
                  <a:lumMod val="50000"/>
                </a:schemeClr>
              </a:solidFill>
              <a:latin typeface="Century Gothic" pitchFamily="34" charset="0"/>
            </a:endParaRPr>
          </a:p>
        </p:txBody>
      </p:sp>
      <p:sp>
        <p:nvSpPr>
          <p:cNvPr id="9" name="Notched Right Arrow 8"/>
          <p:cNvSpPr/>
          <p:nvPr/>
        </p:nvSpPr>
        <p:spPr>
          <a:xfrm>
            <a:off x="2805249" y="4748218"/>
            <a:ext cx="410705" cy="83818"/>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Notched Right Arrow 9"/>
          <p:cNvSpPr/>
          <p:nvPr/>
        </p:nvSpPr>
        <p:spPr>
          <a:xfrm>
            <a:off x="6221333" y="4732829"/>
            <a:ext cx="410705" cy="83818"/>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915263" y="3943741"/>
            <a:ext cx="1319592" cy="369332"/>
          </a:xfrm>
          <a:prstGeom prst="rect">
            <a:avLst/>
          </a:prstGeom>
          <a:noFill/>
        </p:spPr>
        <p:txBody>
          <a:bodyPr wrap="none" rtlCol="0">
            <a:spAutoFit/>
          </a:bodyPr>
          <a:lstStyle/>
          <a:p>
            <a:r>
              <a:rPr lang="en-US" dirty="0" smtClean="0">
                <a:latin typeface="Century Gothic" pitchFamily="34" charset="0"/>
              </a:rPr>
              <a:t>Parse Tree</a:t>
            </a:r>
            <a:endParaRPr lang="en-US" dirty="0">
              <a:latin typeface="Century Gothic" pitchFamily="34" charset="0"/>
            </a:endParaRPr>
          </a:p>
        </p:txBody>
      </p:sp>
      <p:sp>
        <p:nvSpPr>
          <p:cNvPr id="12" name="TextBox 11"/>
          <p:cNvSpPr txBox="1"/>
          <p:nvPr/>
        </p:nvSpPr>
        <p:spPr>
          <a:xfrm>
            <a:off x="6774567" y="3466034"/>
            <a:ext cx="1250663" cy="369332"/>
          </a:xfrm>
          <a:prstGeom prst="rect">
            <a:avLst/>
          </a:prstGeom>
          <a:noFill/>
        </p:spPr>
        <p:txBody>
          <a:bodyPr wrap="none" rtlCol="0">
            <a:spAutoFit/>
          </a:bodyPr>
          <a:lstStyle/>
          <a:p>
            <a:r>
              <a:rPr lang="en-US" dirty="0" smtClean="0">
                <a:latin typeface="Century Gothic" pitchFamily="34" charset="0"/>
              </a:rPr>
              <a:t>Encoding</a:t>
            </a:r>
            <a:endParaRPr lang="en-US" dirty="0">
              <a:latin typeface="Century Gothic"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295126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NLEs–PCFG</a:t>
            </a:r>
            <a:r>
              <a:rPr lang="zh-CN" altLang="en-US" b="1" dirty="0"/>
              <a:t> </a:t>
            </a:r>
            <a:r>
              <a:rPr lang="en-US" altLang="zh-CN" b="1" dirty="0" smtClean="0"/>
              <a:t>Models</a:t>
            </a:r>
            <a:r>
              <a:rPr lang="zh-CN" altLang="en-US" b="1" dirty="0" smtClean="0"/>
              <a:t> </a:t>
            </a:r>
            <a:r>
              <a:rPr lang="en-US" altLang="zh-CN" b="1" dirty="0" smtClean="0"/>
              <a:t>(Cont’d)</a:t>
            </a:r>
            <a:endParaRPr lang="zh-CN" altLang="en-US" b="1" dirty="0"/>
          </a:p>
        </p:txBody>
      </p:sp>
      <p:sp>
        <p:nvSpPr>
          <p:cNvPr id="5" name="Content Placeholder 2"/>
          <p:cNvSpPr>
            <a:spLocks noGrp="1"/>
          </p:cNvSpPr>
          <p:nvPr>
            <p:ph idx="1"/>
          </p:nvPr>
        </p:nvSpPr>
        <p:spPr>
          <a:xfrm>
            <a:off x="457200" y="1600200"/>
            <a:ext cx="8229600" cy="4525963"/>
          </a:xfrm>
        </p:spPr>
        <p:txBody>
          <a:bodyPr>
            <a:normAutofit/>
          </a:bodyPr>
          <a:lstStyle/>
          <a:p>
            <a:r>
              <a:rPr lang="en-US" sz="2000" dirty="0" smtClean="0">
                <a:solidFill>
                  <a:srgbClr val="000000"/>
                </a:solidFill>
                <a:ea typeface="Cambria Math" pitchFamily="18" charset="0"/>
              </a:rPr>
              <a:t>Decode ( list of bit-string ):</a:t>
            </a:r>
          </a:p>
          <a:p>
            <a:pPr marL="457182" lvl="1" indent="0">
              <a:buNone/>
            </a:pPr>
            <a:r>
              <a:rPr lang="en-US" sz="2000" dirty="0" smtClean="0">
                <a:solidFill>
                  <a:srgbClr val="000000"/>
                </a:solidFill>
              </a:rPr>
              <a:t>Decode each bit-string into rules and construct the parse tree from ‘S’ (stop when it is complete)</a:t>
            </a:r>
          </a:p>
          <a:p>
            <a:pPr marL="457182" lvl="1" indent="0">
              <a:buNone/>
            </a:pPr>
            <a:endParaRPr lang="en-US" sz="2000" dirty="0" smtClean="0">
              <a:solidFill>
                <a:srgbClr val="000000"/>
              </a:solidFill>
            </a:endParaRPr>
          </a:p>
          <a:p>
            <a:pPr marL="457182" lvl="1" indent="0">
              <a:buNone/>
            </a:pPr>
            <a:r>
              <a:rPr lang="en-US" sz="2000" dirty="0" smtClean="0">
                <a:solidFill>
                  <a:srgbClr val="000000"/>
                </a:solidFill>
              </a:rPr>
              <a:t>Get the string that is generated by the parse tree.</a:t>
            </a:r>
            <a:endParaRPr lang="en-US" sz="2000" dirty="0">
              <a:solidFill>
                <a:srgbClr val="000000"/>
              </a:solidFill>
            </a:endParaRPr>
          </a:p>
        </p:txBody>
      </p:sp>
      <p:sp>
        <p:nvSpPr>
          <p:cNvPr id="6" name="TextBox 5"/>
          <p:cNvSpPr txBox="1"/>
          <p:nvPr/>
        </p:nvSpPr>
        <p:spPr>
          <a:xfrm>
            <a:off x="6316293" y="4103931"/>
            <a:ext cx="1650662" cy="400110"/>
          </a:xfrm>
          <a:prstGeom prst="rect">
            <a:avLst/>
          </a:prstGeom>
          <a:noFill/>
          <a:ln>
            <a:solidFill>
              <a:schemeClr val="tx1"/>
            </a:solidFill>
          </a:ln>
        </p:spPr>
        <p:txBody>
          <a:bodyPr wrap="none" rtlCol="0">
            <a:spAutoFit/>
          </a:bodyPr>
          <a:lstStyle/>
          <a:p>
            <a:r>
              <a:rPr lang="en-US" sz="2000" dirty="0" smtClean="0">
                <a:latin typeface="Century Gothic" pitchFamily="34" charset="0"/>
              </a:rPr>
              <a:t>password12</a:t>
            </a:r>
            <a:endParaRPr lang="en-US" dirty="0">
              <a:latin typeface="Century Gothic" pitchFamily="34" charset="0"/>
            </a:endParaRPr>
          </a:p>
        </p:txBody>
      </p:sp>
      <p:sp>
        <p:nvSpPr>
          <p:cNvPr id="7" name="TextBox 6"/>
          <p:cNvSpPr txBox="1"/>
          <p:nvPr/>
        </p:nvSpPr>
        <p:spPr>
          <a:xfrm>
            <a:off x="2952892" y="3800412"/>
            <a:ext cx="2137124" cy="923330"/>
          </a:xfrm>
          <a:prstGeom prst="rect">
            <a:avLst/>
          </a:prstGeom>
          <a:noFill/>
          <a:ln>
            <a:solidFill>
              <a:schemeClr val="tx1"/>
            </a:solidFill>
          </a:ln>
        </p:spPr>
        <p:txBody>
          <a:bodyPr wrap="none" rtlCol="0">
            <a:spAutoFit/>
          </a:bodyPr>
          <a:lstStyle/>
          <a:p>
            <a:r>
              <a:rPr lang="en-US" dirty="0" smtClean="0">
                <a:latin typeface="Century Gothic" pitchFamily="34" charset="0"/>
              </a:rPr>
              <a:t>S    </a:t>
            </a:r>
            <a:r>
              <a:rPr lang="en-US" dirty="0" smtClean="0">
                <a:latin typeface="Century Gothic" pitchFamily="34" charset="0"/>
                <a:sym typeface="Wingdings" pitchFamily="2" charset="2"/>
              </a:rPr>
              <a:t> W</a:t>
            </a:r>
            <a:r>
              <a:rPr lang="en-US" baseline="-25000" dirty="0" smtClean="0">
                <a:latin typeface="Century Gothic" pitchFamily="34" charset="0"/>
                <a:sym typeface="Wingdings" pitchFamily="2" charset="2"/>
              </a:rPr>
              <a:t>8</a:t>
            </a:r>
            <a:r>
              <a:rPr lang="en-US" dirty="0" smtClean="0">
                <a:latin typeface="Century Gothic" pitchFamily="34" charset="0"/>
                <a:sym typeface="Wingdings" pitchFamily="2" charset="2"/>
              </a:rPr>
              <a:t>D</a:t>
            </a:r>
            <a:r>
              <a:rPr lang="en-US" baseline="-25000" dirty="0" smtClean="0">
                <a:latin typeface="Century Gothic" pitchFamily="34" charset="0"/>
                <a:sym typeface="Wingdings" pitchFamily="2" charset="2"/>
              </a:rPr>
              <a:t>2</a:t>
            </a:r>
            <a:r>
              <a:rPr lang="en-US" dirty="0" smtClean="0">
                <a:latin typeface="Century Gothic" pitchFamily="34" charset="0"/>
                <a:sym typeface="Wingdings" pitchFamily="2" charset="2"/>
              </a:rPr>
              <a:t>;</a:t>
            </a:r>
          </a:p>
          <a:p>
            <a:r>
              <a:rPr lang="en-US" dirty="0" smtClean="0">
                <a:latin typeface="Century Gothic" pitchFamily="34" charset="0"/>
                <a:sym typeface="Wingdings" pitchFamily="2" charset="2"/>
              </a:rPr>
              <a:t>W</a:t>
            </a:r>
            <a:r>
              <a:rPr lang="en-US" baseline="-25000" dirty="0" smtClean="0">
                <a:latin typeface="Century Gothic" pitchFamily="34" charset="0"/>
                <a:sym typeface="Wingdings" pitchFamily="2" charset="2"/>
              </a:rPr>
              <a:t>8</a:t>
            </a:r>
            <a:r>
              <a:rPr lang="en-US" dirty="0" smtClean="0">
                <a:latin typeface="Century Gothic" pitchFamily="34" charset="0"/>
                <a:sym typeface="Wingdings" pitchFamily="2" charset="2"/>
              </a:rPr>
              <a:t>  ‘password’;</a:t>
            </a:r>
          </a:p>
          <a:p>
            <a:r>
              <a:rPr lang="en-US" dirty="0" smtClean="0">
                <a:latin typeface="Century Gothic" pitchFamily="34" charset="0"/>
                <a:sym typeface="Wingdings" pitchFamily="2" charset="2"/>
              </a:rPr>
              <a:t>D</a:t>
            </a:r>
            <a:r>
              <a:rPr lang="en-US" baseline="-25000" dirty="0" smtClean="0">
                <a:latin typeface="Century Gothic" pitchFamily="34" charset="0"/>
                <a:sym typeface="Wingdings" pitchFamily="2" charset="2"/>
              </a:rPr>
              <a:t>2</a:t>
            </a:r>
            <a:r>
              <a:rPr lang="en-US" dirty="0" smtClean="0">
                <a:latin typeface="Century Gothic" pitchFamily="34" charset="0"/>
                <a:sym typeface="Wingdings" pitchFamily="2" charset="2"/>
              </a:rPr>
              <a:t>   ‘12’;</a:t>
            </a:r>
            <a:endParaRPr lang="en-US" dirty="0">
              <a:latin typeface="Century Gothic" pitchFamily="34" charset="0"/>
            </a:endParaRPr>
          </a:p>
        </p:txBody>
      </p:sp>
      <p:sp>
        <p:nvSpPr>
          <p:cNvPr id="8" name="TextBox 7"/>
          <p:cNvSpPr txBox="1"/>
          <p:nvPr/>
        </p:nvSpPr>
        <p:spPr>
          <a:xfrm>
            <a:off x="1214488" y="3800412"/>
            <a:ext cx="697627" cy="1754326"/>
          </a:xfrm>
          <a:prstGeom prst="rect">
            <a:avLst/>
          </a:prstGeom>
          <a:noFill/>
          <a:ln>
            <a:solidFill>
              <a:schemeClr val="tx1"/>
            </a:solidFill>
          </a:ln>
        </p:spPr>
        <p:txBody>
          <a:bodyPr wrap="none" rtlCol="0">
            <a:spAutoFit/>
          </a:bodyPr>
          <a:lstStyle/>
          <a:p>
            <a:r>
              <a:rPr lang="en-US" dirty="0" smtClean="0">
                <a:latin typeface="Century Gothic" pitchFamily="34" charset="0"/>
              </a:rPr>
              <a:t>0.23,</a:t>
            </a:r>
            <a:endParaRPr lang="en-US" dirty="0" smtClean="0">
              <a:latin typeface="Century Gothic" pitchFamily="34" charset="0"/>
              <a:sym typeface="Wingdings" pitchFamily="2" charset="2"/>
            </a:endParaRPr>
          </a:p>
          <a:p>
            <a:r>
              <a:rPr lang="en-US" dirty="0" smtClean="0">
                <a:latin typeface="Century Gothic" pitchFamily="34" charset="0"/>
                <a:sym typeface="Wingdings" pitchFamily="2" charset="2"/>
              </a:rPr>
              <a:t>0.12,</a:t>
            </a:r>
          </a:p>
          <a:p>
            <a:r>
              <a:rPr lang="en-US" dirty="0" smtClean="0">
                <a:latin typeface="Century Gothic" pitchFamily="34" charset="0"/>
                <a:sym typeface="Wingdings" pitchFamily="2" charset="2"/>
              </a:rPr>
              <a:t>0.20,</a:t>
            </a:r>
          </a:p>
          <a:p>
            <a:r>
              <a:rPr lang="en-US" dirty="0" smtClean="0">
                <a:solidFill>
                  <a:schemeClr val="bg1">
                    <a:lumMod val="50000"/>
                  </a:schemeClr>
                </a:solidFill>
                <a:latin typeface="Century Gothic" pitchFamily="34" charset="0"/>
                <a:sym typeface="Wingdings" pitchFamily="2" charset="2"/>
              </a:rPr>
              <a:t>0.13,</a:t>
            </a:r>
          </a:p>
          <a:p>
            <a:r>
              <a:rPr lang="en-US" dirty="0" smtClean="0">
                <a:solidFill>
                  <a:schemeClr val="bg1">
                    <a:lumMod val="50000"/>
                  </a:schemeClr>
                </a:solidFill>
                <a:latin typeface="Century Gothic" pitchFamily="34" charset="0"/>
                <a:sym typeface="Wingdings" pitchFamily="2" charset="2"/>
              </a:rPr>
              <a:t>0.93,</a:t>
            </a:r>
          </a:p>
          <a:p>
            <a:r>
              <a:rPr lang="en-US" dirty="0" smtClean="0">
                <a:solidFill>
                  <a:schemeClr val="bg1">
                    <a:lumMod val="50000"/>
                  </a:schemeClr>
                </a:solidFill>
                <a:latin typeface="Century Gothic" pitchFamily="34" charset="0"/>
                <a:sym typeface="Wingdings" pitchFamily="2" charset="2"/>
              </a:rPr>
              <a:t>….</a:t>
            </a:r>
            <a:endParaRPr lang="en-US" dirty="0">
              <a:solidFill>
                <a:schemeClr val="bg1">
                  <a:lumMod val="50000"/>
                </a:schemeClr>
              </a:solidFill>
              <a:latin typeface="Century Gothic" pitchFamily="34" charset="0"/>
            </a:endParaRPr>
          </a:p>
        </p:txBody>
      </p:sp>
      <p:sp>
        <p:nvSpPr>
          <p:cNvPr id="9" name="Notched Right Arrow 8"/>
          <p:cNvSpPr/>
          <p:nvPr/>
        </p:nvSpPr>
        <p:spPr>
          <a:xfrm>
            <a:off x="2199339" y="4235557"/>
            <a:ext cx="410705" cy="83818"/>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Notched Right Arrow 9"/>
          <p:cNvSpPr/>
          <p:nvPr/>
        </p:nvSpPr>
        <p:spPr>
          <a:xfrm>
            <a:off x="5615423" y="4220168"/>
            <a:ext cx="410705" cy="83818"/>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309353" y="3431080"/>
            <a:ext cx="1319592" cy="369332"/>
          </a:xfrm>
          <a:prstGeom prst="rect">
            <a:avLst/>
          </a:prstGeom>
          <a:noFill/>
        </p:spPr>
        <p:txBody>
          <a:bodyPr wrap="none" rtlCol="0">
            <a:spAutoFit/>
          </a:bodyPr>
          <a:lstStyle/>
          <a:p>
            <a:r>
              <a:rPr lang="en-US" dirty="0" smtClean="0">
                <a:latin typeface="Century Gothic" pitchFamily="34" charset="0"/>
              </a:rPr>
              <a:t>Parse Tree</a:t>
            </a:r>
            <a:endParaRPr lang="en-US" dirty="0">
              <a:latin typeface="Century Gothic" pitchFamily="34" charset="0"/>
            </a:endParaRPr>
          </a:p>
        </p:txBody>
      </p:sp>
      <p:sp>
        <p:nvSpPr>
          <p:cNvPr id="12" name="TextBox 11"/>
          <p:cNvSpPr txBox="1"/>
          <p:nvPr/>
        </p:nvSpPr>
        <p:spPr>
          <a:xfrm>
            <a:off x="937969" y="3431080"/>
            <a:ext cx="1250663" cy="369332"/>
          </a:xfrm>
          <a:prstGeom prst="rect">
            <a:avLst/>
          </a:prstGeom>
          <a:noFill/>
        </p:spPr>
        <p:txBody>
          <a:bodyPr wrap="none" rtlCol="0">
            <a:spAutoFit/>
          </a:bodyPr>
          <a:lstStyle/>
          <a:p>
            <a:r>
              <a:rPr lang="en-US" dirty="0" smtClean="0">
                <a:latin typeface="Century Gothic" pitchFamily="34" charset="0"/>
              </a:rPr>
              <a:t>Encoding</a:t>
            </a:r>
            <a:endParaRPr lang="en-US" dirty="0">
              <a:latin typeface="Century Gothic"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656467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NLEs</a:t>
            </a:r>
            <a:r>
              <a:rPr lang="en-US" altLang="zh-CN" b="1" dirty="0" smtClean="0"/>
              <a:t>–SG</a:t>
            </a:r>
            <a:r>
              <a:rPr lang="zh-CN" altLang="en-US" b="1" dirty="0" smtClean="0"/>
              <a:t> </a:t>
            </a:r>
            <a:r>
              <a:rPr lang="en-US" altLang="zh-CN" b="1" dirty="0" smtClean="0"/>
              <a:t>Models</a:t>
            </a:r>
            <a:endParaRPr lang="zh-CN" altLang="en-US" b="1" dirty="0"/>
          </a:p>
        </p:txBody>
      </p:sp>
      <p:sp>
        <p:nvSpPr>
          <p:cNvPr id="3" name="Content Placeholder 2"/>
          <p:cNvSpPr>
            <a:spLocks noGrp="1"/>
          </p:cNvSpPr>
          <p:nvPr>
            <p:ph idx="1"/>
          </p:nvPr>
        </p:nvSpPr>
        <p:spPr/>
        <p:txBody>
          <a:bodyPr>
            <a:normAutofit fontScale="92500" lnSpcReduction="20000"/>
          </a:bodyPr>
          <a:lstStyle/>
          <a:p>
            <a:r>
              <a:rPr lang="en-US" sz="2000" dirty="0" smtClean="0"/>
              <a:t>SG</a:t>
            </a:r>
            <a:r>
              <a:rPr lang="en-US" altLang="zh-CN" sz="2000" dirty="0" smtClean="0"/>
              <a:t>:</a:t>
            </a:r>
            <a:r>
              <a:rPr lang="zh-CN" altLang="en-US" sz="2000" dirty="0" smtClean="0"/>
              <a:t> </a:t>
            </a:r>
            <a:r>
              <a:rPr lang="en-US" altLang="zh-CN" sz="2000" dirty="0" smtClean="0"/>
              <a:t>Sub-Grammar</a:t>
            </a:r>
            <a:r>
              <a:rPr lang="zh-CN" altLang="en-US" sz="2000" dirty="0" smtClean="0"/>
              <a:t> </a:t>
            </a:r>
            <a:r>
              <a:rPr lang="en-US" altLang="zh-CN" sz="2000" dirty="0" smtClean="0"/>
              <a:t>PCFG</a:t>
            </a:r>
          </a:p>
          <a:p>
            <a:endParaRPr lang="en-US" altLang="zh-CN" sz="2000" dirty="0"/>
          </a:p>
          <a:p>
            <a:r>
              <a:rPr lang="en-US" sz="2000" b="1" i="1" dirty="0" smtClean="0"/>
              <a:t>P</a:t>
            </a:r>
            <a:r>
              <a:rPr lang="en-US" altLang="zh-CN" sz="2000" dirty="0" smtClean="0"/>
              <a:t>:</a:t>
            </a:r>
            <a:r>
              <a:rPr lang="zh-CN" altLang="en-US" sz="2000" dirty="0" smtClean="0"/>
              <a:t> </a:t>
            </a:r>
            <a:r>
              <a:rPr lang="en-US" sz="2000" dirty="0" smtClean="0"/>
              <a:t>a </a:t>
            </a:r>
            <a:r>
              <a:rPr lang="en-US" sz="2000" dirty="0"/>
              <a:t>user’s set </a:t>
            </a:r>
            <a:r>
              <a:rPr lang="en-US" sz="2000" b="1" i="1" dirty="0"/>
              <a:t>P</a:t>
            </a:r>
            <a:r>
              <a:rPr lang="en-US" sz="2000" dirty="0" smtClean="0"/>
              <a:t>  </a:t>
            </a:r>
            <a:r>
              <a:rPr lang="en-US" sz="2000" dirty="0"/>
              <a:t>of passwords </a:t>
            </a:r>
            <a:r>
              <a:rPr lang="en-US" sz="2000" dirty="0" smtClean="0"/>
              <a:t>is</a:t>
            </a:r>
            <a:r>
              <a:rPr lang="zh-CN" altLang="en-US" sz="2000" dirty="0" smtClean="0"/>
              <a:t> </a:t>
            </a:r>
            <a:r>
              <a:rPr lang="en-US" sz="2000" dirty="0" smtClean="0"/>
              <a:t>encrypted </a:t>
            </a:r>
            <a:r>
              <a:rPr lang="en-US" sz="2000" dirty="0"/>
              <a:t>under a master </a:t>
            </a:r>
            <a:r>
              <a:rPr lang="en-US" sz="2000" dirty="0" smtClean="0"/>
              <a:t>password</a:t>
            </a:r>
          </a:p>
          <a:p>
            <a:endParaRPr lang="en-US" sz="2000" dirty="0"/>
          </a:p>
          <a:p>
            <a:r>
              <a:rPr lang="en-US" sz="2000" dirty="0" smtClean="0"/>
              <a:t>Encoding </a:t>
            </a:r>
            <a:r>
              <a:rPr lang="en-US" sz="2000" dirty="0"/>
              <a:t>first parses all the passwords </a:t>
            </a:r>
            <a:r>
              <a:rPr lang="en-US" sz="2000" dirty="0" smtClean="0"/>
              <a:t>in</a:t>
            </a:r>
            <a:r>
              <a:rPr lang="zh-CN" altLang="en-US" sz="2000" dirty="0" smtClean="0"/>
              <a:t> </a:t>
            </a:r>
            <a:r>
              <a:rPr lang="en-US" sz="2000" b="1" i="1" dirty="0" smtClean="0"/>
              <a:t>P</a:t>
            </a:r>
            <a:r>
              <a:rPr lang="en-US" sz="2000" dirty="0" smtClean="0"/>
              <a:t>  </a:t>
            </a:r>
            <a:r>
              <a:rPr lang="en-US" sz="2000" dirty="0"/>
              <a:t>using the trained </a:t>
            </a:r>
            <a:r>
              <a:rPr lang="en-US" sz="2000" dirty="0" smtClean="0"/>
              <a:t>PCFG</a:t>
            </a:r>
          </a:p>
          <a:p>
            <a:endParaRPr lang="en-US" sz="2000" dirty="0"/>
          </a:p>
          <a:p>
            <a:r>
              <a:rPr lang="en-US" sz="2000" dirty="0" smtClean="0"/>
              <a:t>Generating</a:t>
            </a:r>
            <a:r>
              <a:rPr lang="zh-CN" altLang="en-US" sz="2000" dirty="0" smtClean="0"/>
              <a:t> </a:t>
            </a:r>
            <a:r>
              <a:rPr lang="en-US" sz="2000" dirty="0" smtClean="0"/>
              <a:t>a </a:t>
            </a:r>
            <a:r>
              <a:rPr lang="en-US" sz="2000" dirty="0"/>
              <a:t>new </a:t>
            </a:r>
            <a:r>
              <a:rPr lang="en-US" sz="2000" dirty="0" smtClean="0"/>
              <a:t>sub</a:t>
            </a:r>
            <a:r>
              <a:rPr lang="en-US" altLang="zh-CN" sz="2000" dirty="0" smtClean="0"/>
              <a:t>-</a:t>
            </a:r>
            <a:r>
              <a:rPr lang="en-US" sz="2000" dirty="0" smtClean="0"/>
              <a:t>grammar</a:t>
            </a:r>
            <a:r>
              <a:rPr lang="zh-CN" altLang="en-US" sz="2000" dirty="0" smtClean="0"/>
              <a:t> </a:t>
            </a:r>
            <a:r>
              <a:rPr lang="en-US" sz="2000" dirty="0" smtClean="0"/>
              <a:t>PCFG </a:t>
            </a:r>
            <a:r>
              <a:rPr lang="en-US" sz="2000" dirty="0"/>
              <a:t>that consists of the cumulative set of </a:t>
            </a:r>
            <a:r>
              <a:rPr lang="en-US" sz="2000" dirty="0" smtClean="0"/>
              <a:t>rules</a:t>
            </a:r>
            <a:r>
              <a:rPr lang="zh-CN" altLang="en-US" sz="2000" dirty="0" smtClean="0"/>
              <a:t> </a:t>
            </a:r>
            <a:r>
              <a:rPr lang="en-US" sz="2000" dirty="0" smtClean="0"/>
              <a:t>used </a:t>
            </a:r>
            <a:r>
              <a:rPr lang="en-US" sz="2000" dirty="0"/>
              <a:t>in parsing the passwords in </a:t>
            </a:r>
            <a:r>
              <a:rPr lang="en-US" sz="2000" b="1" i="1" dirty="0" smtClean="0"/>
              <a:t>P</a:t>
            </a:r>
            <a:r>
              <a:rPr lang="en-US" sz="2000" dirty="0" smtClean="0"/>
              <a:t> </a:t>
            </a:r>
            <a:endParaRPr lang="en-US" sz="2000" dirty="0"/>
          </a:p>
          <a:p>
            <a:endParaRPr lang="en-US" sz="2000" dirty="0" smtClean="0"/>
          </a:p>
          <a:p>
            <a:r>
              <a:rPr lang="en-US" sz="2000" dirty="0" smtClean="0"/>
              <a:t>The </a:t>
            </a:r>
            <a:r>
              <a:rPr lang="en-US" sz="2000" dirty="0"/>
              <a:t>rule </a:t>
            </a:r>
            <a:r>
              <a:rPr lang="en-US" sz="2000" dirty="0" smtClean="0"/>
              <a:t>probabilities</a:t>
            </a:r>
            <a:r>
              <a:rPr lang="zh-CN" altLang="en-US" sz="2000" dirty="0" smtClean="0"/>
              <a:t> </a:t>
            </a:r>
            <a:r>
              <a:rPr lang="en-US" sz="2000" dirty="0" smtClean="0"/>
              <a:t>are </a:t>
            </a:r>
            <a:r>
              <a:rPr lang="en-US" sz="2000" dirty="0"/>
              <a:t>copied from the original PCFG and then normalized </a:t>
            </a:r>
            <a:r>
              <a:rPr lang="en-US" sz="2000" dirty="0" smtClean="0"/>
              <a:t>over</a:t>
            </a:r>
            <a:r>
              <a:rPr lang="zh-CN" altLang="en-US" sz="2000" dirty="0" smtClean="0"/>
              <a:t> </a:t>
            </a:r>
            <a:r>
              <a:rPr lang="en-US" sz="2000" dirty="0" smtClean="0"/>
              <a:t>the </a:t>
            </a:r>
            <a:r>
              <a:rPr lang="en-US" sz="2000" dirty="0"/>
              <a:t>sub-grammar </a:t>
            </a:r>
            <a:r>
              <a:rPr lang="en-US" sz="2000" dirty="0" smtClean="0"/>
              <a:t>PCFG</a:t>
            </a: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608088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NLEs</a:t>
            </a:r>
            <a:r>
              <a:rPr lang="en-US" altLang="zh-CN" b="1" dirty="0" smtClean="0"/>
              <a:t>–SG</a:t>
            </a:r>
            <a:r>
              <a:rPr lang="zh-CN" altLang="en-US" b="1" dirty="0" smtClean="0"/>
              <a:t> </a:t>
            </a:r>
            <a:r>
              <a:rPr lang="en-US" altLang="zh-CN" b="1" dirty="0" smtClean="0"/>
              <a:t>Models</a:t>
            </a:r>
            <a:r>
              <a:rPr lang="zh-CN" altLang="en-US" b="1" dirty="0" smtClean="0"/>
              <a:t>  </a:t>
            </a:r>
            <a:r>
              <a:rPr lang="en-US" altLang="zh-CN" b="1" dirty="0" smtClean="0"/>
              <a:t>(Cont’d)</a:t>
            </a:r>
            <a:endParaRPr lang="zh-CN" altLang="en-US" b="1" dirty="0"/>
          </a:p>
        </p:txBody>
      </p:sp>
      <p:graphicFrame>
        <p:nvGraphicFramePr>
          <p:cNvPr id="5" name="Table 4"/>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675526603"/>
              </p:ext>
            </p:extLst>
          </p:nvPr>
        </p:nvGraphicFramePr>
        <p:xfrm>
          <a:off x="513769" y="2471023"/>
          <a:ext cx="1508112" cy="1922227"/>
        </p:xfrm>
        <a:graphic>
          <a:graphicData uri="http://schemas.openxmlformats.org/drawingml/2006/table">
            <a:tbl>
              <a:tblPr firstRow="1" bandRow="1">
                <a:tableStyleId>{2D5ABB26-0587-4C30-8999-92F81FD0307C}</a:tableStyleId>
              </a:tblPr>
              <a:tblGrid>
                <a:gridCol w="1508112"/>
              </a:tblGrid>
              <a:tr h="356141">
                <a:tc>
                  <a:txBody>
                    <a:bodyPr/>
                    <a:lstStyle/>
                    <a:p>
                      <a:r>
                        <a:rPr lang="en-US" dirty="0" smtClean="0">
                          <a:latin typeface="Monaco" pitchFamily="49" charset="0"/>
                        </a:rPr>
                        <a:t>mywisc#1</a:t>
                      </a:r>
                      <a:endParaRPr lang="en-US" dirty="0">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3559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Monaco" pitchFamily="49" charset="0"/>
                        </a:rPr>
                        <a:t>i&lt;3mylife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356141">
                <a:tc>
                  <a:txBody>
                    <a:bodyPr/>
                    <a:lstStyle/>
                    <a:p>
                      <a:r>
                        <a:rPr lang="en-US" dirty="0" smtClean="0">
                          <a:latin typeface="Monaco" pitchFamily="49" charset="0"/>
                        </a:rPr>
                        <a:t>mywisc#1</a:t>
                      </a:r>
                      <a:endParaRPr lang="en-US" dirty="0">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356141">
                <a:tc>
                  <a:txBody>
                    <a:bodyPr/>
                    <a:lstStyle/>
                    <a:p>
                      <a:r>
                        <a:rPr lang="en-US" dirty="0" smtClean="0">
                          <a:latin typeface="Monaco" pitchFamily="49" charset="0"/>
                        </a:rPr>
                        <a:t>mywisc#12</a:t>
                      </a:r>
                      <a:endParaRPr lang="en-US" dirty="0">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459187">
                <a:tc>
                  <a:txBody>
                    <a:bodyPr/>
                    <a:lstStyle/>
                    <a:p>
                      <a:r>
                        <a:rPr lang="en-US" dirty="0" smtClean="0">
                          <a:latin typeface="Monaco" pitchFamily="49" charset="0"/>
                        </a:rPr>
                        <a:t>qwerty89</a:t>
                      </a:r>
                      <a:endParaRPr lang="en-US" dirty="0">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711195140"/>
              </p:ext>
            </p:extLst>
          </p:nvPr>
        </p:nvGraphicFramePr>
        <p:xfrm>
          <a:off x="2783514" y="1778830"/>
          <a:ext cx="2557220" cy="3931920"/>
        </p:xfrm>
        <a:graphic>
          <a:graphicData uri="http://schemas.openxmlformats.org/drawingml/2006/table">
            <a:tbl>
              <a:tblPr firstRow="1" bandRow="1">
                <a:tableStyleId>{2D5ABB26-0587-4C30-8999-92F81FD0307C}</a:tableStyleId>
              </a:tblPr>
              <a:tblGrid>
                <a:gridCol w="2557220"/>
              </a:tblGrid>
              <a:tr h="356141">
                <a:tc>
                  <a:txBody>
                    <a:bodyPr/>
                    <a:lstStyle/>
                    <a:p>
                      <a:r>
                        <a:rPr lang="en-US" dirty="0" smtClean="0">
                          <a:solidFill>
                            <a:schemeClr val="tx1"/>
                          </a:solidFill>
                          <a:latin typeface="Monaco" pitchFamily="49" charset="0"/>
                        </a:rPr>
                        <a:t>S</a:t>
                      </a:r>
                      <a:r>
                        <a:rPr lang="en-US" baseline="0" dirty="0" smtClean="0">
                          <a:solidFill>
                            <a:schemeClr val="tx1"/>
                          </a:solidFill>
                          <a:latin typeface="Monaco" pitchFamily="49" charset="0"/>
                        </a:rPr>
                        <a:t> </a:t>
                      </a:r>
                      <a:r>
                        <a:rPr lang="en-US" dirty="0" smtClean="0">
                          <a:solidFill>
                            <a:schemeClr val="tx1"/>
                          </a:solidFill>
                          <a:latin typeface="Monaco" pitchFamily="49" charset="0"/>
                          <a:sym typeface="Wingdings" pitchFamily="2" charset="2"/>
                        </a:rPr>
                        <a:t> </a:t>
                      </a:r>
                      <a:r>
                        <a:rPr lang="en-US" dirty="0" smtClean="0">
                          <a:solidFill>
                            <a:schemeClr val="tx1"/>
                          </a:solidFill>
                          <a:latin typeface="Monaco" pitchFamily="49" charset="0"/>
                        </a:rPr>
                        <a:t>W</a:t>
                      </a:r>
                      <a:r>
                        <a:rPr lang="en-US" baseline="-25000" dirty="0" smtClean="0">
                          <a:solidFill>
                            <a:schemeClr val="tx1"/>
                          </a:solidFill>
                          <a:latin typeface="Monaco" pitchFamily="49" charset="0"/>
                        </a:rPr>
                        <a:t>6</a:t>
                      </a:r>
                      <a:r>
                        <a:rPr lang="en-US" dirty="0" smtClean="0">
                          <a:solidFill>
                            <a:schemeClr val="tx1"/>
                          </a:solidFill>
                          <a:latin typeface="Monaco" pitchFamily="49" charset="0"/>
                        </a:rPr>
                        <a:t>Y</a:t>
                      </a:r>
                      <a:r>
                        <a:rPr lang="en-US" baseline="-25000" dirty="0" smtClean="0">
                          <a:solidFill>
                            <a:schemeClr val="tx1"/>
                          </a:solidFill>
                          <a:latin typeface="Monaco" pitchFamily="49" charset="0"/>
                        </a:rPr>
                        <a:t>1</a:t>
                      </a:r>
                      <a:r>
                        <a:rPr lang="en-US" dirty="0" smtClean="0">
                          <a:solidFill>
                            <a:schemeClr val="tx1"/>
                          </a:solidFill>
                          <a:latin typeface="Monaco" pitchFamily="49" charset="0"/>
                        </a:rPr>
                        <a:t>D</a:t>
                      </a:r>
                      <a:r>
                        <a:rPr lang="en-US" baseline="-25000" dirty="0" smtClean="0">
                          <a:solidFill>
                            <a:schemeClr val="tx1"/>
                          </a:solidFill>
                          <a:latin typeface="Monaco" pitchFamily="49" charset="0"/>
                        </a:rPr>
                        <a:t>1</a:t>
                      </a:r>
                      <a:r>
                        <a:rPr lang="en-US" baseline="30000" dirty="0" smtClean="0">
                          <a:solidFill>
                            <a:schemeClr val="tx1"/>
                          </a:solidFill>
                          <a:latin typeface="Monaco" pitchFamily="49" charset="0"/>
                        </a:rPr>
                        <a:t>   </a:t>
                      </a:r>
                      <a:r>
                        <a:rPr lang="en-US" baseline="0" dirty="0" smtClean="0">
                          <a:solidFill>
                            <a:schemeClr val="tx1"/>
                          </a:solidFill>
                          <a:latin typeface="Monaco" pitchFamily="49" charset="0"/>
                        </a:rPr>
                        <a:t>;0.18 </a:t>
                      </a:r>
                      <a:endParaRPr lang="en-US" baseline="-25000" dirty="0">
                        <a:solidFill>
                          <a:schemeClr val="tx1"/>
                        </a:solidFill>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3559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Monaco" pitchFamily="49" charset="0"/>
                        </a:rPr>
                        <a:t>S </a:t>
                      </a:r>
                      <a:r>
                        <a:rPr lang="en-US" dirty="0" smtClean="0">
                          <a:solidFill>
                            <a:schemeClr val="tx1"/>
                          </a:solidFill>
                          <a:latin typeface="Monaco" pitchFamily="49" charset="0"/>
                          <a:sym typeface="Wingdings" pitchFamily="2" charset="2"/>
                        </a:rPr>
                        <a:t></a:t>
                      </a:r>
                      <a:r>
                        <a:rPr lang="en-US" baseline="0" dirty="0" smtClean="0">
                          <a:solidFill>
                            <a:schemeClr val="tx1"/>
                          </a:solidFill>
                          <a:latin typeface="Monaco" pitchFamily="49" charset="0"/>
                          <a:sym typeface="Wingdings" pitchFamily="2" charset="2"/>
                        </a:rPr>
                        <a:t> </a:t>
                      </a:r>
                      <a:r>
                        <a:rPr lang="en-US" dirty="0" smtClean="0">
                          <a:solidFill>
                            <a:schemeClr val="tx1"/>
                          </a:solidFill>
                          <a:latin typeface="Monaco" pitchFamily="49" charset="0"/>
                        </a:rPr>
                        <a:t>W</a:t>
                      </a:r>
                      <a:r>
                        <a:rPr lang="en-US" baseline="-25000" dirty="0" smtClean="0">
                          <a:solidFill>
                            <a:schemeClr val="tx1"/>
                          </a:solidFill>
                          <a:latin typeface="Monaco" pitchFamily="49" charset="0"/>
                        </a:rPr>
                        <a:t>1</a:t>
                      </a:r>
                      <a:r>
                        <a:rPr lang="en-US" sz="1800" kern="1200" dirty="0" smtClean="0">
                          <a:solidFill>
                            <a:schemeClr val="tx1"/>
                          </a:solidFill>
                          <a:latin typeface="Monaco" pitchFamily="49" charset="0"/>
                          <a:ea typeface="+mn-ea"/>
                          <a:cs typeface="+mn-cs"/>
                        </a:rPr>
                        <a:t>Y</a:t>
                      </a:r>
                      <a:r>
                        <a:rPr lang="en-US" sz="1800" kern="1200" baseline="-25000" dirty="0" smtClean="0">
                          <a:solidFill>
                            <a:schemeClr val="tx1"/>
                          </a:solidFill>
                          <a:latin typeface="Monaco" pitchFamily="49" charset="0"/>
                          <a:ea typeface="+mn-ea"/>
                          <a:cs typeface="+mn-cs"/>
                        </a:rPr>
                        <a:t>1</a:t>
                      </a:r>
                      <a:r>
                        <a:rPr lang="en-US" dirty="0" smtClean="0">
                          <a:solidFill>
                            <a:schemeClr val="tx1"/>
                          </a:solidFill>
                          <a:latin typeface="Monaco" pitchFamily="49" charset="0"/>
                        </a:rPr>
                        <a:t>D</a:t>
                      </a:r>
                      <a:r>
                        <a:rPr lang="en-US" baseline="-25000" dirty="0" smtClean="0">
                          <a:solidFill>
                            <a:schemeClr val="tx1"/>
                          </a:solidFill>
                          <a:latin typeface="Monaco" pitchFamily="49" charset="0"/>
                        </a:rPr>
                        <a:t>1</a:t>
                      </a:r>
                      <a:r>
                        <a:rPr lang="en-US" dirty="0" smtClean="0">
                          <a:solidFill>
                            <a:schemeClr val="tx1"/>
                          </a:solidFill>
                          <a:latin typeface="Monaco" pitchFamily="49" charset="0"/>
                        </a:rPr>
                        <a:t>W</a:t>
                      </a:r>
                      <a:r>
                        <a:rPr lang="en-US" baseline="-25000" dirty="0" smtClean="0">
                          <a:solidFill>
                            <a:schemeClr val="tx1"/>
                          </a:solidFill>
                          <a:latin typeface="Monaco" pitchFamily="49" charset="0"/>
                        </a:rPr>
                        <a:t>6</a:t>
                      </a:r>
                      <a:r>
                        <a:rPr lang="en-US" baseline="0" dirty="0" smtClean="0">
                          <a:solidFill>
                            <a:schemeClr val="tx1"/>
                          </a:solidFill>
                          <a:latin typeface="Monaco" pitchFamily="49" charset="0"/>
                        </a:rPr>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356141">
                <a:tc>
                  <a:txBody>
                    <a:bodyPr/>
                    <a:lstStyle/>
                    <a:p>
                      <a:r>
                        <a:rPr lang="en-US" sz="1800" kern="1200" dirty="0" smtClean="0">
                          <a:solidFill>
                            <a:schemeClr val="tx1"/>
                          </a:solidFill>
                          <a:latin typeface="Monaco" pitchFamily="49" charset="0"/>
                          <a:ea typeface="+mn-ea"/>
                          <a:cs typeface="+mn-cs"/>
                        </a:rPr>
                        <a:t>S </a:t>
                      </a:r>
                      <a:r>
                        <a:rPr lang="en-US" sz="1800" kern="1200" dirty="0" smtClean="0">
                          <a:solidFill>
                            <a:schemeClr val="tx1"/>
                          </a:solidFill>
                          <a:latin typeface="Monaco" pitchFamily="49" charset="0"/>
                          <a:ea typeface="+mn-ea"/>
                          <a:cs typeface="+mn-cs"/>
                          <a:sym typeface="Wingdings" pitchFamily="2" charset="2"/>
                        </a:rPr>
                        <a:t> </a:t>
                      </a:r>
                      <a:r>
                        <a:rPr lang="en-US" sz="1800" kern="1200" dirty="0" smtClean="0">
                          <a:solidFill>
                            <a:schemeClr val="tx1"/>
                          </a:solidFill>
                          <a:latin typeface="Monaco" pitchFamily="49" charset="0"/>
                          <a:ea typeface="+mn-ea"/>
                          <a:cs typeface="+mn-cs"/>
                        </a:rPr>
                        <a:t>W</a:t>
                      </a:r>
                      <a:r>
                        <a:rPr lang="en-US" sz="1800" kern="1200" baseline="-25000" dirty="0" smtClean="0">
                          <a:solidFill>
                            <a:schemeClr val="tx1"/>
                          </a:solidFill>
                          <a:latin typeface="Monaco" pitchFamily="49" charset="0"/>
                          <a:ea typeface="+mn-ea"/>
                          <a:cs typeface="+mn-cs"/>
                        </a:rPr>
                        <a:t>6</a:t>
                      </a:r>
                      <a:r>
                        <a:rPr lang="en-US" sz="1800" kern="1200" dirty="0" smtClean="0">
                          <a:solidFill>
                            <a:schemeClr val="tx1"/>
                          </a:solidFill>
                          <a:latin typeface="Monaco" pitchFamily="49" charset="0"/>
                          <a:ea typeface="+mn-ea"/>
                          <a:cs typeface="+mn-cs"/>
                        </a:rPr>
                        <a:t>Y</a:t>
                      </a:r>
                      <a:r>
                        <a:rPr lang="en-US" sz="1800" kern="1200" baseline="-25000" dirty="0" smtClean="0">
                          <a:solidFill>
                            <a:schemeClr val="tx1"/>
                          </a:solidFill>
                          <a:latin typeface="Monaco" pitchFamily="49" charset="0"/>
                          <a:ea typeface="+mn-ea"/>
                          <a:cs typeface="+mn-cs"/>
                        </a:rPr>
                        <a:t>1</a:t>
                      </a:r>
                      <a:r>
                        <a:rPr lang="en-US" dirty="0" smtClean="0">
                          <a:solidFill>
                            <a:schemeClr val="tx1"/>
                          </a:solidFill>
                          <a:latin typeface="Monaco" pitchFamily="49" charset="0"/>
                        </a:rPr>
                        <a:t>D</a:t>
                      </a:r>
                      <a:r>
                        <a:rPr lang="en-US" baseline="-25000" dirty="0" smtClean="0">
                          <a:solidFill>
                            <a:schemeClr val="tx1"/>
                          </a:solidFill>
                          <a:latin typeface="Monaco" pitchFamily="49" charset="0"/>
                        </a:rPr>
                        <a:t>2   </a:t>
                      </a:r>
                      <a:r>
                        <a:rPr lang="en-US" sz="1800" kern="1200" baseline="0" dirty="0" smtClean="0">
                          <a:solidFill>
                            <a:schemeClr val="tx1"/>
                          </a:solidFill>
                          <a:latin typeface="Monaco" pitchFamily="49" charset="0"/>
                          <a:ea typeface="+mn-ea"/>
                          <a:cs typeface="+mn-cs"/>
                        </a:rPr>
                        <a:t>;0.15</a:t>
                      </a:r>
                      <a:endParaRPr lang="en-US" baseline="-25000" dirty="0">
                        <a:solidFill>
                          <a:schemeClr val="tx1"/>
                        </a:solidFill>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459187">
                <a:tc>
                  <a:txBody>
                    <a:bodyPr/>
                    <a:lstStyle/>
                    <a:p>
                      <a:r>
                        <a:rPr lang="en-US" dirty="0" smtClean="0">
                          <a:solidFill>
                            <a:schemeClr val="tx1"/>
                          </a:solidFill>
                          <a:latin typeface="Monaco" pitchFamily="49" charset="0"/>
                        </a:rPr>
                        <a:t>S </a:t>
                      </a:r>
                      <a:r>
                        <a:rPr lang="en-US" dirty="0" smtClean="0">
                          <a:solidFill>
                            <a:schemeClr val="tx1"/>
                          </a:solidFill>
                          <a:latin typeface="Monaco" pitchFamily="49" charset="0"/>
                          <a:sym typeface="Wingdings" pitchFamily="2" charset="2"/>
                        </a:rPr>
                        <a:t> </a:t>
                      </a:r>
                      <a:r>
                        <a:rPr lang="en-US" dirty="0" smtClean="0">
                          <a:solidFill>
                            <a:schemeClr val="tx1"/>
                          </a:solidFill>
                          <a:latin typeface="Monaco" pitchFamily="49" charset="0"/>
                        </a:rPr>
                        <a:t>W</a:t>
                      </a:r>
                      <a:r>
                        <a:rPr lang="en-US" baseline="-25000" dirty="0" smtClean="0">
                          <a:solidFill>
                            <a:schemeClr val="tx1"/>
                          </a:solidFill>
                          <a:latin typeface="Monaco" pitchFamily="49" charset="0"/>
                        </a:rPr>
                        <a:t>6</a:t>
                      </a:r>
                      <a:r>
                        <a:rPr lang="en-US" dirty="0" smtClean="0">
                          <a:solidFill>
                            <a:schemeClr val="tx1"/>
                          </a:solidFill>
                          <a:latin typeface="Monaco" pitchFamily="49" charset="0"/>
                        </a:rPr>
                        <a:t>D</a:t>
                      </a:r>
                      <a:r>
                        <a:rPr lang="en-US" baseline="-25000" dirty="0" smtClean="0">
                          <a:solidFill>
                            <a:schemeClr val="tx1"/>
                          </a:solidFill>
                          <a:latin typeface="Monaco" pitchFamily="49" charset="0"/>
                        </a:rPr>
                        <a:t>2     </a:t>
                      </a:r>
                      <a:r>
                        <a:rPr lang="en-US" sz="1800" kern="1200" baseline="0" dirty="0" smtClean="0">
                          <a:solidFill>
                            <a:schemeClr val="tx1"/>
                          </a:solidFill>
                          <a:latin typeface="Monaco" pitchFamily="49" charset="0"/>
                          <a:ea typeface="+mn-ea"/>
                          <a:cs typeface="+mn-cs"/>
                        </a:rPr>
                        <a:t>;0.12</a:t>
                      </a:r>
                      <a:endParaRPr lang="en-US" baseline="-25000" dirty="0">
                        <a:solidFill>
                          <a:schemeClr val="tx1"/>
                        </a:solidFill>
                        <a:latin typeface="Monaco" pitchFamily="49" charset="0"/>
                      </a:endParaRPr>
                    </a:p>
                    <a:p>
                      <a:r>
                        <a:rPr lang="en-US" baseline="0" dirty="0" smtClean="0">
                          <a:solidFill>
                            <a:schemeClr val="tx1"/>
                          </a:solidFill>
                          <a:latin typeface="Monaco" pitchFamily="49" charset="0"/>
                        </a:rPr>
                        <a:t>W</a:t>
                      </a:r>
                      <a:r>
                        <a:rPr lang="en-US" baseline="-25000" dirty="0" smtClean="0">
                          <a:solidFill>
                            <a:schemeClr val="tx1"/>
                          </a:solidFill>
                          <a:latin typeface="Monaco" pitchFamily="49" charset="0"/>
                        </a:rPr>
                        <a:t>6 </a:t>
                      </a:r>
                      <a:r>
                        <a:rPr lang="en-US" baseline="0" dirty="0" smtClean="0">
                          <a:solidFill>
                            <a:schemeClr val="tx1"/>
                          </a:solidFill>
                          <a:latin typeface="Monaco" pitchFamily="49" charset="0"/>
                          <a:sym typeface="Wingdings" pitchFamily="2" charset="2"/>
                        </a:rPr>
                        <a:t> mywisc</a:t>
                      </a:r>
                      <a:r>
                        <a:rPr lang="en-US" sz="1800" kern="1200" baseline="0" dirty="0" smtClean="0">
                          <a:solidFill>
                            <a:schemeClr val="tx1"/>
                          </a:solidFill>
                          <a:latin typeface="Monaco" pitchFamily="49" charset="0"/>
                          <a:ea typeface="+mn-ea"/>
                          <a:cs typeface="+mn-cs"/>
                        </a:rPr>
                        <a:t>;0.001</a:t>
                      </a:r>
                    </a:p>
                    <a:p>
                      <a:r>
                        <a:rPr lang="en-US" baseline="0" dirty="0" smtClean="0">
                          <a:solidFill>
                            <a:schemeClr val="tx1"/>
                          </a:solidFill>
                          <a:latin typeface="Monaco" pitchFamily="49" charset="0"/>
                          <a:sym typeface="Wingdings" pitchFamily="2" charset="2"/>
                        </a:rPr>
                        <a:t>W</a:t>
                      </a:r>
                      <a:r>
                        <a:rPr lang="en-US" baseline="-25000" dirty="0" smtClean="0">
                          <a:solidFill>
                            <a:schemeClr val="tx1"/>
                          </a:solidFill>
                          <a:latin typeface="Monaco" pitchFamily="49" charset="0"/>
                          <a:sym typeface="Wingdings" pitchFamily="2" charset="2"/>
                        </a:rPr>
                        <a:t>6</a:t>
                      </a:r>
                      <a:r>
                        <a:rPr lang="en-US" baseline="0" dirty="0" smtClean="0">
                          <a:solidFill>
                            <a:schemeClr val="tx1"/>
                          </a:solidFill>
                          <a:latin typeface="Monaco" pitchFamily="49" charset="0"/>
                          <a:sym typeface="Wingdings" pitchFamily="2" charset="2"/>
                        </a:rPr>
                        <a:t>  qwerty </a:t>
                      </a:r>
                      <a:r>
                        <a:rPr lang="en-US" sz="1800" kern="1200" baseline="0" dirty="0" smtClean="0">
                          <a:solidFill>
                            <a:schemeClr val="tx1"/>
                          </a:solidFill>
                          <a:latin typeface="Monaco" pitchFamily="49" charset="0"/>
                          <a:ea typeface="+mn-ea"/>
                          <a:cs typeface="+mn-cs"/>
                        </a:rPr>
                        <a:t>;0.12 </a:t>
                      </a:r>
                      <a:endParaRPr lang="en-US" baseline="0" dirty="0" smtClean="0">
                        <a:solidFill>
                          <a:schemeClr val="tx1"/>
                        </a:solidFill>
                        <a:latin typeface="Monaco" pitchFamily="49" charset="0"/>
                        <a:sym typeface="Wingdings" pitchFamily="2" charset="2"/>
                      </a:endParaRPr>
                    </a:p>
                    <a:p>
                      <a:r>
                        <a:rPr lang="en-US" baseline="0" dirty="0" smtClean="0">
                          <a:solidFill>
                            <a:schemeClr val="tx1"/>
                          </a:solidFill>
                          <a:latin typeface="Monaco" pitchFamily="49" charset="0"/>
                          <a:sym typeface="Wingdings" pitchFamily="2" charset="2"/>
                        </a:rPr>
                        <a:t>Y</a:t>
                      </a:r>
                      <a:r>
                        <a:rPr lang="en-US" baseline="-25000" dirty="0" smtClean="0">
                          <a:solidFill>
                            <a:schemeClr val="tx1"/>
                          </a:solidFill>
                          <a:latin typeface="Monaco" pitchFamily="49" charset="0"/>
                          <a:sym typeface="Wingdings" pitchFamily="2" charset="2"/>
                        </a:rPr>
                        <a:t>1</a:t>
                      </a:r>
                      <a:r>
                        <a:rPr lang="en-US" baseline="0" dirty="0" smtClean="0">
                          <a:solidFill>
                            <a:schemeClr val="tx1"/>
                          </a:solidFill>
                          <a:latin typeface="Monaco" pitchFamily="49" charset="0"/>
                          <a:sym typeface="Wingdings" pitchFamily="2" charset="2"/>
                        </a:rPr>
                        <a:t>  #     ;0.05</a:t>
                      </a:r>
                    </a:p>
                    <a:p>
                      <a:r>
                        <a:rPr lang="en-US" baseline="0" dirty="0" smtClean="0">
                          <a:solidFill>
                            <a:schemeClr val="tx1"/>
                          </a:solidFill>
                          <a:latin typeface="Monaco" pitchFamily="49" charset="0"/>
                          <a:sym typeface="Wingdings" pitchFamily="2" charset="2"/>
                        </a:rPr>
                        <a:t>Y</a:t>
                      </a:r>
                      <a:r>
                        <a:rPr lang="en-US" baseline="-25000" dirty="0" smtClean="0">
                          <a:solidFill>
                            <a:schemeClr val="tx1"/>
                          </a:solidFill>
                          <a:latin typeface="Monaco" pitchFamily="49" charset="0"/>
                          <a:sym typeface="Wingdings" pitchFamily="2" charset="2"/>
                        </a:rPr>
                        <a:t>1</a:t>
                      </a:r>
                      <a:r>
                        <a:rPr lang="en-US" baseline="0" dirty="0" smtClean="0">
                          <a:solidFill>
                            <a:schemeClr val="tx1"/>
                          </a:solidFill>
                          <a:latin typeface="Monaco" pitchFamily="49" charset="0"/>
                          <a:sym typeface="Wingdings" pitchFamily="2" charset="2"/>
                        </a:rPr>
                        <a:t>  &lt;     </a:t>
                      </a:r>
                      <a:r>
                        <a:rPr lang="en-US" sz="1800" kern="1200" baseline="0" dirty="0" smtClean="0">
                          <a:solidFill>
                            <a:schemeClr val="tx1"/>
                          </a:solidFill>
                          <a:latin typeface="Monaco" pitchFamily="49" charset="0"/>
                          <a:ea typeface="+mn-ea"/>
                          <a:cs typeface="+mn-cs"/>
                        </a:rPr>
                        <a:t>;0.01 </a:t>
                      </a:r>
                      <a:endParaRPr lang="en-US" baseline="0" dirty="0" smtClean="0">
                        <a:solidFill>
                          <a:schemeClr val="tx1"/>
                        </a:solidFill>
                        <a:latin typeface="Monaco" pitchFamily="49" charset="0"/>
                        <a:sym typeface="Wingdings" pitchFamily="2" charset="2"/>
                      </a:endParaRPr>
                    </a:p>
                    <a:p>
                      <a:r>
                        <a:rPr lang="en-US" baseline="0" dirty="0" smtClean="0">
                          <a:solidFill>
                            <a:schemeClr val="tx1"/>
                          </a:solidFill>
                          <a:latin typeface="Monaco" pitchFamily="49" charset="0"/>
                          <a:sym typeface="Wingdings" pitchFamily="2" charset="2"/>
                        </a:rPr>
                        <a:t>D</a:t>
                      </a:r>
                      <a:r>
                        <a:rPr lang="en-US" baseline="-25000" dirty="0" smtClean="0">
                          <a:solidFill>
                            <a:schemeClr val="tx1"/>
                          </a:solidFill>
                          <a:latin typeface="Monaco" pitchFamily="49" charset="0"/>
                          <a:sym typeface="Wingdings" pitchFamily="2" charset="2"/>
                        </a:rPr>
                        <a:t>1</a:t>
                      </a:r>
                      <a:r>
                        <a:rPr lang="en-US" baseline="0" dirty="0" smtClean="0">
                          <a:solidFill>
                            <a:schemeClr val="tx1"/>
                          </a:solidFill>
                          <a:latin typeface="Monaco" pitchFamily="49" charset="0"/>
                          <a:sym typeface="Wingdings" pitchFamily="2" charset="2"/>
                        </a:rPr>
                        <a:t>  1     </a:t>
                      </a:r>
                      <a:r>
                        <a:rPr lang="en-US" sz="1800" kern="1200" baseline="0" dirty="0" smtClean="0">
                          <a:solidFill>
                            <a:schemeClr val="tx1"/>
                          </a:solidFill>
                          <a:latin typeface="Monaco" pitchFamily="49" charset="0"/>
                          <a:ea typeface="+mn-ea"/>
                          <a:cs typeface="+mn-cs"/>
                        </a:rPr>
                        <a:t>;0.19</a:t>
                      </a:r>
                    </a:p>
                    <a:p>
                      <a:r>
                        <a:rPr lang="en-US" sz="1800" kern="1200" baseline="0" dirty="0" smtClean="0">
                          <a:solidFill>
                            <a:schemeClr val="tx1"/>
                          </a:solidFill>
                          <a:latin typeface="Monaco" pitchFamily="49" charset="0"/>
                          <a:ea typeface="+mn-ea"/>
                          <a:cs typeface="+mn-cs"/>
                          <a:sym typeface="Wingdings" pitchFamily="2" charset="2"/>
                        </a:rPr>
                        <a:t>D</a:t>
                      </a:r>
                      <a:r>
                        <a:rPr lang="en-US" sz="1800" kern="1200" baseline="-25000" dirty="0" smtClean="0">
                          <a:solidFill>
                            <a:schemeClr val="tx1"/>
                          </a:solidFill>
                          <a:latin typeface="Monaco" pitchFamily="49" charset="0"/>
                          <a:ea typeface="+mn-ea"/>
                          <a:cs typeface="+mn-cs"/>
                          <a:sym typeface="Wingdings" pitchFamily="2" charset="2"/>
                        </a:rPr>
                        <a:t>1</a:t>
                      </a:r>
                      <a:r>
                        <a:rPr lang="en-US" sz="1800" kern="1200" baseline="0" dirty="0" smtClean="0">
                          <a:solidFill>
                            <a:schemeClr val="tx1"/>
                          </a:solidFill>
                          <a:latin typeface="Monaco" pitchFamily="49" charset="0"/>
                          <a:ea typeface="+mn-ea"/>
                          <a:cs typeface="+mn-cs"/>
                          <a:sym typeface="Wingdings" pitchFamily="2" charset="2"/>
                        </a:rPr>
                        <a:t>  3     ;0.11</a:t>
                      </a:r>
                      <a:endParaRPr lang="en-US" baseline="0" dirty="0" smtClean="0">
                        <a:solidFill>
                          <a:schemeClr val="tx1"/>
                        </a:solidFill>
                        <a:latin typeface="Monaco" pitchFamily="49" charset="0"/>
                        <a:sym typeface="Wingdings" pitchFamily="2" charset="2"/>
                      </a:endParaRPr>
                    </a:p>
                    <a:p>
                      <a:r>
                        <a:rPr lang="en-US" baseline="0" dirty="0" smtClean="0">
                          <a:solidFill>
                            <a:schemeClr val="tx1"/>
                          </a:solidFill>
                          <a:latin typeface="Monaco" pitchFamily="49" charset="0"/>
                          <a:sym typeface="Wingdings" pitchFamily="2" charset="2"/>
                        </a:rPr>
                        <a:t>W</a:t>
                      </a:r>
                      <a:r>
                        <a:rPr lang="en-US" baseline="-25000" dirty="0" smtClean="0">
                          <a:solidFill>
                            <a:schemeClr val="tx1"/>
                          </a:solidFill>
                          <a:latin typeface="Monaco" pitchFamily="49" charset="0"/>
                          <a:sym typeface="Wingdings" pitchFamily="2" charset="2"/>
                        </a:rPr>
                        <a:t>1</a:t>
                      </a:r>
                      <a:r>
                        <a:rPr lang="en-US" baseline="0" dirty="0" smtClean="0">
                          <a:solidFill>
                            <a:schemeClr val="tx1"/>
                          </a:solidFill>
                          <a:latin typeface="Monaco" pitchFamily="49" charset="0"/>
                          <a:sym typeface="Wingdings" pitchFamily="2" charset="2"/>
                        </a:rPr>
                        <a:t>  i     </a:t>
                      </a:r>
                      <a:r>
                        <a:rPr lang="en-US" sz="1800" kern="1200" baseline="0" dirty="0" smtClean="0">
                          <a:solidFill>
                            <a:schemeClr val="tx1"/>
                          </a:solidFill>
                          <a:latin typeface="Monaco" pitchFamily="49" charset="0"/>
                          <a:ea typeface="+mn-ea"/>
                          <a:cs typeface="+mn-cs"/>
                        </a:rPr>
                        <a:t>;0.2</a:t>
                      </a:r>
                      <a:endParaRPr lang="en-US" baseline="0" dirty="0" smtClean="0">
                        <a:solidFill>
                          <a:schemeClr val="tx1"/>
                        </a:solidFill>
                        <a:latin typeface="Monaco" pitchFamily="49" charset="0"/>
                        <a:sym typeface="Wingdings" pitchFamily="2" charset="2"/>
                      </a:endParaRPr>
                    </a:p>
                    <a:p>
                      <a:r>
                        <a:rPr lang="en-US" baseline="0" dirty="0" smtClean="0">
                          <a:solidFill>
                            <a:schemeClr val="tx1"/>
                          </a:solidFill>
                          <a:latin typeface="Monaco" pitchFamily="49" charset="0"/>
                          <a:sym typeface="Wingdings" pitchFamily="2" charset="2"/>
                        </a:rPr>
                        <a:t>D</a:t>
                      </a:r>
                      <a:r>
                        <a:rPr lang="en-US" baseline="-25000" dirty="0" smtClean="0">
                          <a:solidFill>
                            <a:schemeClr val="tx1"/>
                          </a:solidFill>
                          <a:latin typeface="Monaco" pitchFamily="49" charset="0"/>
                          <a:sym typeface="Wingdings" pitchFamily="2" charset="2"/>
                        </a:rPr>
                        <a:t>2</a:t>
                      </a:r>
                      <a:r>
                        <a:rPr lang="en-US" baseline="0" dirty="0" smtClean="0">
                          <a:solidFill>
                            <a:schemeClr val="tx1"/>
                          </a:solidFill>
                          <a:latin typeface="Monaco" pitchFamily="49" charset="0"/>
                          <a:sym typeface="Wingdings" pitchFamily="2" charset="2"/>
                        </a:rPr>
                        <a:t>  12    ;0.23</a:t>
                      </a:r>
                    </a:p>
                    <a:p>
                      <a:r>
                        <a:rPr lang="en-US" baseline="0" dirty="0" smtClean="0">
                          <a:solidFill>
                            <a:schemeClr val="tx1"/>
                          </a:solidFill>
                          <a:latin typeface="Monaco" pitchFamily="49" charset="0"/>
                          <a:sym typeface="Wingdings" pitchFamily="2" charset="2"/>
                        </a:rPr>
                        <a:t>D</a:t>
                      </a:r>
                      <a:r>
                        <a:rPr lang="en-US" baseline="-25000" dirty="0" smtClean="0">
                          <a:solidFill>
                            <a:schemeClr val="tx1"/>
                          </a:solidFill>
                          <a:latin typeface="Monaco" pitchFamily="49" charset="0"/>
                          <a:sym typeface="Wingdings" pitchFamily="2" charset="2"/>
                        </a:rPr>
                        <a:t>2 </a:t>
                      </a:r>
                      <a:r>
                        <a:rPr lang="en-US" baseline="0" dirty="0" smtClean="0">
                          <a:solidFill>
                            <a:schemeClr val="tx1"/>
                          </a:solidFill>
                          <a:latin typeface="Monaco" pitchFamily="49" charset="0"/>
                          <a:sym typeface="Wingdings" pitchFamily="2" charset="2"/>
                        </a:rPr>
                        <a:t> 89    </a:t>
                      </a:r>
                      <a:r>
                        <a:rPr lang="en-US" sz="1800" kern="1200" baseline="0" dirty="0" smtClean="0">
                          <a:solidFill>
                            <a:schemeClr val="tx1"/>
                          </a:solidFill>
                          <a:latin typeface="Monaco" pitchFamily="49" charset="0"/>
                          <a:ea typeface="+mn-ea"/>
                          <a:cs typeface="+mn-cs"/>
                        </a:rPr>
                        <a:t>;0.009</a:t>
                      </a:r>
                      <a:endParaRPr lang="en-US" baseline="0" dirty="0" smtClean="0">
                        <a:solidFill>
                          <a:schemeClr val="tx1"/>
                        </a:solidFill>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Right Arrow 6"/>
          <p:cNvSpPr/>
          <p:nvPr/>
        </p:nvSpPr>
        <p:spPr>
          <a:xfrm>
            <a:off x="2072250" y="3279572"/>
            <a:ext cx="565689" cy="294468"/>
          </a:xfrm>
          <a:prstGeom prst="rightArrow">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2783514" y="1390082"/>
            <a:ext cx="2557220" cy="369332"/>
          </a:xfrm>
          <a:prstGeom prst="rect">
            <a:avLst/>
          </a:prstGeom>
          <a:noFill/>
        </p:spPr>
        <p:txBody>
          <a:bodyPr wrap="square" rtlCol="0">
            <a:spAutoFit/>
          </a:bodyPr>
          <a:lstStyle/>
          <a:p>
            <a:pPr algn="ctr"/>
            <a:r>
              <a:rPr lang="en-US" dirty="0" smtClean="0">
                <a:latin typeface="Century Gothic" pitchFamily="34" charset="0"/>
              </a:rPr>
              <a:t>Sub-grammar</a:t>
            </a:r>
            <a:endParaRPr lang="en-US" dirty="0">
              <a:latin typeface="Century Gothic" pitchFamily="34" charset="0"/>
            </a:endParaRPr>
          </a:p>
        </p:txBody>
      </p:sp>
      <p:sp>
        <p:nvSpPr>
          <p:cNvPr id="9" name="TextBox 8"/>
          <p:cNvSpPr txBox="1"/>
          <p:nvPr/>
        </p:nvSpPr>
        <p:spPr>
          <a:xfrm>
            <a:off x="501767" y="2048697"/>
            <a:ext cx="1508112" cy="369332"/>
          </a:xfrm>
          <a:prstGeom prst="rect">
            <a:avLst/>
          </a:prstGeom>
          <a:noFill/>
        </p:spPr>
        <p:txBody>
          <a:bodyPr wrap="square" rtlCol="0">
            <a:spAutoFit/>
          </a:bodyPr>
          <a:lstStyle/>
          <a:p>
            <a:pPr algn="ctr"/>
            <a:r>
              <a:rPr lang="en-US" dirty="0" smtClean="0">
                <a:latin typeface="Century Gothic" pitchFamily="34" charset="0"/>
              </a:rPr>
              <a:t>Real</a:t>
            </a:r>
            <a:endParaRPr lang="en-US" dirty="0">
              <a:latin typeface="Century Gothic"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63243006"/>
              </p:ext>
            </p:extLst>
          </p:nvPr>
        </p:nvGraphicFramePr>
        <p:xfrm>
          <a:off x="6162145" y="1783080"/>
          <a:ext cx="2557220" cy="3931920"/>
        </p:xfrm>
        <a:graphic>
          <a:graphicData uri="http://schemas.openxmlformats.org/drawingml/2006/table">
            <a:tbl>
              <a:tblPr firstRow="1" bandRow="1">
                <a:tableStyleId>{2D5ABB26-0587-4C30-8999-92F81FD0307C}</a:tableStyleId>
              </a:tblPr>
              <a:tblGrid>
                <a:gridCol w="2557220"/>
              </a:tblGrid>
              <a:tr h="356141">
                <a:tc>
                  <a:txBody>
                    <a:bodyPr/>
                    <a:lstStyle/>
                    <a:p>
                      <a:r>
                        <a:rPr lang="en-US" dirty="0" smtClean="0">
                          <a:solidFill>
                            <a:schemeClr val="tx1"/>
                          </a:solidFill>
                          <a:latin typeface="Monaco" pitchFamily="49" charset="0"/>
                        </a:rPr>
                        <a:t>S</a:t>
                      </a:r>
                      <a:r>
                        <a:rPr lang="en-US" baseline="0" dirty="0" smtClean="0">
                          <a:solidFill>
                            <a:schemeClr val="tx1"/>
                          </a:solidFill>
                          <a:latin typeface="Monaco" pitchFamily="49" charset="0"/>
                        </a:rPr>
                        <a:t> </a:t>
                      </a:r>
                      <a:r>
                        <a:rPr lang="en-US" dirty="0" smtClean="0">
                          <a:solidFill>
                            <a:schemeClr val="tx1"/>
                          </a:solidFill>
                          <a:latin typeface="Monaco" pitchFamily="49" charset="0"/>
                          <a:sym typeface="Wingdings" pitchFamily="2" charset="2"/>
                        </a:rPr>
                        <a:t> </a:t>
                      </a:r>
                      <a:r>
                        <a:rPr lang="en-US" dirty="0" smtClean="0">
                          <a:solidFill>
                            <a:schemeClr val="tx1"/>
                          </a:solidFill>
                          <a:latin typeface="Monaco" pitchFamily="49" charset="0"/>
                        </a:rPr>
                        <a:t>W</a:t>
                      </a:r>
                      <a:r>
                        <a:rPr lang="en-US" baseline="-25000" dirty="0" smtClean="0">
                          <a:solidFill>
                            <a:schemeClr val="tx1"/>
                          </a:solidFill>
                          <a:latin typeface="Monaco" pitchFamily="49" charset="0"/>
                        </a:rPr>
                        <a:t>6</a:t>
                      </a:r>
                      <a:r>
                        <a:rPr lang="en-US" dirty="0" smtClean="0">
                          <a:solidFill>
                            <a:schemeClr val="tx1"/>
                          </a:solidFill>
                          <a:latin typeface="Monaco" pitchFamily="49" charset="0"/>
                        </a:rPr>
                        <a:t>Y</a:t>
                      </a:r>
                      <a:r>
                        <a:rPr lang="en-US" baseline="-25000" dirty="0" smtClean="0">
                          <a:solidFill>
                            <a:schemeClr val="tx1"/>
                          </a:solidFill>
                          <a:latin typeface="Monaco" pitchFamily="49" charset="0"/>
                        </a:rPr>
                        <a:t>1</a:t>
                      </a:r>
                      <a:r>
                        <a:rPr lang="en-US" dirty="0" smtClean="0">
                          <a:solidFill>
                            <a:schemeClr val="tx1"/>
                          </a:solidFill>
                          <a:latin typeface="Monaco" pitchFamily="49" charset="0"/>
                        </a:rPr>
                        <a:t>D</a:t>
                      </a:r>
                      <a:r>
                        <a:rPr lang="en-US" baseline="-25000" dirty="0" smtClean="0">
                          <a:solidFill>
                            <a:schemeClr val="tx1"/>
                          </a:solidFill>
                          <a:latin typeface="Monaco" pitchFamily="49" charset="0"/>
                        </a:rPr>
                        <a:t>1</a:t>
                      </a:r>
                      <a:r>
                        <a:rPr lang="en-US" baseline="30000" dirty="0" smtClean="0">
                          <a:solidFill>
                            <a:schemeClr val="tx1"/>
                          </a:solidFill>
                          <a:latin typeface="Monaco" pitchFamily="49" charset="0"/>
                        </a:rPr>
                        <a:t>   </a:t>
                      </a:r>
                      <a:r>
                        <a:rPr lang="en-US" baseline="0" dirty="0" smtClean="0">
                          <a:solidFill>
                            <a:schemeClr val="tx1"/>
                          </a:solidFill>
                          <a:latin typeface="Monaco" pitchFamily="49" charset="0"/>
                        </a:rPr>
                        <a:t>;0.37 </a:t>
                      </a:r>
                      <a:endParaRPr lang="en-US" baseline="-25000" dirty="0">
                        <a:solidFill>
                          <a:schemeClr val="tx1"/>
                        </a:solidFill>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3559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Monaco" pitchFamily="49" charset="0"/>
                        </a:rPr>
                        <a:t>S </a:t>
                      </a:r>
                      <a:r>
                        <a:rPr lang="en-US" dirty="0" smtClean="0">
                          <a:solidFill>
                            <a:schemeClr val="tx1"/>
                          </a:solidFill>
                          <a:latin typeface="Monaco" pitchFamily="49" charset="0"/>
                          <a:sym typeface="Wingdings" pitchFamily="2" charset="2"/>
                        </a:rPr>
                        <a:t></a:t>
                      </a:r>
                      <a:r>
                        <a:rPr lang="en-US" baseline="0" dirty="0" smtClean="0">
                          <a:solidFill>
                            <a:schemeClr val="tx1"/>
                          </a:solidFill>
                          <a:latin typeface="Monaco" pitchFamily="49" charset="0"/>
                          <a:sym typeface="Wingdings" pitchFamily="2" charset="2"/>
                        </a:rPr>
                        <a:t> </a:t>
                      </a:r>
                      <a:r>
                        <a:rPr lang="en-US" dirty="0" smtClean="0">
                          <a:solidFill>
                            <a:schemeClr val="tx1"/>
                          </a:solidFill>
                          <a:latin typeface="Monaco" pitchFamily="49" charset="0"/>
                        </a:rPr>
                        <a:t>W</a:t>
                      </a:r>
                      <a:r>
                        <a:rPr lang="en-US" baseline="-25000" dirty="0" smtClean="0">
                          <a:solidFill>
                            <a:schemeClr val="tx1"/>
                          </a:solidFill>
                          <a:latin typeface="Monaco" pitchFamily="49" charset="0"/>
                        </a:rPr>
                        <a:t>1</a:t>
                      </a:r>
                      <a:r>
                        <a:rPr lang="en-US" sz="1800" kern="1200" dirty="0" smtClean="0">
                          <a:solidFill>
                            <a:schemeClr val="tx1"/>
                          </a:solidFill>
                          <a:latin typeface="Monaco" pitchFamily="49" charset="0"/>
                          <a:ea typeface="+mn-ea"/>
                          <a:cs typeface="+mn-cs"/>
                        </a:rPr>
                        <a:t>Y</a:t>
                      </a:r>
                      <a:r>
                        <a:rPr lang="en-US" sz="1800" kern="1200" baseline="-25000" dirty="0" smtClean="0">
                          <a:solidFill>
                            <a:schemeClr val="tx1"/>
                          </a:solidFill>
                          <a:latin typeface="Monaco" pitchFamily="49" charset="0"/>
                          <a:ea typeface="+mn-ea"/>
                          <a:cs typeface="+mn-cs"/>
                        </a:rPr>
                        <a:t>1</a:t>
                      </a:r>
                      <a:r>
                        <a:rPr lang="en-US" dirty="0" smtClean="0">
                          <a:solidFill>
                            <a:schemeClr val="tx1"/>
                          </a:solidFill>
                          <a:latin typeface="Monaco" pitchFamily="49" charset="0"/>
                        </a:rPr>
                        <a:t>D</a:t>
                      </a:r>
                      <a:r>
                        <a:rPr lang="en-US" baseline="-25000" dirty="0" smtClean="0">
                          <a:solidFill>
                            <a:schemeClr val="tx1"/>
                          </a:solidFill>
                          <a:latin typeface="Monaco" pitchFamily="49" charset="0"/>
                        </a:rPr>
                        <a:t>1</a:t>
                      </a:r>
                      <a:r>
                        <a:rPr lang="en-US" dirty="0" smtClean="0">
                          <a:solidFill>
                            <a:schemeClr val="tx1"/>
                          </a:solidFill>
                          <a:latin typeface="Monaco" pitchFamily="49" charset="0"/>
                        </a:rPr>
                        <a:t>W</a:t>
                      </a:r>
                      <a:r>
                        <a:rPr lang="en-US" baseline="-25000" dirty="0" smtClean="0">
                          <a:solidFill>
                            <a:schemeClr val="tx1"/>
                          </a:solidFill>
                          <a:latin typeface="Monaco" pitchFamily="49" charset="0"/>
                        </a:rPr>
                        <a:t>6</a:t>
                      </a:r>
                      <a:r>
                        <a:rPr lang="en-US" baseline="0" dirty="0" smtClean="0">
                          <a:solidFill>
                            <a:schemeClr val="tx1"/>
                          </a:solidFill>
                          <a:latin typeface="Monaco" pitchFamily="49" charset="0"/>
                        </a:rPr>
                        <a:t>;0.045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356141">
                <a:tc>
                  <a:txBody>
                    <a:bodyPr/>
                    <a:lstStyle/>
                    <a:p>
                      <a:r>
                        <a:rPr lang="en-US" sz="1800" kern="1200" dirty="0" smtClean="0">
                          <a:solidFill>
                            <a:schemeClr val="tx1"/>
                          </a:solidFill>
                          <a:latin typeface="Monaco" pitchFamily="49" charset="0"/>
                          <a:ea typeface="+mn-ea"/>
                          <a:cs typeface="+mn-cs"/>
                        </a:rPr>
                        <a:t>S </a:t>
                      </a:r>
                      <a:r>
                        <a:rPr lang="en-US" sz="1800" kern="1200" dirty="0" smtClean="0">
                          <a:solidFill>
                            <a:schemeClr val="tx1"/>
                          </a:solidFill>
                          <a:latin typeface="Monaco" pitchFamily="49" charset="0"/>
                          <a:ea typeface="+mn-ea"/>
                          <a:cs typeface="+mn-cs"/>
                          <a:sym typeface="Wingdings" pitchFamily="2" charset="2"/>
                        </a:rPr>
                        <a:t> </a:t>
                      </a:r>
                      <a:r>
                        <a:rPr lang="en-US" sz="1800" kern="1200" dirty="0" smtClean="0">
                          <a:solidFill>
                            <a:schemeClr val="tx1"/>
                          </a:solidFill>
                          <a:latin typeface="Monaco" pitchFamily="49" charset="0"/>
                          <a:ea typeface="+mn-ea"/>
                          <a:cs typeface="+mn-cs"/>
                        </a:rPr>
                        <a:t>W</a:t>
                      </a:r>
                      <a:r>
                        <a:rPr lang="en-US" sz="1800" kern="1200" baseline="-25000" dirty="0" smtClean="0">
                          <a:solidFill>
                            <a:schemeClr val="tx1"/>
                          </a:solidFill>
                          <a:latin typeface="Monaco" pitchFamily="49" charset="0"/>
                          <a:ea typeface="+mn-ea"/>
                          <a:cs typeface="+mn-cs"/>
                        </a:rPr>
                        <a:t>6</a:t>
                      </a:r>
                      <a:r>
                        <a:rPr lang="en-US" sz="1800" kern="1200" dirty="0" smtClean="0">
                          <a:solidFill>
                            <a:schemeClr val="tx1"/>
                          </a:solidFill>
                          <a:latin typeface="Monaco" pitchFamily="49" charset="0"/>
                          <a:ea typeface="+mn-ea"/>
                          <a:cs typeface="+mn-cs"/>
                        </a:rPr>
                        <a:t>Y</a:t>
                      </a:r>
                      <a:r>
                        <a:rPr lang="en-US" sz="1800" kern="1200" baseline="-25000" dirty="0" smtClean="0">
                          <a:solidFill>
                            <a:schemeClr val="tx1"/>
                          </a:solidFill>
                          <a:latin typeface="Monaco" pitchFamily="49" charset="0"/>
                          <a:ea typeface="+mn-ea"/>
                          <a:cs typeface="+mn-cs"/>
                        </a:rPr>
                        <a:t>1</a:t>
                      </a:r>
                      <a:r>
                        <a:rPr lang="en-US" dirty="0" smtClean="0">
                          <a:solidFill>
                            <a:schemeClr val="tx1"/>
                          </a:solidFill>
                          <a:latin typeface="Monaco" pitchFamily="49" charset="0"/>
                        </a:rPr>
                        <a:t>D</a:t>
                      </a:r>
                      <a:r>
                        <a:rPr lang="en-US" baseline="-25000" dirty="0" smtClean="0">
                          <a:solidFill>
                            <a:schemeClr val="tx1"/>
                          </a:solidFill>
                          <a:latin typeface="Monaco" pitchFamily="49" charset="0"/>
                        </a:rPr>
                        <a:t>2   </a:t>
                      </a:r>
                      <a:r>
                        <a:rPr lang="en-US" sz="1800" kern="1200" baseline="0" dirty="0" smtClean="0">
                          <a:solidFill>
                            <a:schemeClr val="tx1"/>
                          </a:solidFill>
                          <a:latin typeface="Monaco" pitchFamily="49" charset="0"/>
                          <a:ea typeface="+mn-ea"/>
                          <a:cs typeface="+mn-cs"/>
                        </a:rPr>
                        <a:t>;0.35</a:t>
                      </a:r>
                      <a:endParaRPr lang="en-US" baseline="-25000" dirty="0">
                        <a:solidFill>
                          <a:schemeClr val="tx1"/>
                        </a:solidFill>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459187">
                <a:tc>
                  <a:txBody>
                    <a:bodyPr/>
                    <a:lstStyle/>
                    <a:p>
                      <a:r>
                        <a:rPr lang="en-US" dirty="0" smtClean="0">
                          <a:solidFill>
                            <a:schemeClr val="tx1"/>
                          </a:solidFill>
                          <a:latin typeface="Monaco" pitchFamily="49" charset="0"/>
                        </a:rPr>
                        <a:t>S </a:t>
                      </a:r>
                      <a:r>
                        <a:rPr lang="en-US" dirty="0" smtClean="0">
                          <a:solidFill>
                            <a:schemeClr val="tx1"/>
                          </a:solidFill>
                          <a:latin typeface="Monaco" pitchFamily="49" charset="0"/>
                          <a:sym typeface="Wingdings" pitchFamily="2" charset="2"/>
                        </a:rPr>
                        <a:t> </a:t>
                      </a:r>
                      <a:r>
                        <a:rPr lang="en-US" dirty="0" smtClean="0">
                          <a:solidFill>
                            <a:schemeClr val="tx1"/>
                          </a:solidFill>
                          <a:latin typeface="Monaco" pitchFamily="49" charset="0"/>
                        </a:rPr>
                        <a:t>W</a:t>
                      </a:r>
                      <a:r>
                        <a:rPr lang="en-US" baseline="-25000" dirty="0" smtClean="0">
                          <a:solidFill>
                            <a:schemeClr val="tx1"/>
                          </a:solidFill>
                          <a:latin typeface="Monaco" pitchFamily="49" charset="0"/>
                        </a:rPr>
                        <a:t>6</a:t>
                      </a:r>
                      <a:r>
                        <a:rPr lang="en-US" dirty="0" smtClean="0">
                          <a:solidFill>
                            <a:schemeClr val="tx1"/>
                          </a:solidFill>
                          <a:latin typeface="Monaco" pitchFamily="49" charset="0"/>
                        </a:rPr>
                        <a:t>D</a:t>
                      </a:r>
                      <a:r>
                        <a:rPr lang="en-US" baseline="-25000" dirty="0" smtClean="0">
                          <a:solidFill>
                            <a:schemeClr val="tx1"/>
                          </a:solidFill>
                          <a:latin typeface="Monaco" pitchFamily="49" charset="0"/>
                        </a:rPr>
                        <a:t>2     </a:t>
                      </a:r>
                      <a:r>
                        <a:rPr lang="en-US" sz="1800" kern="1200" baseline="0" dirty="0" smtClean="0">
                          <a:solidFill>
                            <a:schemeClr val="tx1"/>
                          </a:solidFill>
                          <a:latin typeface="Monaco" pitchFamily="49" charset="0"/>
                          <a:ea typeface="+mn-ea"/>
                          <a:cs typeface="+mn-cs"/>
                        </a:rPr>
                        <a:t>;0.25</a:t>
                      </a:r>
                      <a:endParaRPr lang="en-US" baseline="-25000" dirty="0">
                        <a:solidFill>
                          <a:schemeClr val="tx1"/>
                        </a:solidFill>
                        <a:latin typeface="Monaco" pitchFamily="49" charset="0"/>
                      </a:endParaRPr>
                    </a:p>
                    <a:p>
                      <a:r>
                        <a:rPr lang="en-US" baseline="0" dirty="0" smtClean="0">
                          <a:solidFill>
                            <a:schemeClr val="tx1"/>
                          </a:solidFill>
                          <a:latin typeface="Monaco" pitchFamily="49" charset="0"/>
                        </a:rPr>
                        <a:t>W</a:t>
                      </a:r>
                      <a:r>
                        <a:rPr lang="en-US" baseline="-25000" dirty="0" smtClean="0">
                          <a:solidFill>
                            <a:schemeClr val="tx1"/>
                          </a:solidFill>
                          <a:latin typeface="Monaco" pitchFamily="49" charset="0"/>
                        </a:rPr>
                        <a:t>6 </a:t>
                      </a:r>
                      <a:r>
                        <a:rPr lang="en-US" baseline="0" dirty="0" smtClean="0">
                          <a:solidFill>
                            <a:schemeClr val="tx1"/>
                          </a:solidFill>
                          <a:latin typeface="Monaco" pitchFamily="49" charset="0"/>
                          <a:sym typeface="Wingdings" pitchFamily="2" charset="2"/>
                        </a:rPr>
                        <a:t> mywisc</a:t>
                      </a:r>
                      <a:r>
                        <a:rPr lang="en-US" sz="1800" kern="1200" baseline="0" dirty="0" smtClean="0">
                          <a:solidFill>
                            <a:schemeClr val="tx1"/>
                          </a:solidFill>
                          <a:latin typeface="Monaco" pitchFamily="49" charset="0"/>
                          <a:ea typeface="+mn-ea"/>
                          <a:cs typeface="+mn-cs"/>
                        </a:rPr>
                        <a:t>;0.01</a:t>
                      </a:r>
                    </a:p>
                    <a:p>
                      <a:r>
                        <a:rPr lang="en-US" baseline="0" dirty="0" smtClean="0">
                          <a:solidFill>
                            <a:schemeClr val="tx1"/>
                          </a:solidFill>
                          <a:latin typeface="Monaco" pitchFamily="49" charset="0"/>
                          <a:sym typeface="Wingdings" pitchFamily="2" charset="2"/>
                        </a:rPr>
                        <a:t>W</a:t>
                      </a:r>
                      <a:r>
                        <a:rPr lang="en-US" baseline="-25000" dirty="0" smtClean="0">
                          <a:solidFill>
                            <a:schemeClr val="tx1"/>
                          </a:solidFill>
                          <a:latin typeface="Monaco" pitchFamily="49" charset="0"/>
                          <a:sym typeface="Wingdings" pitchFamily="2" charset="2"/>
                        </a:rPr>
                        <a:t>6</a:t>
                      </a:r>
                      <a:r>
                        <a:rPr lang="en-US" baseline="0" dirty="0" smtClean="0">
                          <a:solidFill>
                            <a:schemeClr val="tx1"/>
                          </a:solidFill>
                          <a:latin typeface="Monaco" pitchFamily="49" charset="0"/>
                          <a:sym typeface="Wingdings" pitchFamily="2" charset="2"/>
                        </a:rPr>
                        <a:t>  qwerty </a:t>
                      </a:r>
                      <a:r>
                        <a:rPr lang="en-US" sz="1800" kern="1200" baseline="0" dirty="0" smtClean="0">
                          <a:solidFill>
                            <a:schemeClr val="tx1"/>
                          </a:solidFill>
                          <a:latin typeface="Monaco" pitchFamily="49" charset="0"/>
                          <a:ea typeface="+mn-ea"/>
                          <a:cs typeface="+mn-cs"/>
                        </a:rPr>
                        <a:t>;0.99 </a:t>
                      </a:r>
                      <a:endParaRPr lang="en-US" baseline="0" dirty="0" smtClean="0">
                        <a:solidFill>
                          <a:schemeClr val="tx1"/>
                        </a:solidFill>
                        <a:latin typeface="Monaco" pitchFamily="49" charset="0"/>
                        <a:sym typeface="Wingdings" pitchFamily="2" charset="2"/>
                      </a:endParaRPr>
                    </a:p>
                    <a:p>
                      <a:r>
                        <a:rPr lang="en-US" baseline="0" dirty="0" smtClean="0">
                          <a:solidFill>
                            <a:schemeClr val="tx1"/>
                          </a:solidFill>
                          <a:latin typeface="Monaco" pitchFamily="49" charset="0"/>
                          <a:sym typeface="Wingdings" pitchFamily="2" charset="2"/>
                        </a:rPr>
                        <a:t>Y</a:t>
                      </a:r>
                      <a:r>
                        <a:rPr lang="en-US" baseline="-25000" dirty="0" smtClean="0">
                          <a:solidFill>
                            <a:schemeClr val="tx1"/>
                          </a:solidFill>
                          <a:latin typeface="Monaco" pitchFamily="49" charset="0"/>
                          <a:sym typeface="Wingdings" pitchFamily="2" charset="2"/>
                        </a:rPr>
                        <a:t>1</a:t>
                      </a:r>
                      <a:r>
                        <a:rPr lang="en-US" baseline="0" dirty="0" smtClean="0">
                          <a:solidFill>
                            <a:schemeClr val="tx1"/>
                          </a:solidFill>
                          <a:latin typeface="Monaco" pitchFamily="49" charset="0"/>
                          <a:sym typeface="Wingdings" pitchFamily="2" charset="2"/>
                        </a:rPr>
                        <a:t>  #     ;0.855</a:t>
                      </a:r>
                    </a:p>
                    <a:p>
                      <a:r>
                        <a:rPr lang="en-US" baseline="0" dirty="0" smtClean="0">
                          <a:solidFill>
                            <a:schemeClr val="tx1"/>
                          </a:solidFill>
                          <a:latin typeface="Monaco" pitchFamily="49" charset="0"/>
                          <a:sym typeface="Wingdings" pitchFamily="2" charset="2"/>
                        </a:rPr>
                        <a:t>Y</a:t>
                      </a:r>
                      <a:r>
                        <a:rPr lang="en-US" baseline="-25000" dirty="0" smtClean="0">
                          <a:solidFill>
                            <a:schemeClr val="tx1"/>
                          </a:solidFill>
                          <a:latin typeface="Monaco" pitchFamily="49" charset="0"/>
                          <a:sym typeface="Wingdings" pitchFamily="2" charset="2"/>
                        </a:rPr>
                        <a:t>1</a:t>
                      </a:r>
                      <a:r>
                        <a:rPr lang="en-US" baseline="0" dirty="0" smtClean="0">
                          <a:solidFill>
                            <a:schemeClr val="tx1"/>
                          </a:solidFill>
                          <a:latin typeface="Monaco" pitchFamily="49" charset="0"/>
                          <a:sym typeface="Wingdings" pitchFamily="2" charset="2"/>
                        </a:rPr>
                        <a:t>  &lt;     </a:t>
                      </a:r>
                      <a:r>
                        <a:rPr lang="en-US" sz="1800" kern="1200" baseline="0" dirty="0" smtClean="0">
                          <a:solidFill>
                            <a:schemeClr val="tx1"/>
                          </a:solidFill>
                          <a:latin typeface="Monaco" pitchFamily="49" charset="0"/>
                          <a:ea typeface="+mn-ea"/>
                          <a:cs typeface="+mn-cs"/>
                        </a:rPr>
                        <a:t>;0.145 </a:t>
                      </a:r>
                      <a:endParaRPr lang="en-US" baseline="0" dirty="0" smtClean="0">
                        <a:solidFill>
                          <a:schemeClr val="tx1"/>
                        </a:solidFill>
                        <a:latin typeface="Monaco" pitchFamily="49" charset="0"/>
                        <a:sym typeface="Wingdings" pitchFamily="2" charset="2"/>
                      </a:endParaRPr>
                    </a:p>
                    <a:p>
                      <a:r>
                        <a:rPr lang="en-US" baseline="0" dirty="0" smtClean="0">
                          <a:solidFill>
                            <a:schemeClr val="tx1"/>
                          </a:solidFill>
                          <a:latin typeface="Monaco" pitchFamily="49" charset="0"/>
                          <a:sym typeface="Wingdings" pitchFamily="2" charset="2"/>
                        </a:rPr>
                        <a:t>D</a:t>
                      </a:r>
                      <a:r>
                        <a:rPr lang="en-US" baseline="-25000" dirty="0" smtClean="0">
                          <a:solidFill>
                            <a:schemeClr val="tx1"/>
                          </a:solidFill>
                          <a:latin typeface="Monaco" pitchFamily="49" charset="0"/>
                          <a:sym typeface="Wingdings" pitchFamily="2" charset="2"/>
                        </a:rPr>
                        <a:t>1</a:t>
                      </a:r>
                      <a:r>
                        <a:rPr lang="en-US" baseline="0" dirty="0" smtClean="0">
                          <a:solidFill>
                            <a:schemeClr val="tx1"/>
                          </a:solidFill>
                          <a:latin typeface="Monaco" pitchFamily="49" charset="0"/>
                          <a:sym typeface="Wingdings" pitchFamily="2" charset="2"/>
                        </a:rPr>
                        <a:t>  1     </a:t>
                      </a:r>
                      <a:r>
                        <a:rPr lang="en-US" sz="1800" kern="1200" baseline="0" dirty="0" smtClean="0">
                          <a:solidFill>
                            <a:schemeClr val="tx1"/>
                          </a:solidFill>
                          <a:latin typeface="Monaco" pitchFamily="49" charset="0"/>
                          <a:ea typeface="+mn-ea"/>
                          <a:cs typeface="+mn-cs"/>
                        </a:rPr>
                        <a:t>;0.63</a:t>
                      </a:r>
                    </a:p>
                    <a:p>
                      <a:r>
                        <a:rPr lang="en-US" sz="1800" kern="1200" baseline="0" dirty="0" smtClean="0">
                          <a:solidFill>
                            <a:schemeClr val="tx1"/>
                          </a:solidFill>
                          <a:latin typeface="Monaco" pitchFamily="49" charset="0"/>
                          <a:ea typeface="+mn-ea"/>
                          <a:cs typeface="+mn-cs"/>
                          <a:sym typeface="Wingdings" pitchFamily="2" charset="2"/>
                        </a:rPr>
                        <a:t>D</a:t>
                      </a:r>
                      <a:r>
                        <a:rPr lang="en-US" sz="1800" kern="1200" baseline="-25000" dirty="0" smtClean="0">
                          <a:solidFill>
                            <a:schemeClr val="tx1"/>
                          </a:solidFill>
                          <a:latin typeface="Monaco" pitchFamily="49" charset="0"/>
                          <a:ea typeface="+mn-ea"/>
                          <a:cs typeface="+mn-cs"/>
                          <a:sym typeface="Wingdings" pitchFamily="2" charset="2"/>
                        </a:rPr>
                        <a:t>1</a:t>
                      </a:r>
                      <a:r>
                        <a:rPr lang="en-US" sz="1800" kern="1200" baseline="0" dirty="0" smtClean="0">
                          <a:solidFill>
                            <a:schemeClr val="tx1"/>
                          </a:solidFill>
                          <a:latin typeface="Monaco" pitchFamily="49" charset="0"/>
                          <a:ea typeface="+mn-ea"/>
                          <a:cs typeface="+mn-cs"/>
                          <a:sym typeface="Wingdings" pitchFamily="2" charset="2"/>
                        </a:rPr>
                        <a:t>  3     ;0.37</a:t>
                      </a:r>
                      <a:endParaRPr lang="en-US" baseline="0" dirty="0" smtClean="0">
                        <a:solidFill>
                          <a:schemeClr val="tx1"/>
                        </a:solidFill>
                        <a:latin typeface="Monaco" pitchFamily="49" charset="0"/>
                        <a:sym typeface="Wingdings" pitchFamily="2" charset="2"/>
                      </a:endParaRPr>
                    </a:p>
                    <a:p>
                      <a:r>
                        <a:rPr lang="en-US" baseline="0" dirty="0" smtClean="0">
                          <a:solidFill>
                            <a:schemeClr val="tx1"/>
                          </a:solidFill>
                          <a:latin typeface="Monaco" pitchFamily="49" charset="0"/>
                          <a:sym typeface="Wingdings" pitchFamily="2" charset="2"/>
                        </a:rPr>
                        <a:t>W</a:t>
                      </a:r>
                      <a:r>
                        <a:rPr lang="en-US" baseline="-25000" dirty="0" smtClean="0">
                          <a:solidFill>
                            <a:schemeClr val="tx1"/>
                          </a:solidFill>
                          <a:latin typeface="Monaco" pitchFamily="49" charset="0"/>
                          <a:sym typeface="Wingdings" pitchFamily="2" charset="2"/>
                        </a:rPr>
                        <a:t>1</a:t>
                      </a:r>
                      <a:r>
                        <a:rPr lang="en-US" baseline="0" dirty="0" smtClean="0">
                          <a:solidFill>
                            <a:schemeClr val="tx1"/>
                          </a:solidFill>
                          <a:latin typeface="Monaco" pitchFamily="49" charset="0"/>
                          <a:sym typeface="Wingdings" pitchFamily="2" charset="2"/>
                        </a:rPr>
                        <a:t>  i     </a:t>
                      </a:r>
                      <a:r>
                        <a:rPr lang="en-US" sz="1800" kern="1200" baseline="0" dirty="0" smtClean="0">
                          <a:solidFill>
                            <a:schemeClr val="tx1"/>
                          </a:solidFill>
                          <a:latin typeface="Monaco" pitchFamily="49" charset="0"/>
                          <a:ea typeface="+mn-ea"/>
                          <a:cs typeface="+mn-cs"/>
                        </a:rPr>
                        <a:t>;1.00</a:t>
                      </a:r>
                      <a:endParaRPr lang="en-US" baseline="0" dirty="0" smtClean="0">
                        <a:solidFill>
                          <a:schemeClr val="tx1"/>
                        </a:solidFill>
                        <a:latin typeface="Monaco" pitchFamily="49" charset="0"/>
                        <a:sym typeface="Wingdings" pitchFamily="2" charset="2"/>
                      </a:endParaRPr>
                    </a:p>
                    <a:p>
                      <a:r>
                        <a:rPr lang="en-US" baseline="0" dirty="0" smtClean="0">
                          <a:solidFill>
                            <a:schemeClr val="tx1"/>
                          </a:solidFill>
                          <a:latin typeface="Monaco" pitchFamily="49" charset="0"/>
                          <a:sym typeface="Wingdings" pitchFamily="2" charset="2"/>
                        </a:rPr>
                        <a:t>D</a:t>
                      </a:r>
                      <a:r>
                        <a:rPr lang="en-US" baseline="-25000" dirty="0" smtClean="0">
                          <a:solidFill>
                            <a:schemeClr val="tx1"/>
                          </a:solidFill>
                          <a:latin typeface="Monaco" pitchFamily="49" charset="0"/>
                          <a:sym typeface="Wingdings" pitchFamily="2" charset="2"/>
                        </a:rPr>
                        <a:t>2</a:t>
                      </a:r>
                      <a:r>
                        <a:rPr lang="en-US" baseline="0" dirty="0" smtClean="0">
                          <a:solidFill>
                            <a:schemeClr val="tx1"/>
                          </a:solidFill>
                          <a:latin typeface="Monaco" pitchFamily="49" charset="0"/>
                          <a:sym typeface="Wingdings" pitchFamily="2" charset="2"/>
                        </a:rPr>
                        <a:t>  12    ;0.99</a:t>
                      </a:r>
                    </a:p>
                    <a:p>
                      <a:r>
                        <a:rPr lang="en-US" baseline="0" dirty="0" smtClean="0">
                          <a:solidFill>
                            <a:schemeClr val="tx1"/>
                          </a:solidFill>
                          <a:latin typeface="Monaco" pitchFamily="49" charset="0"/>
                          <a:sym typeface="Wingdings" pitchFamily="2" charset="2"/>
                        </a:rPr>
                        <a:t>D</a:t>
                      </a:r>
                      <a:r>
                        <a:rPr lang="en-US" baseline="-25000" dirty="0" smtClean="0">
                          <a:solidFill>
                            <a:schemeClr val="tx1"/>
                          </a:solidFill>
                          <a:latin typeface="Monaco" pitchFamily="49" charset="0"/>
                          <a:sym typeface="Wingdings" pitchFamily="2" charset="2"/>
                        </a:rPr>
                        <a:t>2 </a:t>
                      </a:r>
                      <a:r>
                        <a:rPr lang="en-US" baseline="0" dirty="0" smtClean="0">
                          <a:solidFill>
                            <a:schemeClr val="tx1"/>
                          </a:solidFill>
                          <a:latin typeface="Monaco" pitchFamily="49" charset="0"/>
                          <a:sym typeface="Wingdings" pitchFamily="2" charset="2"/>
                        </a:rPr>
                        <a:t> 89    </a:t>
                      </a:r>
                      <a:r>
                        <a:rPr lang="en-US" sz="1800" kern="1200" baseline="0" dirty="0" smtClean="0">
                          <a:solidFill>
                            <a:schemeClr val="tx1"/>
                          </a:solidFill>
                          <a:latin typeface="Monaco" pitchFamily="49" charset="0"/>
                          <a:ea typeface="+mn-ea"/>
                          <a:cs typeface="+mn-cs"/>
                        </a:rPr>
                        <a:t>;0.01</a:t>
                      </a:r>
                      <a:endParaRPr lang="en-US" baseline="0" dirty="0" smtClean="0">
                        <a:solidFill>
                          <a:schemeClr val="tx1"/>
                        </a:solidFill>
                        <a:latin typeface="Monaco"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1" name="TextBox 10"/>
          <p:cNvSpPr txBox="1"/>
          <p:nvPr/>
        </p:nvSpPr>
        <p:spPr>
          <a:xfrm>
            <a:off x="6162145" y="1123711"/>
            <a:ext cx="2557220" cy="646331"/>
          </a:xfrm>
          <a:prstGeom prst="rect">
            <a:avLst/>
          </a:prstGeom>
          <a:noFill/>
        </p:spPr>
        <p:txBody>
          <a:bodyPr wrap="square" rtlCol="0">
            <a:spAutoFit/>
          </a:bodyPr>
          <a:lstStyle/>
          <a:p>
            <a:pPr algn="ctr"/>
            <a:r>
              <a:rPr lang="en-US" dirty="0" smtClean="0">
                <a:solidFill>
                  <a:srgbClr val="FF0000"/>
                </a:solidFill>
                <a:latin typeface="Century Gothic" pitchFamily="34" charset="0"/>
              </a:rPr>
              <a:t>Normalized </a:t>
            </a:r>
          </a:p>
          <a:p>
            <a:pPr algn="ctr"/>
            <a:r>
              <a:rPr lang="en-US" dirty="0" smtClean="0">
                <a:solidFill>
                  <a:srgbClr val="FF0000"/>
                </a:solidFill>
                <a:latin typeface="Century Gothic" pitchFamily="34" charset="0"/>
              </a:rPr>
              <a:t>Sub-grammar PCFG</a:t>
            </a:r>
            <a:endParaRPr lang="en-US" dirty="0">
              <a:solidFill>
                <a:srgbClr val="FF0000"/>
              </a:solidFill>
              <a:latin typeface="Century Gothic" pitchFamily="34" charset="0"/>
            </a:endParaRPr>
          </a:p>
        </p:txBody>
      </p:sp>
      <p:sp>
        <p:nvSpPr>
          <p:cNvPr id="12" name="Right Arrow 11"/>
          <p:cNvSpPr/>
          <p:nvPr/>
        </p:nvSpPr>
        <p:spPr>
          <a:xfrm>
            <a:off x="5448298" y="3279572"/>
            <a:ext cx="565689" cy="294468"/>
          </a:xfrm>
          <a:prstGeom prst="rightArrow">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0463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1" grpId="0"/>
      <p:bldP spid="12" grpId="0" animBg="1"/>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Evaluation</a:t>
            </a:r>
            <a:endParaRPr lang="zh-CN" altLang="en-US" b="1" dirty="0"/>
          </a:p>
        </p:txBody>
      </p:sp>
      <p:sp>
        <p:nvSpPr>
          <p:cNvPr id="5" name="Content Placeholder 2"/>
          <p:cNvSpPr>
            <a:spLocks noGrp="1"/>
          </p:cNvSpPr>
          <p:nvPr>
            <p:ph idx="1"/>
          </p:nvPr>
        </p:nvSpPr>
        <p:spPr>
          <a:xfrm>
            <a:off x="634750" y="1343871"/>
            <a:ext cx="8229600" cy="2971799"/>
          </a:xfrm>
        </p:spPr>
        <p:txBody>
          <a:bodyPr>
            <a:noAutofit/>
          </a:bodyPr>
          <a:lstStyle/>
          <a:p>
            <a:r>
              <a:rPr lang="en-US" sz="2000" dirty="0" smtClean="0">
                <a:solidFill>
                  <a:srgbClr val="000000"/>
                </a:solidFill>
              </a:rPr>
              <a:t>Security goal: output of </a:t>
            </a:r>
            <a:r>
              <a:rPr lang="en-US" sz="2000" b="1" dirty="0" smtClean="0">
                <a:solidFill>
                  <a:srgbClr val="000000"/>
                </a:solidFill>
              </a:rPr>
              <a:t>Decrypt </a:t>
            </a:r>
            <a:r>
              <a:rPr lang="en-US" sz="2000" dirty="0" smtClean="0">
                <a:solidFill>
                  <a:srgbClr val="000000"/>
                </a:solidFill>
              </a:rPr>
              <a:t>should look “real”</a:t>
            </a:r>
            <a:endParaRPr lang="en-US" sz="2000" dirty="0">
              <a:solidFill>
                <a:srgbClr val="000000"/>
              </a:solidFill>
            </a:endParaRPr>
          </a:p>
          <a:p>
            <a:r>
              <a:rPr lang="en-US" sz="2000" dirty="0" smtClean="0">
                <a:solidFill>
                  <a:srgbClr val="000000"/>
                </a:solidFill>
              </a:rPr>
              <a:t>Machine learning classifiers</a:t>
            </a:r>
          </a:p>
          <a:p>
            <a:r>
              <a:rPr lang="en-US" sz="2000" dirty="0" smtClean="0">
                <a:solidFill>
                  <a:srgbClr val="000000"/>
                </a:solidFill>
              </a:rPr>
              <a:t>Yahoo leak dataset, 50% attack success:</a:t>
            </a:r>
          </a:p>
          <a:p>
            <a:pPr marL="0" indent="0">
              <a:buNone/>
            </a:pPr>
            <a:endParaRPr lang="en-US" dirty="0">
              <a:solidFill>
                <a:srgbClr val="008A3E"/>
              </a:solidFill>
            </a:endParaRPr>
          </a:p>
        </p:txBody>
      </p:sp>
      <p:sp>
        <p:nvSpPr>
          <p:cNvPr id="6" name="Rounded Rectangular Callout 5"/>
          <p:cNvSpPr/>
          <p:nvPr/>
        </p:nvSpPr>
        <p:spPr>
          <a:xfrm>
            <a:off x="2244662" y="4575659"/>
            <a:ext cx="4374931" cy="796159"/>
          </a:xfrm>
          <a:prstGeom prst="wedgeRoundRectCallout">
            <a:avLst>
              <a:gd name="adj1" fmla="val -29031"/>
              <a:gd name="adj2" fmla="val -48446"/>
              <a:gd name="adj3" fmla="val 16667"/>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Attacker will have to make many online queries</a:t>
            </a:r>
            <a:endParaRPr lang="en-US" sz="2400" dirty="0"/>
          </a:p>
        </p:txBody>
      </p:sp>
      <p:graphicFrame>
        <p:nvGraphicFramePr>
          <p:cNvPr id="7" name="Table 6"/>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239690591"/>
              </p:ext>
            </p:extLst>
          </p:nvPr>
        </p:nvGraphicFramePr>
        <p:xfrm>
          <a:off x="1406556" y="2945002"/>
          <a:ext cx="6096000" cy="1112520"/>
        </p:xfrm>
        <a:graphic>
          <a:graphicData uri="http://schemas.openxmlformats.org/drawingml/2006/table">
            <a:tbl>
              <a:tblPr firstRow="1" bandRow="1">
                <a:tableStyleId>{073A0DAA-6AF3-43AB-8588-CEC1D06C72B9}</a:tableStyleId>
              </a:tblPr>
              <a:tblGrid>
                <a:gridCol w="2032000"/>
                <a:gridCol w="2032000"/>
                <a:gridCol w="2032000"/>
              </a:tblGrid>
              <a:tr h="370840">
                <a:tc>
                  <a:txBody>
                    <a:bodyPr/>
                    <a:lstStyle/>
                    <a:p>
                      <a:endParaRPr lang="en-US" dirty="0">
                        <a:solidFill>
                          <a:srgbClr val="000000"/>
                        </a:solidFill>
                      </a:endParaRPr>
                    </a:p>
                  </a:txBody>
                  <a:tcPr/>
                </a:tc>
                <a:tc>
                  <a:txBody>
                    <a:bodyPr/>
                    <a:lstStyle/>
                    <a:p>
                      <a:pPr algn="r"/>
                      <a:r>
                        <a:rPr lang="en-US" dirty="0" err="1" smtClean="0"/>
                        <a:t>NoCrack</a:t>
                      </a:r>
                      <a:endParaRPr lang="en-US" dirty="0">
                        <a:solidFill>
                          <a:srgbClr val="000000"/>
                        </a:solidFill>
                      </a:endParaRPr>
                    </a:p>
                  </a:txBody>
                  <a:tcPr/>
                </a:tc>
                <a:tc>
                  <a:txBody>
                    <a:bodyPr/>
                    <a:lstStyle/>
                    <a:p>
                      <a:pPr algn="r"/>
                      <a:r>
                        <a:rPr lang="en-US" dirty="0" err="1" smtClean="0"/>
                        <a:t>Kamouflage</a:t>
                      </a:r>
                      <a:endParaRPr lang="en-US" dirty="0">
                        <a:solidFill>
                          <a:srgbClr val="000000"/>
                        </a:solidFill>
                      </a:endParaRPr>
                    </a:p>
                  </a:txBody>
                  <a:tcPr/>
                </a:tc>
              </a:tr>
              <a:tr h="370840">
                <a:tc>
                  <a:txBody>
                    <a:bodyPr/>
                    <a:lstStyle/>
                    <a:p>
                      <a:r>
                        <a:rPr lang="en-US" dirty="0" smtClean="0"/>
                        <a:t>Offline work</a:t>
                      </a:r>
                      <a:endParaRPr lang="en-US" dirty="0">
                        <a:solidFill>
                          <a:srgbClr val="000000"/>
                        </a:solidFill>
                      </a:endParaRPr>
                    </a:p>
                  </a:txBody>
                  <a:tcPr/>
                </a:tc>
                <a:tc>
                  <a:txBody>
                    <a:bodyPr/>
                    <a:lstStyle/>
                    <a:p>
                      <a:pPr algn="r"/>
                      <a:r>
                        <a:rPr lang="en-US" dirty="0" smtClean="0"/>
                        <a:t>20,000</a:t>
                      </a:r>
                      <a:endParaRPr lang="en-US" dirty="0">
                        <a:solidFill>
                          <a:srgbClr val="000000"/>
                        </a:solidFill>
                      </a:endParaRPr>
                    </a:p>
                  </a:txBody>
                  <a:tcPr/>
                </a:tc>
                <a:tc>
                  <a:txBody>
                    <a:bodyPr/>
                    <a:lstStyle/>
                    <a:p>
                      <a:pPr algn="r"/>
                      <a:r>
                        <a:rPr lang="en-US" dirty="0" smtClean="0"/>
                        <a:t>10,000</a:t>
                      </a:r>
                      <a:endParaRPr lang="en-US" dirty="0">
                        <a:solidFill>
                          <a:srgbClr val="000000"/>
                        </a:solidFill>
                      </a:endParaRPr>
                    </a:p>
                  </a:txBody>
                  <a:tcPr/>
                </a:tc>
              </a:tr>
              <a:tr h="370840">
                <a:tc>
                  <a:txBody>
                    <a:bodyPr/>
                    <a:lstStyle/>
                    <a:p>
                      <a:r>
                        <a:rPr lang="en-US" dirty="0" smtClean="0"/>
                        <a:t>Online work</a:t>
                      </a:r>
                      <a:endParaRPr lang="en-US" dirty="0">
                        <a:solidFill>
                          <a:srgbClr val="000000"/>
                        </a:solidFill>
                      </a:endParaRPr>
                    </a:p>
                  </a:txBody>
                  <a:tcPr/>
                </a:tc>
                <a:tc>
                  <a:txBody>
                    <a:bodyPr/>
                    <a:lstStyle/>
                    <a:p>
                      <a:pPr algn="r"/>
                      <a:r>
                        <a:rPr lang="en-US" dirty="0" smtClean="0"/>
                        <a:t>6,666</a:t>
                      </a:r>
                      <a:endParaRPr lang="en-US" dirty="0">
                        <a:solidFill>
                          <a:srgbClr val="000000"/>
                        </a:solidFill>
                      </a:endParaRPr>
                    </a:p>
                  </a:txBody>
                  <a:tcPr/>
                </a:tc>
                <a:tc>
                  <a:txBody>
                    <a:bodyPr/>
                    <a:lstStyle/>
                    <a:p>
                      <a:pPr algn="r"/>
                      <a:r>
                        <a:rPr lang="en-US" dirty="0" smtClean="0"/>
                        <a:t>11</a:t>
                      </a:r>
                      <a:endParaRPr lang="en-US" dirty="0">
                        <a:solidFill>
                          <a:srgbClr val="000000"/>
                        </a:solidFill>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23391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Evaluation</a:t>
            </a:r>
            <a:r>
              <a:rPr lang="zh-CN" altLang="en-US" b="1" dirty="0" smtClean="0"/>
              <a:t> </a:t>
            </a:r>
            <a:r>
              <a:rPr lang="en-US" altLang="zh-CN" b="1" dirty="0" smtClean="0"/>
              <a:t>(Cont’d)</a:t>
            </a:r>
            <a:endParaRPr lang="zh-CN" altLang="en-US" b="1" dirty="0"/>
          </a:p>
        </p:txBody>
      </p:sp>
      <p:sp>
        <p:nvSpPr>
          <p:cNvPr id="16" name="Rectangle 15"/>
          <p:cNvSpPr/>
          <p:nvPr/>
        </p:nvSpPr>
        <p:spPr>
          <a:xfrm>
            <a:off x="1134677" y="4368620"/>
            <a:ext cx="420308" cy="584775"/>
          </a:xfrm>
          <a:prstGeom prst="rect">
            <a:avLst/>
          </a:prstGeom>
        </p:spPr>
        <p:txBody>
          <a:bodyPr wrap="none">
            <a:spAutoFit/>
          </a:bodyPr>
          <a:lstStyle/>
          <a:p>
            <a:r>
              <a:rPr lang="el-GR" sz="3200" dirty="0">
                <a:solidFill>
                  <a:srgbClr val="C0504D">
                    <a:lumMod val="75000"/>
                  </a:srgbClr>
                </a:solidFill>
                <a:latin typeface="Cambria Math" pitchFamily="18" charset="0"/>
                <a:ea typeface="Cambria Math" pitchFamily="18" charset="0"/>
              </a:rPr>
              <a:t>α</a:t>
            </a:r>
            <a:endParaRPr lang="en-US" dirty="0"/>
          </a:p>
        </p:txBody>
      </p:sp>
      <p:sp>
        <p:nvSpPr>
          <p:cNvPr id="17" name="Rectangle 16"/>
          <p:cNvSpPr/>
          <p:nvPr/>
        </p:nvSpPr>
        <p:spPr>
          <a:xfrm>
            <a:off x="6991694" y="4411352"/>
            <a:ext cx="354584" cy="584775"/>
          </a:xfrm>
          <a:prstGeom prst="rect">
            <a:avLst/>
          </a:prstGeom>
        </p:spPr>
        <p:txBody>
          <a:bodyPr wrap="none">
            <a:spAutoFit/>
          </a:bodyPr>
          <a:lstStyle/>
          <a:p>
            <a:r>
              <a:rPr lang="en-US" sz="3200" dirty="0" smtClean="0">
                <a:solidFill>
                  <a:srgbClr val="C0504D">
                    <a:lumMod val="75000"/>
                  </a:srgbClr>
                </a:solidFill>
                <a:latin typeface="Cambria Math" pitchFamily="18" charset="0"/>
                <a:ea typeface="Cambria Math" pitchFamily="18" charset="0"/>
              </a:rPr>
              <a:t>r</a:t>
            </a:r>
            <a:endParaRPr lang="en-US" dirty="0"/>
          </a:p>
        </p:txBody>
      </p:sp>
      <p:sp>
        <p:nvSpPr>
          <p:cNvPr id="18" name="Rectangle 17"/>
          <p:cNvSpPr/>
          <p:nvPr/>
        </p:nvSpPr>
        <p:spPr>
          <a:xfrm>
            <a:off x="6320932" y="4996127"/>
            <a:ext cx="1733408" cy="369332"/>
          </a:xfrm>
          <a:prstGeom prst="rect">
            <a:avLst/>
          </a:prstGeom>
        </p:spPr>
        <p:txBody>
          <a:bodyPr wrap="square">
            <a:spAutoFit/>
          </a:bodyPr>
          <a:lstStyle/>
          <a:p>
            <a:pPr algn="ctr"/>
            <a:r>
              <a:rPr lang="en-US" dirty="0" smtClean="0">
                <a:latin typeface="Century Gothic" pitchFamily="34" charset="0"/>
              </a:rPr>
              <a:t>Rank-of-real</a:t>
            </a:r>
            <a:endParaRPr lang="en-US" dirty="0"/>
          </a:p>
        </p:txBody>
      </p:sp>
      <p:sp>
        <p:nvSpPr>
          <p:cNvPr id="19" name="Rectangle 18"/>
          <p:cNvSpPr/>
          <p:nvPr/>
        </p:nvSpPr>
        <p:spPr>
          <a:xfrm>
            <a:off x="525554" y="4975947"/>
            <a:ext cx="1733408" cy="646331"/>
          </a:xfrm>
          <a:prstGeom prst="rect">
            <a:avLst/>
          </a:prstGeom>
        </p:spPr>
        <p:txBody>
          <a:bodyPr wrap="square">
            <a:spAutoFit/>
          </a:bodyPr>
          <a:lstStyle/>
          <a:p>
            <a:pPr algn="ctr"/>
            <a:r>
              <a:rPr lang="en-US" dirty="0" smtClean="0">
                <a:latin typeface="Century Gothic" pitchFamily="34" charset="0"/>
              </a:rPr>
              <a:t>Classification accuracy</a:t>
            </a:r>
            <a:endParaRPr lang="en-US" dirty="0"/>
          </a:p>
        </p:txBody>
      </p:sp>
      <p:sp>
        <p:nvSpPr>
          <p:cNvPr id="8" name="Rectangle 7"/>
          <p:cNvSpPr/>
          <p:nvPr/>
        </p:nvSpPr>
        <p:spPr>
          <a:xfrm>
            <a:off x="1221761" y="1450447"/>
            <a:ext cx="222837" cy="2850248"/>
          </a:xfrm>
          <a:prstGeom prst="rect">
            <a:avLst/>
          </a:prstGeom>
          <a:gradFill flip="none" rotWithShape="1">
            <a:gsLst>
              <a:gs pos="0">
                <a:srgbClr val="00B050"/>
              </a:gs>
              <a:gs pos="100000">
                <a:srgbClr val="FF0000">
                  <a:lumMod val="100000"/>
                </a:srgb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458243" y="4142776"/>
            <a:ext cx="748923" cy="261444"/>
          </a:xfrm>
          <a:prstGeom prst="rect">
            <a:avLst/>
          </a:prstGeom>
          <a:noFill/>
        </p:spPr>
        <p:txBody>
          <a:bodyPr wrap="none" rtlCol="0">
            <a:spAutoFit/>
          </a:bodyPr>
          <a:lstStyle/>
          <a:p>
            <a:r>
              <a:rPr lang="en-US" dirty="0" smtClean="0">
                <a:latin typeface="Century Gothic" pitchFamily="34" charset="0"/>
              </a:rPr>
              <a:t>100%</a:t>
            </a:r>
            <a:endParaRPr lang="en-US" dirty="0">
              <a:latin typeface="Century Gothic" pitchFamily="34" charset="0"/>
            </a:endParaRPr>
          </a:p>
        </p:txBody>
      </p:sp>
      <p:sp>
        <p:nvSpPr>
          <p:cNvPr id="10" name="TextBox 9"/>
          <p:cNvSpPr txBox="1"/>
          <p:nvPr/>
        </p:nvSpPr>
        <p:spPr>
          <a:xfrm>
            <a:off x="1444598" y="1352892"/>
            <a:ext cx="620683" cy="261444"/>
          </a:xfrm>
          <a:prstGeom prst="rect">
            <a:avLst/>
          </a:prstGeom>
          <a:noFill/>
        </p:spPr>
        <p:txBody>
          <a:bodyPr wrap="none" rtlCol="0">
            <a:spAutoFit/>
          </a:bodyPr>
          <a:lstStyle/>
          <a:p>
            <a:r>
              <a:rPr lang="en-US" dirty="0">
                <a:latin typeface="Century Gothic" pitchFamily="34" charset="0"/>
              </a:rPr>
              <a:t>5</a:t>
            </a:r>
            <a:r>
              <a:rPr lang="en-US" dirty="0" smtClean="0">
                <a:latin typeface="Century Gothic" pitchFamily="34" charset="0"/>
              </a:rPr>
              <a:t>0%</a:t>
            </a:r>
            <a:endParaRPr lang="en-US" dirty="0">
              <a:latin typeface="Century Gothic" pitchFamily="34" charset="0"/>
            </a:endParaRPr>
          </a:p>
        </p:txBody>
      </p:sp>
      <p:sp>
        <p:nvSpPr>
          <p:cNvPr id="11" name="TextBox 10"/>
          <p:cNvSpPr txBox="1"/>
          <p:nvPr/>
        </p:nvSpPr>
        <p:spPr>
          <a:xfrm>
            <a:off x="1444598" y="2026723"/>
            <a:ext cx="620683" cy="261444"/>
          </a:xfrm>
          <a:prstGeom prst="rect">
            <a:avLst/>
          </a:prstGeom>
          <a:noFill/>
        </p:spPr>
        <p:txBody>
          <a:bodyPr wrap="none" rtlCol="0">
            <a:spAutoFit/>
          </a:bodyPr>
          <a:lstStyle/>
          <a:p>
            <a:r>
              <a:rPr lang="en-US" dirty="0" smtClean="0">
                <a:solidFill>
                  <a:srgbClr val="7030A0"/>
                </a:solidFill>
                <a:latin typeface="Century Gothic" pitchFamily="34" charset="0"/>
              </a:rPr>
              <a:t>60%</a:t>
            </a:r>
            <a:endParaRPr lang="en-US" dirty="0">
              <a:solidFill>
                <a:srgbClr val="7030A0"/>
              </a:solidFill>
              <a:latin typeface="Century Gothic" pitchFamily="34" charset="0"/>
            </a:endParaRPr>
          </a:p>
        </p:txBody>
      </p:sp>
      <p:sp>
        <p:nvSpPr>
          <p:cNvPr id="12" name="Rectangle 11"/>
          <p:cNvSpPr/>
          <p:nvPr/>
        </p:nvSpPr>
        <p:spPr>
          <a:xfrm>
            <a:off x="7029609" y="1456352"/>
            <a:ext cx="222837" cy="2850248"/>
          </a:xfrm>
          <a:prstGeom prst="rect">
            <a:avLst/>
          </a:prstGeom>
          <a:gradFill flip="none" rotWithShape="1">
            <a:gsLst>
              <a:gs pos="0">
                <a:srgbClr val="00B050"/>
              </a:gs>
              <a:gs pos="100000">
                <a:srgbClr val="FF0000">
                  <a:lumMod val="100000"/>
                </a:srgb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6537166" y="4131720"/>
            <a:ext cx="492443" cy="261444"/>
          </a:xfrm>
          <a:prstGeom prst="rect">
            <a:avLst/>
          </a:prstGeom>
          <a:noFill/>
        </p:spPr>
        <p:txBody>
          <a:bodyPr wrap="none" rtlCol="0">
            <a:spAutoFit/>
          </a:bodyPr>
          <a:lstStyle/>
          <a:p>
            <a:r>
              <a:rPr lang="en-US" dirty="0" smtClean="0">
                <a:latin typeface="Century Gothic" pitchFamily="34" charset="0"/>
              </a:rPr>
              <a:t>0%</a:t>
            </a:r>
            <a:endParaRPr lang="en-US" dirty="0">
              <a:latin typeface="Century Gothic" pitchFamily="34" charset="0"/>
            </a:endParaRPr>
          </a:p>
        </p:txBody>
      </p:sp>
      <p:sp>
        <p:nvSpPr>
          <p:cNvPr id="14" name="TextBox 13"/>
          <p:cNvSpPr txBox="1"/>
          <p:nvPr/>
        </p:nvSpPr>
        <p:spPr>
          <a:xfrm>
            <a:off x="6408926" y="1357697"/>
            <a:ext cx="620683" cy="261444"/>
          </a:xfrm>
          <a:prstGeom prst="rect">
            <a:avLst/>
          </a:prstGeom>
          <a:noFill/>
        </p:spPr>
        <p:txBody>
          <a:bodyPr wrap="none" rtlCol="0">
            <a:spAutoFit/>
          </a:bodyPr>
          <a:lstStyle/>
          <a:p>
            <a:r>
              <a:rPr lang="en-US" dirty="0" smtClean="0">
                <a:latin typeface="Century Gothic" pitchFamily="34" charset="0"/>
              </a:rPr>
              <a:t>50%</a:t>
            </a:r>
            <a:endParaRPr lang="en-US" dirty="0">
              <a:latin typeface="Century Gothic" pitchFamily="34" charset="0"/>
            </a:endParaRPr>
          </a:p>
        </p:txBody>
      </p:sp>
      <p:sp>
        <p:nvSpPr>
          <p:cNvPr id="15" name="TextBox 14"/>
          <p:cNvSpPr txBox="1"/>
          <p:nvPr/>
        </p:nvSpPr>
        <p:spPr>
          <a:xfrm>
            <a:off x="6432231" y="2305199"/>
            <a:ext cx="620683" cy="261444"/>
          </a:xfrm>
          <a:prstGeom prst="rect">
            <a:avLst/>
          </a:prstGeom>
          <a:noFill/>
        </p:spPr>
        <p:txBody>
          <a:bodyPr wrap="none" rtlCol="0">
            <a:spAutoFit/>
          </a:bodyPr>
          <a:lstStyle/>
          <a:p>
            <a:r>
              <a:rPr lang="en-US" dirty="0" smtClean="0">
                <a:solidFill>
                  <a:srgbClr val="7030A0"/>
                </a:solidFill>
                <a:latin typeface="Century Gothic" pitchFamily="34" charset="0"/>
              </a:rPr>
              <a:t>35%</a:t>
            </a:r>
            <a:endParaRPr lang="en-US" dirty="0">
              <a:solidFill>
                <a:srgbClr val="7030A0"/>
              </a:solidFill>
              <a:latin typeface="Century Gothic" pitchFamily="34" charset="0"/>
            </a:endParaRPr>
          </a:p>
        </p:txBody>
      </p:sp>
      <p:sp>
        <p:nvSpPr>
          <p:cNvPr id="20" name="TextBox 19"/>
          <p:cNvSpPr txBox="1"/>
          <p:nvPr/>
        </p:nvSpPr>
        <p:spPr>
          <a:xfrm>
            <a:off x="3399557" y="2113947"/>
            <a:ext cx="1923348" cy="646331"/>
          </a:xfrm>
          <a:prstGeom prst="rect">
            <a:avLst/>
          </a:prstGeom>
          <a:noFill/>
          <a:ln>
            <a:solidFill>
              <a:schemeClr val="accent6">
                <a:lumMod val="50000"/>
              </a:schemeClr>
            </a:solidFill>
          </a:ln>
        </p:spPr>
        <p:txBody>
          <a:bodyPr wrap="none" rtlCol="0">
            <a:spAutoFit/>
          </a:bodyPr>
          <a:lstStyle/>
          <a:p>
            <a:pPr algn="ctr"/>
            <a:r>
              <a:rPr lang="en-US" dirty="0" smtClean="0">
                <a:latin typeface="Century Gothic" pitchFamily="34" charset="0"/>
              </a:rPr>
              <a:t>NLE using PCFG </a:t>
            </a:r>
          </a:p>
          <a:p>
            <a:pPr algn="ctr"/>
            <a:r>
              <a:rPr lang="en-US" dirty="0" smtClean="0">
                <a:latin typeface="Century Gothic" pitchFamily="34" charset="0"/>
              </a:rPr>
              <a:t>(by Weir et al.</a:t>
            </a:r>
            <a:r>
              <a:rPr lang="en-US" altLang="zh-CN" dirty="0">
                <a:latin typeface="Century Gothic" pitchFamily="34" charset="0"/>
              </a:rPr>
              <a:t>)</a:t>
            </a:r>
            <a:endParaRPr lang="en-US" dirty="0" smtClean="0">
              <a:latin typeface="Century Gothic" pitchFamily="34" charset="0"/>
            </a:endParaRPr>
          </a:p>
        </p:txBody>
      </p:sp>
      <p:cxnSp>
        <p:nvCxnSpPr>
          <p:cNvPr id="21" name="Straight Arrow Connector 20"/>
          <p:cNvCxnSpPr>
            <a:stCxn id="20" idx="1"/>
            <a:endCxn id="11" idx="3"/>
          </p:cNvCxnSpPr>
          <p:nvPr/>
        </p:nvCxnSpPr>
        <p:spPr>
          <a:xfrm flipH="1" flipV="1">
            <a:off x="2065281" y="2157445"/>
            <a:ext cx="1334276" cy="2796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20" idx="3"/>
            <a:endCxn id="15" idx="1"/>
          </p:cNvCxnSpPr>
          <p:nvPr/>
        </p:nvCxnSpPr>
        <p:spPr>
          <a:xfrm flipV="1">
            <a:off x="5322905" y="2435921"/>
            <a:ext cx="1109326" cy="11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3809641" y="1357660"/>
            <a:ext cx="1103186" cy="261444"/>
          </a:xfrm>
          <a:prstGeom prst="rect">
            <a:avLst/>
          </a:prstGeom>
          <a:noFill/>
        </p:spPr>
        <p:txBody>
          <a:bodyPr wrap="none" rtlCol="0">
            <a:spAutoFit/>
          </a:bodyPr>
          <a:lstStyle/>
          <a:p>
            <a:pPr algn="ctr"/>
            <a:r>
              <a:rPr lang="en-US" dirty="0" smtClean="0">
                <a:latin typeface="Century Gothic" pitchFamily="34" charset="0"/>
              </a:rPr>
              <a:t>Best NLE</a:t>
            </a:r>
          </a:p>
        </p:txBody>
      </p:sp>
      <p:sp>
        <p:nvSpPr>
          <p:cNvPr id="24" name="TextBox 23"/>
          <p:cNvSpPr txBox="1"/>
          <p:nvPr/>
        </p:nvSpPr>
        <p:spPr>
          <a:xfrm>
            <a:off x="3731092" y="4131720"/>
            <a:ext cx="1260281" cy="261444"/>
          </a:xfrm>
          <a:prstGeom prst="rect">
            <a:avLst/>
          </a:prstGeom>
          <a:noFill/>
        </p:spPr>
        <p:txBody>
          <a:bodyPr wrap="none" rtlCol="0">
            <a:spAutoFit/>
          </a:bodyPr>
          <a:lstStyle/>
          <a:p>
            <a:pPr algn="ctr"/>
            <a:r>
              <a:rPr lang="en-US" dirty="0" smtClean="0">
                <a:latin typeface="Century Gothic" pitchFamily="34" charset="0"/>
              </a:rPr>
              <a:t>Worst NLE</a:t>
            </a:r>
            <a:endParaRPr lang="en-US" baseline="30000" dirty="0">
              <a:latin typeface="Century Gothic" pitchFamily="34" charset="0"/>
            </a:endParaRPr>
          </a:p>
        </p:txBody>
      </p:sp>
      <p:cxnSp>
        <p:nvCxnSpPr>
          <p:cNvPr id="25" name="Straight Arrow Connector 24"/>
          <p:cNvCxnSpPr>
            <a:stCxn id="24" idx="3"/>
            <a:endCxn id="13" idx="1"/>
          </p:cNvCxnSpPr>
          <p:nvPr/>
        </p:nvCxnSpPr>
        <p:spPr>
          <a:xfrm>
            <a:off x="4991373" y="4262442"/>
            <a:ext cx="154579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4" idx="1"/>
            <a:endCxn id="9" idx="3"/>
          </p:cNvCxnSpPr>
          <p:nvPr/>
        </p:nvCxnSpPr>
        <p:spPr>
          <a:xfrm flipH="1">
            <a:off x="2207166" y="4262442"/>
            <a:ext cx="1523926" cy="110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23" idx="1"/>
            <a:endCxn id="10" idx="3"/>
          </p:cNvCxnSpPr>
          <p:nvPr/>
        </p:nvCxnSpPr>
        <p:spPr>
          <a:xfrm flipH="1" flipV="1">
            <a:off x="2065281" y="1483614"/>
            <a:ext cx="1744360" cy="47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23" idx="3"/>
            <a:endCxn id="14" idx="1"/>
          </p:cNvCxnSpPr>
          <p:nvPr/>
        </p:nvCxnSpPr>
        <p:spPr>
          <a:xfrm>
            <a:off x="4912827" y="1488382"/>
            <a:ext cx="1496099" cy="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1713157" y="3152624"/>
            <a:ext cx="5104633" cy="707886"/>
          </a:xfrm>
          <a:prstGeom prst="rect">
            <a:avLst/>
          </a:prstGeom>
          <a:solidFill>
            <a:schemeClr val="accent6">
              <a:lumMod val="20000"/>
              <a:lumOff val="80000"/>
            </a:schemeClr>
          </a:solidFill>
          <a:ln>
            <a:solidFill>
              <a:schemeClr val="accent6">
                <a:lumMod val="50000"/>
              </a:schemeClr>
            </a:solidFill>
          </a:ln>
        </p:spPr>
        <p:txBody>
          <a:bodyPr wrap="none" rtlCol="0">
            <a:spAutoFit/>
          </a:bodyPr>
          <a:lstStyle/>
          <a:p>
            <a:pPr algn="ctr"/>
            <a:r>
              <a:rPr lang="en-US" sz="2000" dirty="0" smtClean="0"/>
              <a:t>Classifier thinks 35% of the decoy </a:t>
            </a:r>
          </a:p>
          <a:p>
            <a:pPr algn="ctr"/>
            <a:r>
              <a:rPr lang="en-US" sz="2000" dirty="0" smtClean="0"/>
              <a:t>passwords are more realistic than the real one!</a:t>
            </a: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8581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Evaluation</a:t>
            </a:r>
            <a:r>
              <a:rPr lang="zh-CN" altLang="en-US" b="1" dirty="0" smtClean="0"/>
              <a:t> </a:t>
            </a:r>
            <a:r>
              <a:rPr lang="en-US" altLang="zh-CN" b="1" dirty="0" smtClean="0"/>
              <a:t>(Cont’d)</a:t>
            </a:r>
            <a:endParaRPr lang="zh-CN" altLang="en-US" b="1" dirty="0"/>
          </a:p>
        </p:txBody>
      </p:sp>
      <p:sp>
        <p:nvSpPr>
          <p:cNvPr id="3" name="Content Placeholder 2"/>
          <p:cNvSpPr>
            <a:spLocks noGrp="1"/>
          </p:cNvSpPr>
          <p:nvPr>
            <p:ph idx="1"/>
          </p:nvPr>
        </p:nvSpPr>
        <p:spPr>
          <a:xfrm>
            <a:off x="457200" y="1600200"/>
            <a:ext cx="8229600" cy="4525963"/>
          </a:xfrm>
        </p:spPr>
        <p:txBody>
          <a:bodyPr>
            <a:normAutofit/>
          </a:bodyPr>
          <a:lstStyle/>
          <a:p>
            <a:r>
              <a:rPr lang="en-US" sz="2000" dirty="0" smtClean="0"/>
              <a:t>Classifiers for decoy and real passwords</a:t>
            </a:r>
          </a:p>
          <a:p>
            <a:endParaRPr lang="en-US" sz="2000" dirty="0" smtClean="0"/>
          </a:p>
          <a:p>
            <a:r>
              <a:rPr lang="en-US" sz="2000" dirty="0" smtClean="0"/>
              <a:t>Trained the Base PCFG with </a:t>
            </a:r>
            <a:r>
              <a:rPr lang="en-US" sz="2000" dirty="0" smtClean="0">
                <a:ea typeface="Cambria Math" pitchFamily="18" charset="0"/>
              </a:rPr>
              <a:t>RY-</a:t>
            </a:r>
            <a:r>
              <a:rPr lang="en-US" sz="2000" dirty="0" err="1" smtClean="0">
                <a:ea typeface="Cambria Math" pitchFamily="18" charset="0"/>
              </a:rPr>
              <a:t>tr</a:t>
            </a:r>
            <a:r>
              <a:rPr lang="en-US" sz="2000" dirty="0" smtClean="0"/>
              <a:t> leak (</a:t>
            </a:r>
            <a:r>
              <a:rPr lang="en-US" sz="2000" i="1" dirty="0" smtClean="0"/>
              <a:t>#Decoy</a:t>
            </a:r>
            <a:r>
              <a:rPr lang="en-US" sz="2000" dirty="0" smtClean="0"/>
              <a:t>)</a:t>
            </a:r>
            <a:r>
              <a:rPr lang="zh-CN" altLang="en-US" sz="2000" dirty="0" smtClean="0"/>
              <a:t> </a:t>
            </a:r>
            <a:endParaRPr lang="en-US" altLang="zh-CN" sz="2000" dirty="0"/>
          </a:p>
          <a:p>
            <a:r>
              <a:rPr lang="en-US" sz="2000" dirty="0" smtClean="0"/>
              <a:t>Tested with </a:t>
            </a:r>
            <a:r>
              <a:rPr lang="en-US" sz="2000" dirty="0" smtClean="0">
                <a:ea typeface="Cambria Math" pitchFamily="18" charset="0"/>
              </a:rPr>
              <a:t>RY-</a:t>
            </a:r>
            <a:r>
              <a:rPr lang="en-US" sz="2000" dirty="0" err="1" smtClean="0">
                <a:ea typeface="Cambria Math" pitchFamily="18" charset="0"/>
              </a:rPr>
              <a:t>ts</a:t>
            </a:r>
            <a:r>
              <a:rPr lang="en-US" sz="2000" dirty="0" smtClean="0">
                <a:ea typeface="Cambria Math" pitchFamily="18" charset="0"/>
              </a:rPr>
              <a:t>,  MySpace , Yahoo</a:t>
            </a:r>
            <a:r>
              <a:rPr lang="en-US" sz="2000" dirty="0" smtClean="0"/>
              <a:t>  leaks (</a:t>
            </a:r>
            <a:r>
              <a:rPr lang="en-US" sz="2000" i="1" dirty="0" smtClean="0"/>
              <a:t>#Real</a:t>
            </a:r>
            <a:r>
              <a:rPr lang="en-US" sz="2000" dirty="0" smtClean="0"/>
              <a:t>)</a:t>
            </a:r>
          </a:p>
          <a:p>
            <a:endParaRPr lang="en-US" sz="2000" dirty="0" smtClean="0"/>
          </a:p>
          <a:p>
            <a:r>
              <a:rPr lang="en-US" sz="2000" dirty="0" smtClean="0"/>
              <a:t>Metric of Evaluation: </a:t>
            </a:r>
          </a:p>
          <a:p>
            <a:pPr marL="971550" lvl="1" indent="-514350">
              <a:buFont typeface="+mj-lt"/>
              <a:buAutoNum type="arabicPeriod"/>
            </a:pPr>
            <a:r>
              <a:rPr lang="en-US" sz="2000" dirty="0" smtClean="0"/>
              <a:t>Accuracy </a:t>
            </a:r>
            <a:r>
              <a:rPr lang="en-US" sz="2000" dirty="0"/>
              <a:t>of </a:t>
            </a:r>
            <a:r>
              <a:rPr lang="en-US" sz="2000" dirty="0" smtClean="0"/>
              <a:t>classification </a:t>
            </a:r>
            <a:r>
              <a:rPr lang="en-US" sz="2000" dirty="0" smtClean="0">
                <a:ea typeface="Cambria Math" pitchFamily="18" charset="0"/>
              </a:rPr>
              <a:t>(</a:t>
            </a:r>
            <a:r>
              <a:rPr lang="el-GR" sz="2000" dirty="0" smtClean="0">
                <a:ea typeface="Cambria Math" pitchFamily="18" charset="0"/>
              </a:rPr>
              <a:t>α</a:t>
            </a:r>
            <a:r>
              <a:rPr lang="en-US" sz="2000" dirty="0" smtClean="0">
                <a:ea typeface="Cambria Math" pitchFamily="18" charset="0"/>
              </a:rPr>
              <a:t>)</a:t>
            </a:r>
          </a:p>
          <a:p>
            <a:pPr marL="971550" lvl="1" indent="-514350">
              <a:buFont typeface="+mj-lt"/>
              <a:buAutoNum type="arabicPeriod"/>
            </a:pPr>
            <a:r>
              <a:rPr lang="en-US" sz="2000" dirty="0" smtClean="0"/>
              <a:t>Rank-of-real based on classifier’s confidence </a:t>
            </a:r>
            <a:r>
              <a:rPr lang="en-US" sz="2000" dirty="0" smtClean="0">
                <a:ea typeface="Cambria Math" pitchFamily="18" charset="0"/>
              </a:rPr>
              <a:t>(r)</a:t>
            </a:r>
          </a:p>
          <a:p>
            <a:endParaRPr lang="en-US" sz="2000" dirty="0" smtClean="0"/>
          </a:p>
          <a:p>
            <a:r>
              <a:rPr lang="en-US" sz="2000" dirty="0" smtClean="0"/>
              <a:t>Report average over all the passwords in each of the test leaks</a:t>
            </a: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31480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Offline</a:t>
            </a:r>
            <a:r>
              <a:rPr lang="zh-CN" altLang="en-US" b="1" dirty="0" smtClean="0"/>
              <a:t> </a:t>
            </a:r>
            <a:r>
              <a:rPr lang="en-US" altLang="zh-CN" b="1" dirty="0" smtClean="0"/>
              <a:t>Attacking</a:t>
            </a:r>
            <a:r>
              <a:rPr lang="zh-CN" altLang="en-US" b="1" dirty="0" smtClean="0"/>
              <a:t> </a:t>
            </a:r>
            <a:r>
              <a:rPr lang="en-US" altLang="zh-CN" b="1" dirty="0" smtClean="0"/>
              <a:t>PV</a:t>
            </a:r>
            <a:endParaRPr lang="zh-CN" altLang="en-US" b="1" dirty="0"/>
          </a:p>
        </p:txBody>
      </p:sp>
      <p:sp>
        <p:nvSpPr>
          <p:cNvPr id="16" name="TextBox 15"/>
          <p:cNvSpPr txBox="1"/>
          <p:nvPr/>
        </p:nvSpPr>
        <p:spPr>
          <a:xfrm>
            <a:off x="3929930" y="1315562"/>
            <a:ext cx="1284136"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b="0" i="0" u="none" strike="noStrike" dirty="0">
              <a:effectLst/>
              <a:latin typeface="Arial"/>
            </a:endParaRPr>
          </a:p>
        </p:txBody>
      </p:sp>
      <p:sp>
        <p:nvSpPr>
          <p:cNvPr id="17" name="Oval 16"/>
          <p:cNvSpPr/>
          <p:nvPr/>
        </p:nvSpPr>
        <p:spPr>
          <a:xfrm>
            <a:off x="3705816" y="3083798"/>
            <a:ext cx="1740187" cy="902049"/>
          </a:xfrm>
          <a:prstGeom prst="ellipse">
            <a:avLst/>
          </a:prstGeom>
        </p:spPr>
        <p:style>
          <a:lnRef idx="1">
            <a:schemeClr val="accent1"/>
          </a:lnRef>
          <a:fillRef idx="3">
            <a:schemeClr val="accent1"/>
          </a:fillRef>
          <a:effectRef idx="2">
            <a:schemeClr val="accent1"/>
          </a:effectRef>
          <a:fontRef idx="minor">
            <a:schemeClr val="lt1"/>
          </a:fontRef>
        </p:style>
        <p:txBody>
          <a:bodyPr wrap="none" lIns="0" tIns="0" rIns="0" bIns="0" rtlCol="0" anchor="ctr">
            <a:noAutofit/>
          </a:bodyPr>
          <a:lstStyle/>
          <a:p>
            <a:pPr algn="ctr"/>
            <a:r>
              <a:rPr lang="en-US" dirty="0" smtClean="0">
                <a:solidFill>
                  <a:schemeClr val="bg1"/>
                </a:solidFill>
                <a:latin typeface="Cambria Math" pitchFamily="18" charset="0"/>
                <a:ea typeface="Cambria Math" pitchFamily="18" charset="0"/>
              </a:rPr>
              <a:t>Decryption</a:t>
            </a:r>
          </a:p>
          <a:p>
            <a:pPr algn="ctr"/>
            <a:r>
              <a:rPr lang="en-US" dirty="0" smtClean="0">
                <a:solidFill>
                  <a:schemeClr val="bg1"/>
                </a:solidFill>
                <a:latin typeface="Cambria Math" pitchFamily="18" charset="0"/>
                <a:ea typeface="Cambria Math" pitchFamily="18" charset="0"/>
              </a:rPr>
              <a:t>(PKCS#5)</a:t>
            </a:r>
            <a:endParaRPr lang="en-US" dirty="0">
              <a:solidFill>
                <a:schemeClr val="bg1"/>
              </a:solidFill>
              <a:latin typeface="Cambria Math" pitchFamily="18" charset="0"/>
              <a:ea typeface="Cambria Math" pitchFamily="18" charset="0"/>
            </a:endParaRPr>
          </a:p>
        </p:txBody>
      </p:sp>
      <p:cxnSp>
        <p:nvCxnSpPr>
          <p:cNvPr id="18" name="Elbow Connector 17"/>
          <p:cNvCxnSpPr>
            <a:endCxn id="17" idx="2"/>
          </p:cNvCxnSpPr>
          <p:nvPr/>
        </p:nvCxnSpPr>
        <p:spPr>
          <a:xfrm>
            <a:off x="1586524" y="2688492"/>
            <a:ext cx="2119292" cy="846331"/>
          </a:xfrm>
          <a:prstGeom prst="bentConnector3">
            <a:avLst>
              <a:gd name="adj1" fmla="val 54056"/>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6" idx="2"/>
            <a:endCxn id="17" idx="0"/>
          </p:cNvCxnSpPr>
          <p:nvPr/>
        </p:nvCxnSpPr>
        <p:spPr>
          <a:xfrm>
            <a:off x="4571998" y="2485113"/>
            <a:ext cx="3912" cy="5986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6473838" y="2880360"/>
            <a:ext cx="1371600"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600" dirty="0" smtClean="0">
                <a:solidFill>
                  <a:schemeClr val="tx1"/>
                </a:solidFill>
                <a:latin typeface="Arial" pitchFamily="34" charset="0"/>
                <a:cs typeface="Arial" pitchFamily="34" charset="0"/>
              </a:rPr>
              <a:t>趬</a:t>
            </a:r>
            <a:r>
              <a:rPr lang="en-US" altLang="ja-JP" sz="1600" dirty="0" smtClean="0">
                <a:solidFill>
                  <a:schemeClr val="tx1"/>
                </a:solidFill>
                <a:latin typeface="Arial" pitchFamily="34" charset="0"/>
                <a:cs typeface="Arial" pitchFamily="34" charset="0"/>
              </a:rPr>
              <a:t>?%?</a:t>
            </a:r>
            <a:r>
              <a:rPr lang="en-US" sz="1600" dirty="0">
                <a:solidFill>
                  <a:schemeClr val="tx1"/>
                </a:solidFill>
                <a:latin typeface="Arial" pitchFamily="34" charset="0"/>
                <a:cs typeface="Arial" pitchFamily="34" charset="0"/>
              </a:rPr>
              <a:t>U? </a:t>
            </a:r>
            <a:r>
              <a:rPr lang="en-US" sz="1600" dirty="0" smtClean="0">
                <a:solidFill>
                  <a:schemeClr val="tx1"/>
                </a:solidFill>
                <a:latin typeface="Arial" pitchFamily="34" charset="0"/>
                <a:cs typeface="Arial" pitchFamily="34" charset="0"/>
              </a:rPr>
              <a:t>Á</a:t>
            </a:r>
          </a:p>
          <a:p>
            <a:r>
              <a:rPr lang="x-none" sz="1600" dirty="0" smtClean="0">
                <a:solidFill>
                  <a:schemeClr val="tx1"/>
                </a:solidFill>
                <a:latin typeface="Arial" pitchFamily="34" charset="0"/>
                <a:cs typeface="Arial" pitchFamily="34" charset="0"/>
              </a:rPr>
              <a:t>ऑ</a:t>
            </a:r>
            <a:r>
              <a:rPr lang="dv-MV" sz="1600" dirty="0">
                <a:solidFill>
                  <a:schemeClr val="tx1"/>
                </a:solidFill>
                <a:latin typeface="Arial" pitchFamily="34" charset="0"/>
                <a:cs typeface="Arial" pitchFamily="34" charset="0"/>
              </a:rPr>
              <a:t>ޕ</a:t>
            </a:r>
            <a:r>
              <a:rPr lang="ar-AE" sz="1600" dirty="0" smtClean="0">
                <a:solidFill>
                  <a:schemeClr val="tx1"/>
                </a:solidFill>
                <a:latin typeface="Arial" pitchFamily="34" charset="0"/>
                <a:cs typeface="Arial" pitchFamily="34" charset="0"/>
              </a:rPr>
              <a:t>؆</a:t>
            </a:r>
            <a:r>
              <a:rPr lang="x-none" sz="1600" dirty="0" smtClean="0">
                <a:solidFill>
                  <a:schemeClr val="tx1"/>
                </a:solidFill>
                <a:latin typeface="Arial" pitchFamily="34" charset="0"/>
                <a:cs typeface="Arial" pitchFamily="34" charset="0"/>
              </a:rPr>
              <a:t>ॠ</a:t>
            </a:r>
            <a:r>
              <a:rPr lang="ar-AE" sz="1600" dirty="0" smtClean="0">
                <a:solidFill>
                  <a:schemeClr val="tx1"/>
                </a:solidFill>
                <a:latin typeface="Arial" pitchFamily="34" charset="0"/>
                <a:cs typeface="Arial" pitchFamily="34" charset="0"/>
              </a:rPr>
              <a:t>ؕ</a:t>
            </a:r>
            <a:r>
              <a:rPr lang="x-none" sz="1600" dirty="0" smtClean="0">
                <a:solidFill>
                  <a:schemeClr val="tx1"/>
                </a:solidFill>
                <a:latin typeface="Arial" pitchFamily="34" charset="0"/>
                <a:cs typeface="Arial" pitchFamily="34" charset="0"/>
              </a:rPr>
              <a:t>ी</a:t>
            </a:r>
            <a:r>
              <a:rPr lang="ar-AE" sz="1600" dirty="0">
                <a:solidFill>
                  <a:schemeClr val="tx1"/>
                </a:solidFill>
                <a:latin typeface="Arial" pitchFamily="34" charset="0"/>
                <a:cs typeface="Arial" pitchFamily="34" charset="0"/>
              </a:rPr>
              <a:t>ڐ</a:t>
            </a:r>
            <a:r>
              <a:rPr lang="en-US" sz="1600" dirty="0" smtClean="0">
                <a:solidFill>
                  <a:schemeClr val="tx1"/>
                </a:solidFill>
                <a:latin typeface="Arial" pitchFamily="34" charset="0"/>
                <a:cs typeface="Arial" pitchFamily="34" charset="0"/>
              </a:rPr>
              <a:t>ʁ</a:t>
            </a:r>
            <a:r>
              <a:rPr lang="dv-MV" sz="1600" dirty="0" smtClean="0">
                <a:solidFill>
                  <a:schemeClr val="tx1"/>
                </a:solidFill>
                <a:latin typeface="Arial" pitchFamily="34" charset="0"/>
                <a:cs typeface="Arial" pitchFamily="34" charset="0"/>
              </a:rPr>
              <a:t>ޕ</a:t>
            </a:r>
            <a:r>
              <a:rPr lang="ar-AE" sz="1600" dirty="0">
                <a:solidFill>
                  <a:schemeClr val="tx1"/>
                </a:solidFill>
                <a:latin typeface="Arial" pitchFamily="34" charset="0"/>
                <a:cs typeface="Arial" pitchFamily="34" charset="0"/>
              </a:rPr>
              <a:t>؆ࠔ</a:t>
            </a:r>
            <a:r>
              <a:rPr lang="x-none" sz="1600" dirty="0">
                <a:solidFill>
                  <a:schemeClr val="tx1"/>
                </a:solidFill>
                <a:latin typeface="Arial" pitchFamily="34" charset="0"/>
                <a:cs typeface="Arial" pitchFamily="34" charset="0"/>
              </a:rPr>
              <a:t>ॠ</a:t>
            </a:r>
            <a:r>
              <a:rPr lang="ar-AE" sz="1600" dirty="0" smtClean="0">
                <a:solidFill>
                  <a:schemeClr val="tx1"/>
                </a:solidFill>
                <a:latin typeface="Arial" pitchFamily="34" charset="0"/>
                <a:cs typeface="Arial" pitchFamily="34" charset="0"/>
              </a:rPr>
              <a:t>ؕ</a:t>
            </a:r>
            <a:r>
              <a:rPr lang="en-US" sz="1600" dirty="0" smtClean="0">
                <a:solidFill>
                  <a:schemeClr val="tx1"/>
                </a:solidFill>
                <a:latin typeface="Arial" pitchFamily="34" charset="0"/>
                <a:cs typeface="Arial" pitchFamily="34" charset="0"/>
              </a:rPr>
              <a:t>?</a:t>
            </a:r>
            <a:r>
              <a:rPr lang="x-none" sz="1600" dirty="0" smtClean="0">
                <a:solidFill>
                  <a:schemeClr val="tx1"/>
                </a:solidFill>
                <a:latin typeface="Arial" pitchFamily="34" charset="0"/>
                <a:cs typeface="Arial" pitchFamily="34" charset="0"/>
              </a:rPr>
              <a:t>ी</a:t>
            </a:r>
            <a:r>
              <a:rPr lang="ar-AE" sz="1600" dirty="0">
                <a:solidFill>
                  <a:schemeClr val="tx1"/>
                </a:solidFill>
                <a:latin typeface="Arial" pitchFamily="34" charset="0"/>
                <a:cs typeface="Arial" pitchFamily="34" charset="0"/>
              </a:rPr>
              <a:t>ڐ</a:t>
            </a:r>
            <a:r>
              <a:rPr lang="en-US" sz="1600" dirty="0" smtClean="0">
                <a:solidFill>
                  <a:schemeClr val="tx1"/>
                </a:solidFill>
                <a:latin typeface="Arial" pitchFamily="34" charset="0"/>
                <a:cs typeface="Arial" pitchFamily="34" charset="0"/>
              </a:rPr>
              <a:t>ʁ</a:t>
            </a:r>
            <a:r>
              <a:rPr lang="hy-AM" sz="1600" dirty="0">
                <a:solidFill>
                  <a:schemeClr val="tx1"/>
                </a:solidFill>
                <a:latin typeface="Arial" pitchFamily="34" charset="0"/>
                <a:cs typeface="Arial" pitchFamily="34" charset="0"/>
              </a:rPr>
              <a:t> </a:t>
            </a:r>
            <a:r>
              <a:rPr lang="ps-AF" sz="1600" dirty="0" smtClean="0">
                <a:solidFill>
                  <a:schemeClr val="tx1"/>
                </a:solidFill>
                <a:latin typeface="Arial" pitchFamily="34" charset="0"/>
                <a:cs typeface="Arial" pitchFamily="34" charset="0"/>
              </a:rPr>
              <a:t>ɠڅ</a:t>
            </a:r>
            <a:r>
              <a:rPr lang="hy-AM" sz="1600" dirty="0">
                <a:solidFill>
                  <a:schemeClr val="tx1"/>
                </a:solidFill>
                <a:latin typeface="Arial" pitchFamily="34" charset="0"/>
                <a:cs typeface="Arial" pitchFamily="34" charset="0"/>
              </a:rPr>
              <a:t>՗ݸՙ</a:t>
            </a:r>
            <a:r>
              <a:rPr lang="az-Cyrl-AZ" sz="1600" dirty="0">
                <a:solidFill>
                  <a:schemeClr val="tx1"/>
                </a:solidFill>
                <a:latin typeface="Arial" pitchFamily="34" charset="0"/>
                <a:cs typeface="Arial" pitchFamily="34" charset="0"/>
              </a:rPr>
              <a:t>дͩ</a:t>
            </a:r>
            <a:r>
              <a:rPr lang="ps-AF" sz="1600" dirty="0">
                <a:solidFill>
                  <a:schemeClr val="tx1"/>
                </a:solidFill>
                <a:latin typeface="Arial" pitchFamily="34" charset="0"/>
                <a:cs typeface="Arial" pitchFamily="34" charset="0"/>
              </a:rPr>
              <a:t>ؓ</a:t>
            </a:r>
            <a:r>
              <a:rPr lang="x-none" sz="1600" dirty="0" smtClean="0">
                <a:solidFill>
                  <a:schemeClr val="tx1"/>
                </a:solidFill>
                <a:latin typeface="Arial" pitchFamily="34" charset="0"/>
                <a:cs typeface="Arial" pitchFamily="34" charset="0"/>
              </a:rPr>
              <a:t>३</a:t>
            </a:r>
            <a:r>
              <a:rPr lang="en-US" sz="1600" dirty="0" err="1" smtClean="0">
                <a:solidFill>
                  <a:schemeClr val="tx1"/>
                </a:solidFill>
                <a:latin typeface="Arial" pitchFamily="34" charset="0"/>
                <a:cs typeface="Arial" pitchFamily="34" charset="0"/>
              </a:rPr>
              <a:t>sU%a</a:t>
            </a:r>
            <a:r>
              <a:rPr lang="hy-AM" sz="1600" dirty="0" smtClean="0">
                <a:solidFill>
                  <a:schemeClr val="tx1"/>
                </a:solidFill>
                <a:latin typeface="Arial" pitchFamily="34" charset="0"/>
                <a:cs typeface="Arial" pitchFamily="34" charset="0"/>
              </a:rPr>
              <a:t>հ</a:t>
            </a:r>
            <a:r>
              <a:rPr lang="hy-AM" sz="1600" dirty="0">
                <a:solidFill>
                  <a:schemeClr val="tx1"/>
                </a:solidFill>
                <a:latin typeface="Arial" pitchFamily="34" charset="0"/>
                <a:cs typeface="Arial" pitchFamily="34" charset="0"/>
              </a:rPr>
              <a:t>̰Թ</a:t>
            </a:r>
            <a:r>
              <a:rPr lang="az-Cyrl-AZ" sz="1600" dirty="0">
                <a:solidFill>
                  <a:schemeClr val="tx1"/>
                </a:solidFill>
                <a:latin typeface="Arial" pitchFamily="34" charset="0"/>
                <a:cs typeface="Arial" pitchFamily="34" charset="0"/>
              </a:rPr>
              <a:t>Ђ</a:t>
            </a:r>
            <a:r>
              <a:rPr lang="ar-AE" sz="1600" dirty="0">
                <a:solidFill>
                  <a:schemeClr val="tx1"/>
                </a:solidFill>
                <a:latin typeface="Arial" pitchFamily="34" charset="0"/>
                <a:cs typeface="Arial" pitchFamily="34" charset="0"/>
              </a:rPr>
              <a:t>ء</a:t>
            </a:r>
            <a:r>
              <a:rPr lang="az-Cyrl-AZ" sz="1600" dirty="0" smtClean="0">
                <a:solidFill>
                  <a:schemeClr val="tx1"/>
                </a:solidFill>
                <a:latin typeface="Arial" pitchFamily="34" charset="0"/>
                <a:cs typeface="Arial" pitchFamily="34" charset="0"/>
              </a:rPr>
              <a:t>҅</a:t>
            </a:r>
            <a:r>
              <a:rPr lang="hy-AM" sz="1600" dirty="0" smtClean="0">
                <a:solidFill>
                  <a:schemeClr val="tx1"/>
                </a:solidFill>
                <a:latin typeface="Arial" pitchFamily="34" charset="0"/>
                <a:cs typeface="Arial" pitchFamily="34" charset="0"/>
              </a:rPr>
              <a:t>փ</a:t>
            </a:r>
            <a:r>
              <a:rPr lang="ar-AE" sz="1600" dirty="0" smtClean="0">
                <a:solidFill>
                  <a:schemeClr val="tx1"/>
                </a:solidFill>
                <a:latin typeface="Arial" pitchFamily="34" charset="0"/>
                <a:cs typeface="Arial" pitchFamily="34" charset="0"/>
              </a:rPr>
              <a:t>ٖ</a:t>
            </a:r>
            <a:endParaRPr lang="en-US" sz="1600" dirty="0">
              <a:solidFill>
                <a:schemeClr val="tx1"/>
              </a:solidFill>
              <a:latin typeface="Arial" pitchFamily="34" charset="0"/>
              <a:cs typeface="Arial" pitchFamily="34" charset="0"/>
            </a:endParaRPr>
          </a:p>
        </p:txBody>
      </p:sp>
      <p:cxnSp>
        <p:nvCxnSpPr>
          <p:cNvPr id="21" name="Straight Arrow Connector 20"/>
          <p:cNvCxnSpPr>
            <a:stCxn id="17" idx="6"/>
            <a:endCxn id="20" idx="1"/>
          </p:cNvCxnSpPr>
          <p:nvPr/>
        </p:nvCxnSpPr>
        <p:spPr>
          <a:xfrm>
            <a:off x="5446003" y="3534823"/>
            <a:ext cx="1027835" cy="72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5319059" y="1731060"/>
            <a:ext cx="1797287" cy="338554"/>
          </a:xfrm>
          <a:prstGeom prst="rect">
            <a:avLst/>
          </a:prstGeom>
          <a:noFill/>
        </p:spPr>
        <p:txBody>
          <a:bodyPr wrap="none" rtlCol="0">
            <a:spAutoFit/>
          </a:bodyPr>
          <a:lstStyle/>
          <a:p>
            <a:r>
              <a:rPr lang="en-US" sz="1600" dirty="0" smtClean="0">
                <a:latin typeface="Century Gothic" pitchFamily="34" charset="0"/>
              </a:rPr>
              <a:t>Vault </a:t>
            </a:r>
            <a:r>
              <a:rPr lang="en-US" sz="1600" dirty="0" err="1" smtClean="0">
                <a:latin typeface="Century Gothic" pitchFamily="34" charset="0"/>
              </a:rPr>
              <a:t>Ciphertext</a:t>
            </a:r>
            <a:endParaRPr lang="en-US" sz="1600" dirty="0">
              <a:latin typeface="Century Gothic" pitchFamily="34" charset="0"/>
            </a:endParaRPr>
          </a:p>
        </p:txBody>
      </p:sp>
      <p:sp>
        <p:nvSpPr>
          <p:cNvPr id="23" name="TextBox 22"/>
          <p:cNvSpPr txBox="1"/>
          <p:nvPr/>
        </p:nvSpPr>
        <p:spPr>
          <a:xfrm>
            <a:off x="6217702" y="4231983"/>
            <a:ext cx="2302233" cy="338554"/>
          </a:xfrm>
          <a:prstGeom prst="rect">
            <a:avLst/>
          </a:prstGeom>
          <a:noFill/>
        </p:spPr>
        <p:txBody>
          <a:bodyPr wrap="none" rtlCol="0">
            <a:spAutoFit/>
          </a:bodyPr>
          <a:lstStyle/>
          <a:p>
            <a:r>
              <a:rPr lang="en-US" sz="1600" dirty="0" smtClean="0">
                <a:latin typeface="Century Gothic" pitchFamily="34" charset="0"/>
              </a:rPr>
              <a:t>Output of Decryption</a:t>
            </a:r>
            <a:endParaRPr lang="en-US" sz="1600" dirty="0">
              <a:latin typeface="Century Gothic" pitchFamily="34" charset="0"/>
            </a:endParaRPr>
          </a:p>
        </p:txBody>
      </p:sp>
      <p:sp>
        <p:nvSpPr>
          <p:cNvPr id="24" name="TextBox 23"/>
          <p:cNvSpPr txBox="1"/>
          <p:nvPr/>
        </p:nvSpPr>
        <p:spPr>
          <a:xfrm>
            <a:off x="739471" y="2485113"/>
            <a:ext cx="1175297" cy="3046988"/>
          </a:xfrm>
          <a:prstGeom prst="rect">
            <a:avLst/>
          </a:prstGeom>
          <a:noFill/>
          <a:ln>
            <a:solidFill>
              <a:schemeClr val="bg2">
                <a:lumMod val="50000"/>
              </a:schemeClr>
            </a:solidFill>
          </a:ln>
        </p:spPr>
        <p:txBody>
          <a:bodyPr wrap="square" rtlCol="0">
            <a:spAutoFit/>
          </a:bodyPr>
          <a:lstStyle/>
          <a:p>
            <a:r>
              <a:rPr lang="en-US" sz="1600" b="1" dirty="0" smtClean="0">
                <a:solidFill>
                  <a:schemeClr val="accent6"/>
                </a:solidFill>
                <a:latin typeface="Monaco" pitchFamily="49" charset="0"/>
              </a:rPr>
              <a:t>123456</a:t>
            </a:r>
            <a:endParaRPr lang="en-US" sz="1600" b="1" dirty="0">
              <a:solidFill>
                <a:schemeClr val="accent6"/>
              </a:solidFill>
              <a:latin typeface="Monaco" pitchFamily="49" charset="0"/>
            </a:endParaRPr>
          </a:p>
          <a:p>
            <a:r>
              <a:rPr lang="en-US" sz="1600" dirty="0">
                <a:solidFill>
                  <a:schemeClr val="accent6"/>
                </a:solidFill>
                <a:latin typeface="Monaco" pitchFamily="49" charset="0"/>
              </a:rPr>
              <a:t>p</a:t>
            </a:r>
            <a:r>
              <a:rPr lang="en-US" sz="1600" dirty="0" smtClean="0">
                <a:solidFill>
                  <a:schemeClr val="accent6"/>
                </a:solidFill>
                <a:latin typeface="Monaco" pitchFamily="49" charset="0"/>
              </a:rPr>
              <a:t>assword</a:t>
            </a:r>
            <a:endParaRPr lang="en-US" sz="1600" dirty="0">
              <a:solidFill>
                <a:schemeClr val="accent6"/>
              </a:solidFill>
              <a:latin typeface="Monaco" pitchFamily="49" charset="0"/>
            </a:endParaRPr>
          </a:p>
          <a:p>
            <a:pPr algn="ctr"/>
            <a:r>
              <a:rPr lang="en-US" sz="1600" b="1" dirty="0" smtClean="0">
                <a:solidFill>
                  <a:schemeClr val="accent6"/>
                </a:solidFill>
                <a:latin typeface="Monaco" pitchFamily="49" charset="0"/>
              </a:rPr>
              <a:t>…</a:t>
            </a:r>
          </a:p>
          <a:p>
            <a:pPr algn="ctr"/>
            <a:r>
              <a:rPr lang="en-US" sz="1600" b="1" dirty="0" smtClean="0">
                <a:solidFill>
                  <a:schemeClr val="accent6"/>
                </a:solidFill>
                <a:latin typeface="Monaco" pitchFamily="49" charset="0"/>
              </a:rPr>
              <a:t>…</a:t>
            </a:r>
          </a:p>
          <a:p>
            <a:pPr algn="ctr"/>
            <a:r>
              <a:rPr lang="en-US" sz="1600" b="1" dirty="0" smtClean="0">
                <a:solidFill>
                  <a:schemeClr val="accent6"/>
                </a:solidFill>
                <a:latin typeface="Monaco" pitchFamily="49" charset="0"/>
              </a:rPr>
              <a:t>…</a:t>
            </a:r>
            <a:endParaRPr lang="en-US" sz="1600" b="1" dirty="0">
              <a:solidFill>
                <a:schemeClr val="accent6"/>
              </a:solidFill>
              <a:latin typeface="Monaco" pitchFamily="49" charset="0"/>
            </a:endParaRPr>
          </a:p>
          <a:p>
            <a:r>
              <a:rPr lang="en-US" sz="1600" dirty="0" smtClean="0">
                <a:solidFill>
                  <a:schemeClr val="accent6"/>
                </a:solidFill>
                <a:latin typeface="Monaco" pitchFamily="49" charset="0"/>
              </a:rPr>
              <a:t>mypass4</a:t>
            </a:r>
            <a:endParaRPr lang="en-US" sz="1600" dirty="0">
              <a:solidFill>
                <a:schemeClr val="accent6"/>
              </a:solidFill>
              <a:latin typeface="Monaco" pitchFamily="49" charset="0"/>
            </a:endParaRPr>
          </a:p>
          <a:p>
            <a:r>
              <a:rPr lang="en-US" sz="1600" dirty="0" smtClean="0">
                <a:solidFill>
                  <a:schemeClr val="accent6"/>
                </a:solidFill>
                <a:latin typeface="Monaco" pitchFamily="49" charset="0"/>
              </a:rPr>
              <a:t>abc123</a:t>
            </a:r>
            <a:endParaRPr lang="en-US" sz="1600" dirty="0">
              <a:solidFill>
                <a:schemeClr val="accent6"/>
              </a:solidFill>
              <a:latin typeface="Monaco" pitchFamily="49" charset="0"/>
            </a:endParaRPr>
          </a:p>
          <a:p>
            <a:r>
              <a:rPr lang="en-US" sz="1600" dirty="0" err="1">
                <a:solidFill>
                  <a:schemeClr val="accent6"/>
                </a:solidFill>
                <a:latin typeface="Monaco" pitchFamily="49" charset="0"/>
              </a:rPr>
              <a:t>nicole</a:t>
            </a:r>
            <a:endParaRPr lang="en-US" sz="1600" dirty="0">
              <a:solidFill>
                <a:schemeClr val="accent6"/>
              </a:solidFill>
              <a:latin typeface="Monaco" pitchFamily="49" charset="0"/>
            </a:endParaRPr>
          </a:p>
          <a:p>
            <a:r>
              <a:rPr lang="en-US" sz="1600" dirty="0" smtClean="0">
                <a:solidFill>
                  <a:schemeClr val="accent6"/>
                </a:solidFill>
                <a:latin typeface="Monaco" pitchFamily="49" charset="0"/>
              </a:rPr>
              <a:t>Daniel</a:t>
            </a:r>
          </a:p>
          <a:p>
            <a:pPr algn="ctr"/>
            <a:r>
              <a:rPr lang="en-US" sz="1600" dirty="0" smtClean="0">
                <a:solidFill>
                  <a:schemeClr val="accent6"/>
                </a:solidFill>
                <a:latin typeface="Monaco" pitchFamily="49" charset="0"/>
              </a:rPr>
              <a:t>.</a:t>
            </a:r>
          </a:p>
          <a:p>
            <a:pPr algn="ctr"/>
            <a:r>
              <a:rPr lang="en-US" sz="1600" dirty="0" smtClean="0">
                <a:solidFill>
                  <a:schemeClr val="accent6"/>
                </a:solidFill>
                <a:latin typeface="Monaco" pitchFamily="49" charset="0"/>
              </a:rPr>
              <a:t>.</a:t>
            </a:r>
          </a:p>
          <a:p>
            <a:pPr algn="ctr"/>
            <a:r>
              <a:rPr lang="en-US" sz="1600" dirty="0">
                <a:solidFill>
                  <a:schemeClr val="accent6"/>
                </a:solidFill>
                <a:latin typeface="Monaco" pitchFamily="49" charset="0"/>
              </a:rPr>
              <a:t>.</a:t>
            </a:r>
          </a:p>
        </p:txBody>
      </p:sp>
      <p:sp>
        <p:nvSpPr>
          <p:cNvPr id="25" name="TextBox 24"/>
          <p:cNvSpPr txBox="1"/>
          <p:nvPr/>
        </p:nvSpPr>
        <p:spPr>
          <a:xfrm>
            <a:off x="137703" y="2027991"/>
            <a:ext cx="2238711" cy="338554"/>
          </a:xfrm>
          <a:prstGeom prst="rect">
            <a:avLst/>
          </a:prstGeom>
          <a:noFill/>
        </p:spPr>
        <p:txBody>
          <a:bodyPr wrap="square" rtlCol="0">
            <a:spAutoFit/>
          </a:bodyPr>
          <a:lstStyle/>
          <a:p>
            <a:pPr algn="ctr"/>
            <a:r>
              <a:rPr lang="en-US" sz="1600" dirty="0" smtClean="0">
                <a:latin typeface="Century Gothic" pitchFamily="34" charset="0"/>
              </a:rPr>
              <a:t>Attacker’s guesses</a:t>
            </a:r>
            <a:endParaRPr lang="en-US" sz="1600" dirty="0">
              <a:latin typeface="Century Gothic" pitchFamily="34" charset="0"/>
            </a:endParaRPr>
          </a:p>
        </p:txBody>
      </p:sp>
      <p:sp>
        <p:nvSpPr>
          <p:cNvPr id="27" name="Oval Callout 26"/>
          <p:cNvSpPr/>
          <p:nvPr/>
        </p:nvSpPr>
        <p:spPr>
          <a:xfrm>
            <a:off x="3973028" y="4479530"/>
            <a:ext cx="1727961" cy="940037"/>
          </a:xfrm>
          <a:prstGeom prst="wedgeEllipseCallout">
            <a:avLst>
              <a:gd name="adj1" fmla="val 93787"/>
              <a:gd name="adj2" fmla="val -115468"/>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ln w="11430"/>
                <a:solidFill>
                  <a:srgbClr val="FF0000"/>
                </a:solidFill>
              </a:rPr>
              <a:t>Random Junk</a:t>
            </a:r>
            <a:endParaRPr lang="en-US" sz="2000" dirty="0">
              <a:ln w="11430"/>
              <a:solidFill>
                <a:srgbClr val="FF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69296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Evaluation</a:t>
            </a:r>
            <a:r>
              <a:rPr lang="zh-CN" altLang="en-US" b="1" dirty="0" smtClean="0"/>
              <a:t> </a:t>
            </a:r>
            <a:r>
              <a:rPr lang="en-US" altLang="zh-CN" b="1" dirty="0" smtClean="0"/>
              <a:t>(Cont’d)</a:t>
            </a:r>
            <a:endParaRPr lang="zh-CN" altLang="en-US" b="1" dirty="0"/>
          </a:p>
        </p:txBody>
      </p:sp>
      <p:sp>
        <p:nvSpPr>
          <p:cNvPr id="3" name="Rectangle 2"/>
          <p:cNvSpPr/>
          <p:nvPr/>
        </p:nvSpPr>
        <p:spPr>
          <a:xfrm>
            <a:off x="438588" y="4549057"/>
            <a:ext cx="7997546" cy="923330"/>
          </a:xfrm>
          <a:prstGeom prst="rect">
            <a:avLst/>
          </a:prstGeom>
        </p:spPr>
        <p:txBody>
          <a:bodyPr wrap="square">
            <a:spAutoFit/>
          </a:bodyPr>
          <a:lstStyle/>
          <a:p>
            <a:r>
              <a:rPr lang="en-US" dirty="0"/>
              <a:t>For different decoy / true password source pairs, </a:t>
            </a:r>
            <a:r>
              <a:rPr lang="en-US" dirty="0" smtClean="0"/>
              <a:t>percentage</a:t>
            </a:r>
            <a:r>
              <a:rPr lang="zh-CN" altLang="en-US" dirty="0" smtClean="0"/>
              <a:t> </a:t>
            </a:r>
            <a:r>
              <a:rPr lang="en-US" dirty="0" smtClean="0"/>
              <a:t>classification </a:t>
            </a:r>
            <a:r>
              <a:rPr lang="en-US" dirty="0"/>
              <a:t>accuracy </a:t>
            </a:r>
            <a:r>
              <a:rPr lang="en-US" dirty="0" smtClean="0"/>
              <a:t>(</a:t>
            </a:r>
            <a:r>
              <a:rPr lang="el-GR" dirty="0">
                <a:solidFill>
                  <a:srgbClr val="000000"/>
                </a:solidFill>
                <a:latin typeface="Cambria Math" pitchFamily="18" charset="0"/>
                <a:ea typeface="Cambria Math" pitchFamily="18" charset="0"/>
              </a:rPr>
              <a:t>α</a:t>
            </a:r>
            <a:r>
              <a:rPr lang="en-US" dirty="0" smtClean="0"/>
              <a:t>) and</a:t>
            </a:r>
            <a:r>
              <a:rPr lang="zh-CN" altLang="en-US" dirty="0" smtClean="0"/>
              <a:t> </a:t>
            </a:r>
            <a:r>
              <a:rPr lang="en-US" dirty="0" smtClean="0"/>
              <a:t>percentage </a:t>
            </a:r>
            <a:r>
              <a:rPr lang="en-US" dirty="0"/>
              <a:t>average rank (r) of a </a:t>
            </a:r>
            <a:r>
              <a:rPr lang="en-US" dirty="0" smtClean="0"/>
              <a:t>real</a:t>
            </a:r>
            <a:r>
              <a:rPr lang="zh-CN" altLang="en-US" dirty="0" smtClean="0"/>
              <a:t> </a:t>
            </a:r>
            <a:r>
              <a:rPr lang="en-US" dirty="0" smtClean="0"/>
              <a:t>password </a:t>
            </a:r>
            <a:r>
              <a:rPr lang="en-US" dirty="0"/>
              <a:t>in a list of q = 1,000 decoy passwords for ML adversary. </a:t>
            </a:r>
            <a:r>
              <a:rPr lang="en-US" dirty="0" smtClean="0">
                <a:solidFill>
                  <a:srgbClr val="000000"/>
                </a:solidFill>
              </a:rPr>
              <a:t>Lower</a:t>
            </a:r>
            <a:r>
              <a:rPr lang="zh-CN" altLang="en-US" dirty="0" smtClean="0">
                <a:solidFill>
                  <a:srgbClr val="000000"/>
                </a:solidFill>
              </a:rPr>
              <a:t> </a:t>
            </a:r>
            <a:r>
              <a:rPr lang="el-GR" dirty="0" smtClean="0">
                <a:solidFill>
                  <a:srgbClr val="000000"/>
                </a:solidFill>
                <a:latin typeface="Cambria Math" pitchFamily="18" charset="0"/>
                <a:ea typeface="Cambria Math" pitchFamily="18" charset="0"/>
              </a:rPr>
              <a:t>α</a:t>
            </a:r>
            <a:r>
              <a:rPr lang="zh-CN" altLang="en-US" dirty="0" smtClean="0">
                <a:solidFill>
                  <a:srgbClr val="000000"/>
                </a:solidFill>
              </a:rPr>
              <a:t> </a:t>
            </a:r>
            <a:r>
              <a:rPr lang="en-US" dirty="0" smtClean="0"/>
              <a:t>and </a:t>
            </a:r>
            <a:r>
              <a:rPr lang="en-US" dirty="0"/>
              <a:t>higher r signify good decoys.</a:t>
            </a:r>
          </a:p>
        </p:txBody>
      </p:sp>
      <p:pic>
        <p:nvPicPr>
          <p:cNvPr id="4" name="Picture 3" descr="Screen Shot 2015-09-18 at 3.29.35 PM.png"/>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616020" y="1782660"/>
            <a:ext cx="5503527" cy="2653778"/>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579180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Conclusion</a:t>
            </a:r>
            <a:endParaRPr lang="zh-CN" altLang="en-US" b="1" dirty="0"/>
          </a:p>
        </p:txBody>
      </p:sp>
      <p:sp>
        <p:nvSpPr>
          <p:cNvPr id="3" name="内容占位符 2"/>
          <p:cNvSpPr>
            <a:spLocks noGrp="1"/>
          </p:cNvSpPr>
          <p:nvPr>
            <p:ph idx="1"/>
          </p:nvPr>
        </p:nvSpPr>
        <p:spPr>
          <a:xfrm>
            <a:off x="519174" y="1819390"/>
            <a:ext cx="7886700" cy="3479576"/>
          </a:xfrm>
        </p:spPr>
        <p:txBody>
          <a:bodyPr>
            <a:noAutofit/>
          </a:bodyPr>
          <a:lstStyle/>
          <a:p>
            <a:r>
              <a:rPr lang="en-US" sz="2000" dirty="0" err="1" smtClean="0">
                <a:solidFill>
                  <a:srgbClr val="000000"/>
                </a:solidFill>
              </a:rPr>
              <a:t>Kamouflage</a:t>
            </a:r>
            <a:r>
              <a:rPr lang="zh-CN" altLang="en-US" sz="2000" dirty="0" smtClean="0">
                <a:solidFill>
                  <a:srgbClr val="000000"/>
                </a:solidFill>
              </a:rPr>
              <a:t> </a:t>
            </a:r>
            <a:r>
              <a:rPr lang="en-US" sz="2000" dirty="0" smtClean="0">
                <a:solidFill>
                  <a:srgbClr val="000000"/>
                </a:solidFill>
              </a:rPr>
              <a:t>Vulnerability</a:t>
            </a:r>
            <a:r>
              <a:rPr lang="en-US" altLang="zh-CN" sz="2000" dirty="0" smtClean="0">
                <a:solidFill>
                  <a:srgbClr val="000000"/>
                </a:solidFill>
              </a:rPr>
              <a:t>:</a:t>
            </a:r>
            <a:r>
              <a:rPr lang="zh-CN" altLang="en-US" sz="2000" dirty="0" smtClean="0">
                <a:solidFill>
                  <a:srgbClr val="000000"/>
                </a:solidFill>
              </a:rPr>
              <a:t> </a:t>
            </a:r>
            <a:r>
              <a:rPr lang="en-US" altLang="zh-CN" sz="2000" dirty="0">
                <a:solidFill>
                  <a:srgbClr val="000000"/>
                </a:solidFill>
              </a:rPr>
              <a:t>A</a:t>
            </a:r>
            <a:r>
              <a:rPr lang="en-US" sz="2000" dirty="0" smtClean="0">
                <a:solidFill>
                  <a:srgbClr val="000000"/>
                </a:solidFill>
              </a:rPr>
              <a:t>n </a:t>
            </a:r>
            <a:r>
              <a:rPr lang="en-US" sz="2000" dirty="0">
                <a:solidFill>
                  <a:srgbClr val="000000"/>
                </a:solidFill>
              </a:rPr>
              <a:t>effective attack against only prior work on decoy </a:t>
            </a:r>
            <a:r>
              <a:rPr lang="en-US" sz="2000" dirty="0" smtClean="0">
                <a:solidFill>
                  <a:srgbClr val="000000"/>
                </a:solidFill>
              </a:rPr>
              <a:t>techniques</a:t>
            </a:r>
            <a:endParaRPr lang="en-US" sz="2000" dirty="0">
              <a:solidFill>
                <a:srgbClr val="000000"/>
              </a:solidFill>
            </a:endParaRPr>
          </a:p>
          <a:p>
            <a:endParaRPr lang="en-US" sz="2000" dirty="0">
              <a:solidFill>
                <a:srgbClr val="000000"/>
              </a:solidFill>
            </a:endParaRPr>
          </a:p>
          <a:p>
            <a:r>
              <a:rPr lang="en-US" sz="2000" dirty="0" smtClean="0">
                <a:solidFill>
                  <a:srgbClr val="000000"/>
                </a:solidFill>
              </a:rPr>
              <a:t>Natural</a:t>
            </a:r>
            <a:r>
              <a:rPr lang="zh-CN" altLang="en-US" sz="2000" dirty="0" smtClean="0">
                <a:solidFill>
                  <a:srgbClr val="000000"/>
                </a:solidFill>
              </a:rPr>
              <a:t> </a:t>
            </a:r>
            <a:r>
              <a:rPr lang="en-US" sz="2000" dirty="0" smtClean="0">
                <a:solidFill>
                  <a:srgbClr val="000000"/>
                </a:solidFill>
              </a:rPr>
              <a:t>Language</a:t>
            </a:r>
            <a:r>
              <a:rPr lang="zh-CN" altLang="en-US" sz="2000" dirty="0" smtClean="0">
                <a:solidFill>
                  <a:srgbClr val="000000"/>
                </a:solidFill>
              </a:rPr>
              <a:t> </a:t>
            </a:r>
            <a:r>
              <a:rPr lang="en-US" sz="2000" dirty="0" smtClean="0">
                <a:solidFill>
                  <a:srgbClr val="000000"/>
                </a:solidFill>
              </a:rPr>
              <a:t>Encoder</a:t>
            </a:r>
            <a:r>
              <a:rPr lang="en-US" altLang="zh-CN" sz="2000" dirty="0" smtClean="0">
                <a:solidFill>
                  <a:srgbClr val="000000"/>
                </a:solidFill>
              </a:rPr>
              <a:t>:</a:t>
            </a:r>
            <a:r>
              <a:rPr lang="zh-CN" altLang="en-US" sz="2000" dirty="0" smtClean="0">
                <a:solidFill>
                  <a:srgbClr val="000000"/>
                </a:solidFill>
              </a:rPr>
              <a:t> </a:t>
            </a:r>
            <a:r>
              <a:rPr lang="en-US" sz="2000" dirty="0" smtClean="0">
                <a:solidFill>
                  <a:srgbClr val="000000"/>
                </a:solidFill>
              </a:rPr>
              <a:t>Devising</a:t>
            </a:r>
            <a:r>
              <a:rPr lang="zh-CN" altLang="en-US" sz="2000" dirty="0" smtClean="0">
                <a:solidFill>
                  <a:srgbClr val="000000"/>
                </a:solidFill>
              </a:rPr>
              <a:t> </a:t>
            </a:r>
            <a:r>
              <a:rPr lang="en-US" sz="2000" dirty="0" smtClean="0">
                <a:solidFill>
                  <a:srgbClr val="000000"/>
                </a:solidFill>
              </a:rPr>
              <a:t>a </a:t>
            </a:r>
            <a:r>
              <a:rPr lang="en-US" sz="2000" dirty="0">
                <a:solidFill>
                  <a:srgbClr val="000000"/>
                </a:solidFill>
              </a:rPr>
              <a:t>new mechanism to create </a:t>
            </a:r>
            <a:r>
              <a:rPr lang="en-US" sz="2000" dirty="0" smtClean="0">
                <a:solidFill>
                  <a:srgbClr val="000000"/>
                </a:solidFill>
              </a:rPr>
              <a:t>decoys </a:t>
            </a:r>
          </a:p>
          <a:p>
            <a:endParaRPr lang="en-US" sz="2000" dirty="0">
              <a:solidFill>
                <a:srgbClr val="000000"/>
              </a:solidFill>
            </a:endParaRPr>
          </a:p>
          <a:p>
            <a:r>
              <a:rPr lang="en-US" sz="2000" dirty="0" err="1" smtClean="0">
                <a:solidFill>
                  <a:srgbClr val="000000"/>
                </a:solidFill>
              </a:rPr>
              <a:t>NoCrack</a:t>
            </a:r>
            <a:r>
              <a:rPr lang="en-US" altLang="zh-CN" sz="2000" dirty="0" smtClean="0">
                <a:solidFill>
                  <a:srgbClr val="000000"/>
                </a:solidFill>
              </a:rPr>
              <a:t>:</a:t>
            </a:r>
            <a:r>
              <a:rPr lang="zh-CN" altLang="en-US" sz="2000" dirty="0" smtClean="0">
                <a:solidFill>
                  <a:srgbClr val="000000"/>
                </a:solidFill>
              </a:rPr>
              <a:t> </a:t>
            </a:r>
            <a:r>
              <a:rPr lang="en-US" altLang="zh-CN" sz="2000" dirty="0" smtClean="0">
                <a:solidFill>
                  <a:srgbClr val="000000"/>
                </a:solidFill>
              </a:rPr>
              <a:t>The</a:t>
            </a:r>
            <a:r>
              <a:rPr lang="zh-CN" altLang="en-US" sz="2000" dirty="0" smtClean="0">
                <a:solidFill>
                  <a:srgbClr val="000000"/>
                </a:solidFill>
              </a:rPr>
              <a:t> </a:t>
            </a:r>
            <a:r>
              <a:rPr lang="en-US" sz="2000" dirty="0" smtClean="0">
                <a:solidFill>
                  <a:srgbClr val="000000"/>
                </a:solidFill>
              </a:rPr>
              <a:t>Prototype </a:t>
            </a:r>
            <a:r>
              <a:rPr lang="en-US" sz="2000" dirty="0">
                <a:solidFill>
                  <a:srgbClr val="000000"/>
                </a:solidFill>
              </a:rPr>
              <a:t>of a Password Vault that utilizes NLE and </a:t>
            </a:r>
            <a:r>
              <a:rPr lang="en-US" sz="2000" dirty="0" smtClean="0">
                <a:solidFill>
                  <a:srgbClr val="000000"/>
                </a:solidFill>
              </a:rPr>
              <a:t>HE</a:t>
            </a:r>
            <a:r>
              <a:rPr lang="zh-CN" altLang="zh-CN" sz="2000" dirty="0" smtClean="0">
                <a:solidFill>
                  <a:srgbClr val="000000"/>
                </a:solidFill>
              </a:rPr>
              <a:t>;</a:t>
            </a:r>
            <a:r>
              <a:rPr lang="zh-CN" altLang="en-US" sz="2000" dirty="0" smtClean="0">
                <a:solidFill>
                  <a:srgbClr val="000000"/>
                </a:solidFill>
              </a:rPr>
              <a:t> </a:t>
            </a:r>
            <a:r>
              <a:rPr lang="en-US" altLang="zh-CN" sz="2000" dirty="0" smtClean="0">
                <a:solidFill>
                  <a:srgbClr val="000000"/>
                </a:solidFill>
              </a:rPr>
              <a:t>Offering</a:t>
            </a:r>
            <a:r>
              <a:rPr lang="zh-CN" altLang="en-US" sz="2000" dirty="0" smtClean="0">
                <a:solidFill>
                  <a:srgbClr val="000000"/>
                </a:solidFill>
              </a:rPr>
              <a:t> </a:t>
            </a:r>
            <a:r>
              <a:rPr lang="en-US" sz="2000" dirty="0" smtClean="0">
                <a:solidFill>
                  <a:srgbClr val="000000"/>
                </a:solidFill>
              </a:rPr>
              <a:t>most </a:t>
            </a:r>
            <a:r>
              <a:rPr lang="en-US" sz="2000" dirty="0">
                <a:solidFill>
                  <a:srgbClr val="000000"/>
                </a:solidFill>
              </a:rPr>
              <a:t>of the functionalities of modern password </a:t>
            </a:r>
            <a:r>
              <a:rPr lang="en-US" sz="2000" dirty="0" smtClean="0">
                <a:solidFill>
                  <a:srgbClr val="000000"/>
                </a:solidFill>
              </a:rPr>
              <a:t>vaults</a:t>
            </a:r>
            <a:endParaRPr lang="en-US" sz="2000" dirty="0">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240136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Discussion</a:t>
            </a:r>
            <a:endParaRPr lang="zh-CN" altLang="en-US" b="1" dirty="0"/>
          </a:p>
        </p:txBody>
      </p:sp>
      <p:sp>
        <p:nvSpPr>
          <p:cNvPr id="6" name="Content Placeholder 2"/>
          <p:cNvSpPr>
            <a:spLocks noGrp="1"/>
          </p:cNvSpPr>
          <p:nvPr>
            <p:ph idx="1"/>
          </p:nvPr>
        </p:nvSpPr>
        <p:spPr>
          <a:xfrm>
            <a:off x="457200" y="1600200"/>
            <a:ext cx="8229600" cy="4525963"/>
          </a:xfrm>
        </p:spPr>
        <p:txBody>
          <a:bodyPr>
            <a:normAutofit/>
          </a:bodyPr>
          <a:lstStyle/>
          <a:p>
            <a:r>
              <a:rPr lang="en-US" sz="2000" dirty="0" smtClean="0"/>
              <a:t>Side information about the victim might decrease online work significantly</a:t>
            </a:r>
          </a:p>
          <a:p>
            <a:pPr marL="457200" indent="-457200">
              <a:buAutoNum type="arabicParenR"/>
            </a:pPr>
            <a:r>
              <a:rPr lang="en-US" sz="2000" dirty="0" smtClean="0"/>
              <a:t>Master password related to the passwords inside the vault</a:t>
            </a:r>
          </a:p>
          <a:p>
            <a:pPr marL="457200" indent="-457200">
              <a:buAutoNum type="arabicParenR"/>
            </a:pPr>
            <a:r>
              <a:rPr lang="en-US" sz="2000" dirty="0" smtClean="0"/>
              <a:t>Website </a:t>
            </a:r>
            <a:r>
              <a:rPr lang="en-US" sz="2000" dirty="0"/>
              <a:t>password </a:t>
            </a:r>
            <a:r>
              <a:rPr lang="en-US" sz="2000" dirty="0" smtClean="0"/>
              <a:t>restrictions</a:t>
            </a:r>
          </a:p>
          <a:p>
            <a:endParaRPr lang="en-US" sz="2000" dirty="0" smtClean="0"/>
          </a:p>
          <a:p>
            <a:r>
              <a:rPr lang="en-US" sz="2000" dirty="0" smtClean="0"/>
              <a:t>R</a:t>
            </a:r>
            <a:r>
              <a:rPr lang="en-US" altLang="zh-CN" sz="2000" dirty="0" smtClean="0"/>
              <a:t>ecognizing</a:t>
            </a:r>
            <a:r>
              <a:rPr lang="zh-CN" altLang="en-US" sz="2000" dirty="0" smtClean="0"/>
              <a:t> </a:t>
            </a:r>
            <a:r>
              <a:rPr lang="en-US" altLang="zh-CN" sz="2000" dirty="0" smtClean="0"/>
              <a:t>decoys?</a:t>
            </a:r>
            <a:endParaRPr lang="en-US" sz="2800" dirty="0">
              <a:latin typeface="Century Gothic" panose="020B0502020202020204" pitchFamily="34" charset="0"/>
            </a:endParaRPr>
          </a:p>
          <a:p>
            <a:endParaRPr lang="en-US" sz="2800" dirty="0">
              <a:latin typeface="Century Gothic" panose="020B0502020202020204"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240136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Quiz</a:t>
            </a:r>
            <a:endParaRPr lang="zh-CN" altLang="en-US" b="1" dirty="0"/>
          </a:p>
        </p:txBody>
      </p:sp>
      <p:sp>
        <p:nvSpPr>
          <p:cNvPr id="8" name="内容占位符 2"/>
          <p:cNvSpPr>
            <a:spLocks noGrp="1"/>
          </p:cNvSpPr>
          <p:nvPr>
            <p:ph idx="1"/>
          </p:nvPr>
        </p:nvSpPr>
        <p:spPr>
          <a:xfrm>
            <a:off x="519174" y="1819390"/>
            <a:ext cx="7886700" cy="3479576"/>
          </a:xfrm>
        </p:spPr>
        <p:txBody>
          <a:bodyPr>
            <a:noAutofit/>
          </a:bodyPr>
          <a:lstStyle/>
          <a:p>
            <a:r>
              <a:rPr lang="en-US" altLang="zh-CN" sz="2000" dirty="0"/>
              <a:t>What’s</a:t>
            </a:r>
            <a:r>
              <a:rPr lang="zh-CN" altLang="en-US" sz="2000" dirty="0"/>
              <a:t> </a:t>
            </a:r>
            <a:r>
              <a:rPr lang="en-US" altLang="zh-CN" sz="2000" dirty="0"/>
              <a:t>the</a:t>
            </a:r>
            <a:r>
              <a:rPr lang="zh-CN" altLang="en-US" sz="2000" dirty="0"/>
              <a:t> </a:t>
            </a:r>
            <a:r>
              <a:rPr lang="en-US" altLang="zh-CN" sz="2000" dirty="0"/>
              <a:t>problems</a:t>
            </a:r>
            <a:r>
              <a:rPr lang="zh-CN" altLang="en-US" sz="2000" dirty="0"/>
              <a:t> </a:t>
            </a:r>
            <a:r>
              <a:rPr lang="en-US" altLang="zh-CN" sz="2000" dirty="0"/>
              <a:t>of</a:t>
            </a:r>
            <a:r>
              <a:rPr lang="zh-CN" altLang="en-US" sz="2000" dirty="0"/>
              <a:t> </a:t>
            </a:r>
            <a:r>
              <a:rPr lang="en-US" altLang="zh-CN" sz="2000" dirty="0" err="1"/>
              <a:t>Kamouflage</a:t>
            </a:r>
            <a:r>
              <a:rPr lang="en-US" altLang="zh-CN" sz="2000" dirty="0" smtClean="0"/>
              <a:t>?</a:t>
            </a:r>
            <a:endParaRPr lang="en-US" sz="2000" dirty="0" smtClean="0"/>
          </a:p>
          <a:p>
            <a:endParaRPr lang="en-US" sz="2000" dirty="0"/>
          </a:p>
          <a:p>
            <a:r>
              <a:rPr lang="en-US" sz="2000" dirty="0" smtClean="0"/>
              <a:t>What’s</a:t>
            </a:r>
            <a:r>
              <a:rPr lang="zh-CN" altLang="en-US" sz="2000" dirty="0" smtClean="0"/>
              <a:t> </a:t>
            </a:r>
            <a:r>
              <a:rPr lang="en-US" altLang="zh-CN" sz="2000" dirty="0" smtClean="0"/>
              <a:t>the</a:t>
            </a:r>
            <a:r>
              <a:rPr lang="zh-CN" altLang="en-US" sz="2000" dirty="0" smtClean="0"/>
              <a:t> </a:t>
            </a:r>
            <a:r>
              <a:rPr lang="en-US" altLang="zh-CN" sz="2000" dirty="0" smtClean="0"/>
              <a:t>practical</a:t>
            </a:r>
            <a:r>
              <a:rPr lang="zh-CN" altLang="en-US" sz="2000" dirty="0" smtClean="0"/>
              <a:t> </a:t>
            </a:r>
            <a:r>
              <a:rPr lang="en-US" altLang="zh-CN" sz="2000" dirty="0" smtClean="0"/>
              <a:t>problem</a:t>
            </a:r>
            <a:r>
              <a:rPr lang="zh-CN" altLang="en-US" sz="2000" dirty="0" smtClean="0"/>
              <a:t> </a:t>
            </a:r>
            <a:r>
              <a:rPr lang="en-US" altLang="zh-CN" sz="2000" dirty="0" smtClean="0"/>
              <a:t>when</a:t>
            </a:r>
            <a:r>
              <a:rPr lang="zh-CN" altLang="en-US" sz="2000" dirty="0" smtClean="0"/>
              <a:t> </a:t>
            </a:r>
            <a:r>
              <a:rPr lang="en-US" altLang="zh-CN" sz="2000" dirty="0" smtClean="0"/>
              <a:t>we</a:t>
            </a:r>
            <a:r>
              <a:rPr lang="zh-CN" altLang="en-US" sz="2000" dirty="0" smtClean="0"/>
              <a:t> </a:t>
            </a:r>
            <a:r>
              <a:rPr lang="en-US" altLang="zh-CN" sz="2000" dirty="0" smtClean="0"/>
              <a:t>want</a:t>
            </a:r>
            <a:r>
              <a:rPr lang="zh-CN" altLang="en-US" sz="2000" dirty="0" smtClean="0"/>
              <a:t> </a:t>
            </a:r>
            <a:r>
              <a:rPr lang="en-US" altLang="zh-CN" sz="2000" dirty="0" smtClean="0"/>
              <a:t>to</a:t>
            </a:r>
            <a:r>
              <a:rPr lang="zh-CN" altLang="en-US" sz="2000" dirty="0" smtClean="0"/>
              <a:t> </a:t>
            </a:r>
            <a:r>
              <a:rPr lang="en-US" altLang="zh-CN" sz="2000" dirty="0" smtClean="0"/>
              <a:t>use</a:t>
            </a:r>
            <a:r>
              <a:rPr lang="zh-CN" altLang="en-US" sz="2000" dirty="0" smtClean="0"/>
              <a:t> </a:t>
            </a:r>
            <a:r>
              <a:rPr lang="en-US" altLang="zh-CN" sz="2000" dirty="0" smtClean="0"/>
              <a:t>the</a:t>
            </a:r>
            <a:r>
              <a:rPr lang="zh-CN" altLang="en-US" sz="2000" dirty="0" smtClean="0"/>
              <a:t> </a:t>
            </a:r>
            <a:r>
              <a:rPr lang="en-US" altLang="zh-CN" sz="2000" dirty="0" smtClean="0"/>
              <a:t>previous</a:t>
            </a:r>
            <a:r>
              <a:rPr lang="zh-CN" altLang="en-US" sz="2000" dirty="0" smtClean="0"/>
              <a:t> </a:t>
            </a:r>
            <a:r>
              <a:rPr lang="en-US" altLang="zh-CN" sz="2000" dirty="0" smtClean="0"/>
              <a:t>Honey</a:t>
            </a:r>
            <a:r>
              <a:rPr lang="zh-CN" altLang="en-US" sz="2000" dirty="0" smtClean="0"/>
              <a:t> </a:t>
            </a:r>
            <a:r>
              <a:rPr lang="en-US" altLang="zh-CN" sz="2000" dirty="0" smtClean="0"/>
              <a:t>Encryption</a:t>
            </a:r>
            <a:r>
              <a:rPr lang="zh-CN" altLang="en-US" sz="2000" dirty="0" smtClean="0"/>
              <a:t> </a:t>
            </a:r>
            <a:r>
              <a:rPr lang="en-US" altLang="zh-CN" sz="2000" dirty="0" smtClean="0"/>
              <a:t>to</a:t>
            </a:r>
            <a:r>
              <a:rPr lang="zh-CN" altLang="en-US" sz="2000" dirty="0" smtClean="0"/>
              <a:t> </a:t>
            </a:r>
            <a:r>
              <a:rPr lang="en-US" altLang="zh-CN" sz="2000" dirty="0" smtClean="0"/>
              <a:t>build</a:t>
            </a:r>
            <a:r>
              <a:rPr lang="zh-CN" altLang="en-US" sz="2000" dirty="0" smtClean="0"/>
              <a:t> </a:t>
            </a:r>
            <a:r>
              <a:rPr lang="en-US" altLang="zh-CN" sz="2000" dirty="0" smtClean="0"/>
              <a:t>a</a:t>
            </a:r>
            <a:r>
              <a:rPr lang="zh-CN" altLang="en-US" sz="2000" dirty="0" smtClean="0"/>
              <a:t> </a:t>
            </a:r>
            <a:r>
              <a:rPr lang="en-US" altLang="zh-CN" sz="2000" dirty="0" smtClean="0"/>
              <a:t>password</a:t>
            </a:r>
            <a:r>
              <a:rPr lang="zh-CN" altLang="en-US" sz="2000" dirty="0" smtClean="0"/>
              <a:t> </a:t>
            </a:r>
            <a:r>
              <a:rPr lang="en-US" altLang="zh-CN" sz="2000" dirty="0" smtClean="0"/>
              <a:t>vault?</a:t>
            </a:r>
          </a:p>
          <a:p>
            <a:endParaRPr lang="en-US" altLang="zh-CN" sz="2000" dirty="0"/>
          </a:p>
          <a:p>
            <a:r>
              <a:rPr lang="en-US" altLang="zh-CN" sz="2000" dirty="0" smtClean="0"/>
              <a:t>Why do we want to use sub-grammar PCFG?</a:t>
            </a:r>
            <a:endParaRPr lang="en-US" sz="2000" dirty="0"/>
          </a:p>
          <a:p>
            <a:pPr marL="0" indent="0">
              <a:buNone/>
            </a:pP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095903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b="1" dirty="0" smtClean="0"/>
              <a:t>Thank You!</a:t>
            </a:r>
            <a:endParaRPr lang="zh-CN" altLang="en-US" dirty="0"/>
          </a:p>
        </p:txBody>
      </p:sp>
      <p:sp>
        <p:nvSpPr>
          <p:cNvPr id="3" name="副标题 2"/>
          <p:cNvSpPr>
            <a:spLocks noGrp="1"/>
          </p:cNvSpPr>
          <p:nvPr>
            <p:ph type="subTitle" idx="1"/>
          </p:nvPr>
        </p:nvSpPr>
        <p:spPr>
          <a:xfrm>
            <a:off x="1143000" y="3384520"/>
            <a:ext cx="6858000" cy="1379802"/>
          </a:xfrm>
        </p:spPr>
        <p:txBody>
          <a:bodyPr>
            <a:normAutofit/>
          </a:bodyPr>
          <a:lstStyle/>
          <a:p>
            <a:pPr algn="r"/>
            <a:r>
              <a:rPr lang="en-US" altLang="zh-CN" dirty="0" err="1" smtClean="0"/>
              <a:t>Shengye</a:t>
            </a:r>
            <a:r>
              <a:rPr lang="en-US" altLang="zh-CN" dirty="0" smtClean="0"/>
              <a:t> Wan</a:t>
            </a:r>
          </a:p>
          <a:p>
            <a:pPr algn="r"/>
            <a:r>
              <a:rPr lang="en-US" altLang="zh-CN" dirty="0" smtClean="0"/>
              <a:t>Department of Computer Science</a:t>
            </a:r>
          </a:p>
          <a:p>
            <a:pPr algn="r"/>
            <a:r>
              <a:rPr lang="en-US" altLang="zh-CN" dirty="0" smtClean="0"/>
              <a:t>College of William and Mary</a:t>
            </a:r>
            <a:endParaRPr lang="zh-CN" altLang="en-US" dirty="0" smtClean="0"/>
          </a:p>
          <a:p>
            <a:endParaRPr lang="zh-CN"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3813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Offline</a:t>
            </a:r>
            <a:r>
              <a:rPr lang="zh-CN" altLang="en-US" b="1" dirty="0" smtClean="0"/>
              <a:t> </a:t>
            </a:r>
            <a:r>
              <a:rPr lang="en-US" altLang="zh-CN" b="1" dirty="0" smtClean="0"/>
              <a:t>Attacking</a:t>
            </a:r>
            <a:r>
              <a:rPr lang="zh-CN" altLang="en-US" b="1" dirty="0" smtClean="0"/>
              <a:t> </a:t>
            </a:r>
            <a:r>
              <a:rPr lang="en-US" altLang="zh-CN" b="1" dirty="0" smtClean="0"/>
              <a:t>PV</a:t>
            </a:r>
            <a:r>
              <a:rPr lang="zh-CN" altLang="en-US" b="1" dirty="0" smtClean="0"/>
              <a:t> </a:t>
            </a:r>
            <a:r>
              <a:rPr lang="en-US" altLang="zh-CN" b="1" dirty="0" smtClean="0"/>
              <a:t>(Cont’d)</a:t>
            </a:r>
            <a:endParaRPr lang="zh-CN" altLang="en-US" b="1" dirty="0"/>
          </a:p>
        </p:txBody>
      </p:sp>
      <p:sp>
        <p:nvSpPr>
          <p:cNvPr id="15" name="TextBox 14"/>
          <p:cNvSpPr txBox="1"/>
          <p:nvPr/>
        </p:nvSpPr>
        <p:spPr>
          <a:xfrm>
            <a:off x="3929930" y="1315562"/>
            <a:ext cx="1284136"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b="0" i="0" u="none" strike="noStrike" dirty="0">
              <a:effectLst/>
              <a:latin typeface="Arial"/>
            </a:endParaRPr>
          </a:p>
        </p:txBody>
      </p:sp>
      <p:sp>
        <p:nvSpPr>
          <p:cNvPr id="16" name="Oval 15"/>
          <p:cNvSpPr/>
          <p:nvPr/>
        </p:nvSpPr>
        <p:spPr>
          <a:xfrm>
            <a:off x="3705816" y="3083798"/>
            <a:ext cx="1740187" cy="902049"/>
          </a:xfrm>
          <a:prstGeom prst="ellipse">
            <a:avLst/>
          </a:prstGeom>
        </p:spPr>
        <p:style>
          <a:lnRef idx="1">
            <a:schemeClr val="accent1"/>
          </a:lnRef>
          <a:fillRef idx="3">
            <a:schemeClr val="accent1"/>
          </a:fillRef>
          <a:effectRef idx="2">
            <a:schemeClr val="accent1"/>
          </a:effectRef>
          <a:fontRef idx="minor">
            <a:schemeClr val="lt1"/>
          </a:fontRef>
        </p:style>
        <p:txBody>
          <a:bodyPr wrap="none" lIns="0" tIns="0" rIns="0" bIns="0" rtlCol="0" anchor="ctr">
            <a:noAutofit/>
          </a:bodyPr>
          <a:lstStyle/>
          <a:p>
            <a:pPr algn="ctr"/>
            <a:r>
              <a:rPr lang="en-US" dirty="0" smtClean="0">
                <a:solidFill>
                  <a:schemeClr val="bg1"/>
                </a:solidFill>
                <a:latin typeface="Cambria Math" pitchFamily="18" charset="0"/>
                <a:ea typeface="Cambria Math" pitchFamily="18" charset="0"/>
              </a:rPr>
              <a:t>Decryption</a:t>
            </a:r>
          </a:p>
          <a:p>
            <a:pPr algn="ctr"/>
            <a:r>
              <a:rPr lang="en-US" dirty="0" smtClean="0">
                <a:solidFill>
                  <a:schemeClr val="bg1"/>
                </a:solidFill>
                <a:latin typeface="Cambria Math" pitchFamily="18" charset="0"/>
                <a:ea typeface="Cambria Math" pitchFamily="18" charset="0"/>
              </a:rPr>
              <a:t>(PKCS#5)</a:t>
            </a:r>
            <a:endParaRPr lang="en-US" dirty="0">
              <a:solidFill>
                <a:schemeClr val="bg1"/>
              </a:solidFill>
              <a:latin typeface="Cambria Math" pitchFamily="18" charset="0"/>
              <a:ea typeface="Cambria Math" pitchFamily="18" charset="0"/>
            </a:endParaRPr>
          </a:p>
        </p:txBody>
      </p:sp>
      <p:cxnSp>
        <p:nvCxnSpPr>
          <p:cNvPr id="17" name="Elbow Connector 16"/>
          <p:cNvCxnSpPr>
            <a:endCxn id="16" idx="2"/>
          </p:cNvCxnSpPr>
          <p:nvPr/>
        </p:nvCxnSpPr>
        <p:spPr>
          <a:xfrm>
            <a:off x="1875692" y="2950046"/>
            <a:ext cx="1830124" cy="584777"/>
          </a:xfrm>
          <a:prstGeom prst="bentConnector3">
            <a:avLst>
              <a:gd name="adj1" fmla="val 46584"/>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15" idx="2"/>
            <a:endCxn id="16" idx="0"/>
          </p:cNvCxnSpPr>
          <p:nvPr/>
        </p:nvCxnSpPr>
        <p:spPr>
          <a:xfrm>
            <a:off x="4571998" y="2485113"/>
            <a:ext cx="3912" cy="5986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6473838" y="2880360"/>
            <a:ext cx="1371600"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600" dirty="0">
                <a:solidFill>
                  <a:srgbClr val="000000"/>
                </a:solidFill>
                <a:latin typeface="Arial" pitchFamily="34" charset="0"/>
                <a:cs typeface="Arial" pitchFamily="34" charset="0"/>
              </a:rPr>
              <a:t>?%?</a:t>
            </a:r>
            <a:r>
              <a:rPr lang="en-US" sz="1600" dirty="0">
                <a:solidFill>
                  <a:srgbClr val="000000"/>
                </a:solidFill>
                <a:latin typeface="Arial" pitchFamily="34" charset="0"/>
                <a:cs typeface="Arial" pitchFamily="34" charset="0"/>
              </a:rPr>
              <a:t>U?</a:t>
            </a:r>
            <a:r>
              <a:rPr lang="x-none" sz="1600" dirty="0">
                <a:solidFill>
                  <a:srgbClr val="000000"/>
                </a:solidFill>
                <a:latin typeface="Arial" pitchFamily="34" charset="0"/>
                <a:cs typeface="Arial" pitchFamily="34" charset="0"/>
              </a:rPr>
              <a:t>ऑ</a:t>
            </a:r>
            <a:r>
              <a:rPr lang="dv-MV" sz="1600" dirty="0">
                <a:solidFill>
                  <a:srgbClr val="000000"/>
                </a:solidFill>
                <a:latin typeface="Arial" pitchFamily="34" charset="0"/>
                <a:cs typeface="Arial" pitchFamily="34" charset="0"/>
              </a:rPr>
              <a:t>ޕ</a:t>
            </a:r>
            <a:r>
              <a:rPr lang="ar-AE" sz="1600" dirty="0">
                <a:solidFill>
                  <a:srgbClr val="000000"/>
                </a:solidFill>
                <a:latin typeface="Arial" pitchFamily="34" charset="0"/>
                <a:cs typeface="Arial" pitchFamily="34" charset="0"/>
              </a:rPr>
              <a:t>؆</a:t>
            </a:r>
            <a:r>
              <a:rPr lang="x-none" sz="1600" dirty="0">
                <a:solidFill>
                  <a:srgbClr val="000000"/>
                </a:solidFill>
                <a:latin typeface="Arial" pitchFamily="34" charset="0"/>
                <a:cs typeface="Arial" pitchFamily="34" charset="0"/>
              </a:rPr>
              <a:t>ॠ</a:t>
            </a:r>
            <a:r>
              <a:rPr lang="ar-AE" sz="1600" dirty="0">
                <a:solidFill>
                  <a:srgbClr val="000000"/>
                </a:solidFill>
                <a:latin typeface="Arial" pitchFamily="34" charset="0"/>
                <a:cs typeface="Arial" pitchFamily="34" charset="0"/>
              </a:rPr>
              <a:t>ؕ</a:t>
            </a:r>
            <a:r>
              <a:rPr lang="x-none" sz="1600" dirty="0">
                <a:solidFill>
                  <a:srgbClr val="000000"/>
                </a:solidFill>
                <a:latin typeface="Arial" pitchFamily="34" charset="0"/>
                <a:cs typeface="Arial" pitchFamily="34" charset="0"/>
              </a:rPr>
              <a:t>ी</a:t>
            </a:r>
            <a:r>
              <a:rPr lang="ar-AE" sz="1600" dirty="0">
                <a:solidFill>
                  <a:srgbClr val="000000"/>
                </a:solidFill>
                <a:latin typeface="Arial" pitchFamily="34" charset="0"/>
                <a:cs typeface="Arial" pitchFamily="34" charset="0"/>
              </a:rPr>
              <a:t>ڐ</a:t>
            </a:r>
            <a:r>
              <a:rPr lang="en-US" sz="1600" dirty="0">
                <a:solidFill>
                  <a:srgbClr val="000000"/>
                </a:solidFill>
                <a:latin typeface="Arial" pitchFamily="34" charset="0"/>
                <a:cs typeface="Arial" pitchFamily="34" charset="0"/>
              </a:rPr>
              <a:t>ʁ Á</a:t>
            </a:r>
            <a:r>
              <a:rPr lang="ja-JP" altLang="en-US" sz="1600" dirty="0">
                <a:solidFill>
                  <a:srgbClr val="000000"/>
                </a:solidFill>
                <a:latin typeface="Arial" pitchFamily="34" charset="0"/>
                <a:cs typeface="Arial" pitchFamily="34" charset="0"/>
              </a:rPr>
              <a:t>趭</a:t>
            </a:r>
            <a:r>
              <a:rPr lang="ar-AE" sz="1600" dirty="0">
                <a:solidFill>
                  <a:srgbClr val="000000"/>
                </a:solidFill>
                <a:latin typeface="Arial" pitchFamily="34" charset="0"/>
                <a:cs typeface="Arial" pitchFamily="34" charset="0"/>
              </a:rPr>
              <a:t>؆</a:t>
            </a:r>
            <a:r>
              <a:rPr lang="x-none" sz="1600" dirty="0">
                <a:solidFill>
                  <a:srgbClr val="000000"/>
                </a:solidFill>
                <a:latin typeface="Arial" pitchFamily="34" charset="0"/>
                <a:cs typeface="Arial" pitchFamily="34" charset="0"/>
              </a:rPr>
              <a:t>ॠ</a:t>
            </a:r>
            <a:r>
              <a:rPr lang="ar-AE" sz="1600" dirty="0">
                <a:solidFill>
                  <a:srgbClr val="000000"/>
                </a:solidFill>
                <a:latin typeface="Arial" pitchFamily="34" charset="0"/>
                <a:cs typeface="Arial" pitchFamily="34" charset="0"/>
              </a:rPr>
              <a:t>ؕ</a:t>
            </a:r>
            <a:r>
              <a:rPr lang="en-US" sz="1600" dirty="0">
                <a:solidFill>
                  <a:srgbClr val="000000"/>
                </a:solidFill>
                <a:latin typeface="Arial" pitchFamily="34" charset="0"/>
                <a:cs typeface="Arial" pitchFamily="34" charset="0"/>
              </a:rPr>
              <a:t>?a</a:t>
            </a:r>
            <a:r>
              <a:rPr lang="ar-AE" sz="1600" dirty="0">
                <a:solidFill>
                  <a:srgbClr val="000000"/>
                </a:solidFill>
                <a:latin typeface="Arial" pitchFamily="34" charset="0"/>
                <a:cs typeface="Arial" pitchFamily="34" charset="0"/>
              </a:rPr>
              <a:t>ڐ</a:t>
            </a:r>
            <a:r>
              <a:rPr lang="en-US" sz="1600" dirty="0">
                <a:solidFill>
                  <a:srgbClr val="000000"/>
                </a:solidFill>
                <a:latin typeface="Arial" pitchFamily="34" charset="0"/>
                <a:cs typeface="Arial" pitchFamily="34" charset="0"/>
              </a:rPr>
              <a:t>ʁ</a:t>
            </a:r>
            <a:r>
              <a:rPr lang="hy-AM" sz="1600" dirty="0">
                <a:solidFill>
                  <a:srgbClr val="000000"/>
                </a:solidFill>
                <a:latin typeface="Arial" pitchFamily="34" charset="0"/>
                <a:cs typeface="Arial" pitchFamily="34" charset="0"/>
              </a:rPr>
              <a:t> </a:t>
            </a:r>
            <a:r>
              <a:rPr lang="ja-JP" altLang="en-US" sz="1600" dirty="0">
                <a:solidFill>
                  <a:srgbClr val="000000"/>
                </a:solidFill>
                <a:latin typeface="Arial" pitchFamily="34" charset="0"/>
                <a:cs typeface="Arial" pitchFamily="34" charset="0"/>
              </a:rPr>
              <a:t>购</a:t>
            </a:r>
            <a:r>
              <a:rPr lang="hy-AM" sz="1600" dirty="0">
                <a:solidFill>
                  <a:srgbClr val="000000"/>
                </a:solidFill>
                <a:latin typeface="Arial" pitchFamily="34" charset="0"/>
                <a:cs typeface="Arial" pitchFamily="34" charset="0"/>
              </a:rPr>
              <a:t>փ</a:t>
            </a:r>
            <a:r>
              <a:rPr lang="az-Cyrl-AZ" sz="1600" dirty="0">
                <a:solidFill>
                  <a:srgbClr val="000000"/>
                </a:solidFill>
                <a:latin typeface="Arial" pitchFamily="34" charset="0"/>
                <a:cs typeface="Arial" pitchFamily="34" charset="0"/>
              </a:rPr>
              <a:t>Щͣ</a:t>
            </a:r>
            <a:r>
              <a:rPr lang="ps-AF" sz="1600" dirty="0">
                <a:solidFill>
                  <a:srgbClr val="000000"/>
                </a:solidFill>
                <a:latin typeface="Arial" pitchFamily="34" charset="0"/>
                <a:cs typeface="Arial" pitchFamily="34" charset="0"/>
              </a:rPr>
              <a:t>ɠڅ</a:t>
            </a:r>
            <a:r>
              <a:rPr lang="x-none" sz="1600" dirty="0">
                <a:solidFill>
                  <a:srgbClr val="000000"/>
                </a:solidFill>
                <a:latin typeface="Arial" pitchFamily="34" charset="0"/>
                <a:cs typeface="Arial" pitchFamily="34" charset="0"/>
              </a:rPr>
              <a:t>३</a:t>
            </a:r>
            <a:r>
              <a:rPr lang="en-US" sz="1600" dirty="0" err="1">
                <a:solidFill>
                  <a:srgbClr val="000000"/>
                </a:solidFill>
                <a:latin typeface="Arial" pitchFamily="34" charset="0"/>
                <a:cs typeface="Arial" pitchFamily="34" charset="0"/>
              </a:rPr>
              <a:t>sU</a:t>
            </a:r>
            <a:r>
              <a:rPr lang="en-US" sz="1600" dirty="0">
                <a:solidFill>
                  <a:srgbClr val="000000"/>
                </a:solidFill>
                <a:latin typeface="Arial" pitchFamily="34" charset="0"/>
                <a:cs typeface="Arial" pitchFamily="34" charset="0"/>
              </a:rPr>
              <a:t>%</a:t>
            </a:r>
            <a:r>
              <a:rPr lang="hy-AM" sz="1600" dirty="0">
                <a:solidFill>
                  <a:srgbClr val="000000"/>
                </a:solidFill>
                <a:latin typeface="Arial" pitchFamily="34" charset="0"/>
                <a:cs typeface="Arial" pitchFamily="34" charset="0"/>
              </a:rPr>
              <a:t>հ̰Թ</a:t>
            </a:r>
            <a:r>
              <a:rPr lang="az-Cyrl-AZ" sz="1600" dirty="0">
                <a:solidFill>
                  <a:srgbClr val="000000"/>
                </a:solidFill>
                <a:latin typeface="Arial" pitchFamily="34" charset="0"/>
                <a:cs typeface="Arial" pitchFamily="34" charset="0"/>
              </a:rPr>
              <a:t>Ђ</a:t>
            </a:r>
            <a:r>
              <a:rPr lang="ar-AE" sz="1600" dirty="0">
                <a:solidFill>
                  <a:srgbClr val="000000"/>
                </a:solidFill>
                <a:latin typeface="Arial" pitchFamily="34" charset="0"/>
                <a:cs typeface="Arial" pitchFamily="34" charset="0"/>
              </a:rPr>
              <a:t>ءٖ</a:t>
            </a:r>
            <a:r>
              <a:rPr lang="en-US" sz="1600" dirty="0">
                <a:solidFill>
                  <a:srgbClr val="000000"/>
                </a:solidFill>
                <a:latin typeface="Arial" pitchFamily="34" charset="0"/>
                <a:cs typeface="Arial" pitchFamily="34" charset="0"/>
              </a:rPr>
              <a:t>?%a</a:t>
            </a:r>
          </a:p>
        </p:txBody>
      </p:sp>
      <p:cxnSp>
        <p:nvCxnSpPr>
          <p:cNvPr id="20" name="Straight Arrow Connector 19"/>
          <p:cNvCxnSpPr>
            <a:stCxn id="16" idx="6"/>
            <a:endCxn id="19" idx="1"/>
          </p:cNvCxnSpPr>
          <p:nvPr/>
        </p:nvCxnSpPr>
        <p:spPr>
          <a:xfrm>
            <a:off x="5446003" y="3534823"/>
            <a:ext cx="1027835" cy="72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319059" y="1731060"/>
            <a:ext cx="1797287" cy="338554"/>
          </a:xfrm>
          <a:prstGeom prst="rect">
            <a:avLst/>
          </a:prstGeom>
          <a:noFill/>
        </p:spPr>
        <p:txBody>
          <a:bodyPr wrap="none" rtlCol="0">
            <a:spAutoFit/>
          </a:bodyPr>
          <a:lstStyle/>
          <a:p>
            <a:r>
              <a:rPr lang="en-US" sz="1600" dirty="0" smtClean="0">
                <a:latin typeface="Century Gothic" pitchFamily="34" charset="0"/>
              </a:rPr>
              <a:t>Vault </a:t>
            </a:r>
            <a:r>
              <a:rPr lang="en-US" sz="1600" dirty="0" err="1" smtClean="0">
                <a:latin typeface="Century Gothic" pitchFamily="34" charset="0"/>
              </a:rPr>
              <a:t>Ciphertext</a:t>
            </a:r>
            <a:endParaRPr lang="en-US" sz="1600" dirty="0">
              <a:latin typeface="Century Gothic" pitchFamily="34" charset="0"/>
            </a:endParaRPr>
          </a:p>
        </p:txBody>
      </p:sp>
      <p:sp>
        <p:nvSpPr>
          <p:cNvPr id="22" name="TextBox 21"/>
          <p:cNvSpPr txBox="1"/>
          <p:nvPr/>
        </p:nvSpPr>
        <p:spPr>
          <a:xfrm>
            <a:off x="6217702" y="4231983"/>
            <a:ext cx="2302233" cy="338554"/>
          </a:xfrm>
          <a:prstGeom prst="rect">
            <a:avLst/>
          </a:prstGeom>
          <a:noFill/>
        </p:spPr>
        <p:txBody>
          <a:bodyPr wrap="none" rtlCol="0">
            <a:spAutoFit/>
          </a:bodyPr>
          <a:lstStyle/>
          <a:p>
            <a:r>
              <a:rPr lang="en-US" sz="1600" dirty="0" smtClean="0">
                <a:latin typeface="Century Gothic" pitchFamily="34" charset="0"/>
              </a:rPr>
              <a:t>Output of Decryption</a:t>
            </a:r>
            <a:endParaRPr lang="en-US" sz="1600" dirty="0">
              <a:latin typeface="Century Gothic" pitchFamily="34" charset="0"/>
            </a:endParaRPr>
          </a:p>
        </p:txBody>
      </p:sp>
      <p:sp>
        <p:nvSpPr>
          <p:cNvPr id="23" name="TextBox 22"/>
          <p:cNvSpPr txBox="1"/>
          <p:nvPr/>
        </p:nvSpPr>
        <p:spPr>
          <a:xfrm>
            <a:off x="739471" y="2485113"/>
            <a:ext cx="1175297" cy="3046988"/>
          </a:xfrm>
          <a:prstGeom prst="rect">
            <a:avLst/>
          </a:prstGeom>
          <a:noFill/>
          <a:ln>
            <a:solidFill>
              <a:schemeClr val="bg2">
                <a:lumMod val="50000"/>
              </a:schemeClr>
            </a:solidFill>
          </a:ln>
        </p:spPr>
        <p:txBody>
          <a:bodyPr wrap="square" rtlCol="0">
            <a:spAutoFit/>
          </a:bodyPr>
          <a:lstStyle/>
          <a:p>
            <a:r>
              <a:rPr lang="en-US" sz="1600" dirty="0" smtClean="0">
                <a:solidFill>
                  <a:schemeClr val="accent6"/>
                </a:solidFill>
                <a:latin typeface="Monaco" pitchFamily="49" charset="0"/>
              </a:rPr>
              <a:t>123456</a:t>
            </a:r>
            <a:endParaRPr lang="en-US" sz="1600" dirty="0">
              <a:solidFill>
                <a:schemeClr val="accent6"/>
              </a:solidFill>
              <a:latin typeface="Monaco" pitchFamily="49" charset="0"/>
            </a:endParaRPr>
          </a:p>
          <a:p>
            <a:r>
              <a:rPr lang="en-US" sz="1600" b="1" dirty="0">
                <a:solidFill>
                  <a:schemeClr val="accent6"/>
                </a:solidFill>
                <a:latin typeface="Monaco" pitchFamily="49" charset="0"/>
              </a:rPr>
              <a:t>p</a:t>
            </a:r>
            <a:r>
              <a:rPr lang="en-US" sz="1600" b="1" dirty="0" smtClean="0">
                <a:solidFill>
                  <a:schemeClr val="accent6"/>
                </a:solidFill>
                <a:latin typeface="Monaco" pitchFamily="49" charset="0"/>
              </a:rPr>
              <a:t>assword</a:t>
            </a:r>
            <a:endParaRPr lang="en-US" sz="1600" b="1" dirty="0">
              <a:solidFill>
                <a:schemeClr val="accent6"/>
              </a:solidFill>
              <a:latin typeface="Monaco" pitchFamily="49" charset="0"/>
            </a:endParaRPr>
          </a:p>
          <a:p>
            <a:pPr algn="ctr"/>
            <a:r>
              <a:rPr lang="en-US" sz="1600" b="1" dirty="0" smtClean="0">
                <a:solidFill>
                  <a:schemeClr val="accent6"/>
                </a:solidFill>
                <a:latin typeface="Monaco" pitchFamily="49" charset="0"/>
              </a:rPr>
              <a:t>…</a:t>
            </a:r>
          </a:p>
          <a:p>
            <a:pPr algn="ctr"/>
            <a:r>
              <a:rPr lang="en-US" sz="1600" b="1" dirty="0" smtClean="0">
                <a:solidFill>
                  <a:schemeClr val="accent6"/>
                </a:solidFill>
                <a:latin typeface="Monaco" pitchFamily="49" charset="0"/>
              </a:rPr>
              <a:t>…</a:t>
            </a:r>
          </a:p>
          <a:p>
            <a:pPr algn="ctr"/>
            <a:r>
              <a:rPr lang="en-US" sz="1600" b="1" dirty="0" smtClean="0">
                <a:solidFill>
                  <a:schemeClr val="accent6"/>
                </a:solidFill>
                <a:latin typeface="Monaco" pitchFamily="49" charset="0"/>
              </a:rPr>
              <a:t>…</a:t>
            </a:r>
            <a:endParaRPr lang="en-US" sz="1600" b="1" dirty="0">
              <a:solidFill>
                <a:schemeClr val="accent6"/>
              </a:solidFill>
              <a:latin typeface="Monaco" pitchFamily="49" charset="0"/>
            </a:endParaRPr>
          </a:p>
          <a:p>
            <a:r>
              <a:rPr lang="en-US" sz="1600" dirty="0" smtClean="0">
                <a:solidFill>
                  <a:schemeClr val="accent6"/>
                </a:solidFill>
                <a:latin typeface="Monaco" pitchFamily="49" charset="0"/>
              </a:rPr>
              <a:t>mypass4</a:t>
            </a:r>
            <a:endParaRPr lang="en-US" sz="1600" dirty="0">
              <a:solidFill>
                <a:schemeClr val="accent6"/>
              </a:solidFill>
              <a:latin typeface="Monaco" pitchFamily="49" charset="0"/>
            </a:endParaRPr>
          </a:p>
          <a:p>
            <a:r>
              <a:rPr lang="en-US" sz="1600" dirty="0" smtClean="0">
                <a:solidFill>
                  <a:schemeClr val="accent6"/>
                </a:solidFill>
                <a:latin typeface="Monaco" pitchFamily="49" charset="0"/>
              </a:rPr>
              <a:t>abc123</a:t>
            </a:r>
            <a:endParaRPr lang="en-US" sz="1600" dirty="0">
              <a:solidFill>
                <a:schemeClr val="accent6"/>
              </a:solidFill>
              <a:latin typeface="Monaco" pitchFamily="49" charset="0"/>
            </a:endParaRPr>
          </a:p>
          <a:p>
            <a:r>
              <a:rPr lang="en-US" sz="1600" dirty="0" err="1">
                <a:solidFill>
                  <a:schemeClr val="accent6"/>
                </a:solidFill>
                <a:latin typeface="Monaco" pitchFamily="49" charset="0"/>
              </a:rPr>
              <a:t>nicole</a:t>
            </a:r>
            <a:endParaRPr lang="en-US" sz="1600" dirty="0">
              <a:solidFill>
                <a:schemeClr val="accent6"/>
              </a:solidFill>
              <a:latin typeface="Monaco" pitchFamily="49" charset="0"/>
            </a:endParaRPr>
          </a:p>
          <a:p>
            <a:r>
              <a:rPr lang="en-US" sz="1600" dirty="0" smtClean="0">
                <a:solidFill>
                  <a:schemeClr val="accent6"/>
                </a:solidFill>
                <a:latin typeface="Monaco" pitchFamily="49" charset="0"/>
              </a:rPr>
              <a:t>Daniel</a:t>
            </a:r>
          </a:p>
          <a:p>
            <a:pPr algn="ctr"/>
            <a:r>
              <a:rPr lang="en-US" sz="1600" dirty="0" smtClean="0">
                <a:solidFill>
                  <a:schemeClr val="accent6"/>
                </a:solidFill>
                <a:latin typeface="Monaco" pitchFamily="49" charset="0"/>
              </a:rPr>
              <a:t>.</a:t>
            </a:r>
          </a:p>
          <a:p>
            <a:pPr algn="ctr"/>
            <a:r>
              <a:rPr lang="en-US" sz="1600" dirty="0" smtClean="0">
                <a:solidFill>
                  <a:schemeClr val="accent6"/>
                </a:solidFill>
                <a:latin typeface="Monaco" pitchFamily="49" charset="0"/>
              </a:rPr>
              <a:t>.</a:t>
            </a:r>
          </a:p>
          <a:p>
            <a:pPr algn="ctr"/>
            <a:r>
              <a:rPr lang="en-US" sz="1600" dirty="0">
                <a:solidFill>
                  <a:schemeClr val="accent6"/>
                </a:solidFill>
                <a:latin typeface="Monaco" pitchFamily="49" charset="0"/>
              </a:rPr>
              <a:t>.</a:t>
            </a:r>
          </a:p>
        </p:txBody>
      </p:sp>
      <p:sp>
        <p:nvSpPr>
          <p:cNvPr id="26" name="TextBox 25"/>
          <p:cNvSpPr txBox="1"/>
          <p:nvPr/>
        </p:nvSpPr>
        <p:spPr>
          <a:xfrm>
            <a:off x="137703" y="2027991"/>
            <a:ext cx="2238711" cy="338554"/>
          </a:xfrm>
          <a:prstGeom prst="rect">
            <a:avLst/>
          </a:prstGeom>
          <a:noFill/>
        </p:spPr>
        <p:txBody>
          <a:bodyPr wrap="square" rtlCol="0">
            <a:spAutoFit/>
          </a:bodyPr>
          <a:lstStyle/>
          <a:p>
            <a:pPr algn="ctr"/>
            <a:r>
              <a:rPr lang="en-US" sz="1600" dirty="0" smtClean="0">
                <a:latin typeface="Century Gothic" pitchFamily="34" charset="0"/>
              </a:rPr>
              <a:t>Attacker’s guesses</a:t>
            </a:r>
            <a:endParaRPr lang="en-US" sz="1600" dirty="0">
              <a:latin typeface="Century Gothic" pitchFamily="34" charset="0"/>
            </a:endParaRPr>
          </a:p>
        </p:txBody>
      </p:sp>
      <p:sp>
        <p:nvSpPr>
          <p:cNvPr id="27" name="Oval Callout 26"/>
          <p:cNvSpPr/>
          <p:nvPr/>
        </p:nvSpPr>
        <p:spPr>
          <a:xfrm>
            <a:off x="3973028" y="4479530"/>
            <a:ext cx="1727961" cy="940037"/>
          </a:xfrm>
          <a:prstGeom prst="wedgeEllipseCallout">
            <a:avLst>
              <a:gd name="adj1" fmla="val 93787"/>
              <a:gd name="adj2" fmla="val -115468"/>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ln w="11430"/>
                <a:solidFill>
                  <a:srgbClr val="FF0000"/>
                </a:solidFill>
              </a:rPr>
              <a:t>Random Junk</a:t>
            </a:r>
            <a:endParaRPr lang="en-US" sz="2000" dirty="0">
              <a:ln w="11430"/>
              <a:solidFill>
                <a:srgbClr val="FF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62890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Offline</a:t>
            </a:r>
            <a:r>
              <a:rPr lang="zh-CN" altLang="en-US" b="1" dirty="0" smtClean="0"/>
              <a:t> </a:t>
            </a:r>
            <a:r>
              <a:rPr lang="en-US" altLang="zh-CN" b="1" dirty="0" smtClean="0"/>
              <a:t>Attacking</a:t>
            </a:r>
            <a:r>
              <a:rPr lang="zh-CN" altLang="en-US" b="1" dirty="0" smtClean="0"/>
              <a:t> </a:t>
            </a:r>
            <a:r>
              <a:rPr lang="en-US" altLang="zh-CN" b="1" dirty="0" smtClean="0"/>
              <a:t>PV</a:t>
            </a:r>
            <a:r>
              <a:rPr lang="zh-CN" altLang="en-US" b="1" dirty="0" smtClean="0"/>
              <a:t> </a:t>
            </a:r>
            <a:r>
              <a:rPr lang="en-US" altLang="zh-CN" b="1" dirty="0" smtClean="0"/>
              <a:t>(Cont’d)</a:t>
            </a:r>
            <a:endParaRPr lang="zh-CN" altLang="en-US" b="1" dirty="0"/>
          </a:p>
        </p:txBody>
      </p:sp>
      <p:sp>
        <p:nvSpPr>
          <p:cNvPr id="3" name="TextBox 2"/>
          <p:cNvSpPr txBox="1"/>
          <p:nvPr/>
        </p:nvSpPr>
        <p:spPr>
          <a:xfrm>
            <a:off x="3929930" y="1315562"/>
            <a:ext cx="1284136"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b="0" i="0" u="none" strike="noStrike" dirty="0">
              <a:effectLst/>
              <a:latin typeface="Arial"/>
            </a:endParaRPr>
          </a:p>
        </p:txBody>
      </p:sp>
      <p:sp>
        <p:nvSpPr>
          <p:cNvPr id="4" name="TextBox 3"/>
          <p:cNvSpPr txBox="1"/>
          <p:nvPr/>
        </p:nvSpPr>
        <p:spPr>
          <a:xfrm>
            <a:off x="739471" y="2485113"/>
            <a:ext cx="1175297" cy="3046988"/>
          </a:xfrm>
          <a:prstGeom prst="rect">
            <a:avLst/>
          </a:prstGeom>
          <a:noFill/>
          <a:ln>
            <a:solidFill>
              <a:schemeClr val="bg2">
                <a:lumMod val="50000"/>
              </a:schemeClr>
            </a:solidFill>
          </a:ln>
        </p:spPr>
        <p:txBody>
          <a:bodyPr wrap="square" rtlCol="0">
            <a:spAutoFit/>
          </a:bodyPr>
          <a:lstStyle/>
          <a:p>
            <a:r>
              <a:rPr lang="en-US" sz="1600" dirty="0" smtClean="0">
                <a:solidFill>
                  <a:schemeClr val="accent6"/>
                </a:solidFill>
                <a:latin typeface="Monaco" pitchFamily="49" charset="0"/>
              </a:rPr>
              <a:t>123456</a:t>
            </a:r>
            <a:endParaRPr lang="en-US" sz="1600" dirty="0">
              <a:solidFill>
                <a:schemeClr val="accent6"/>
              </a:solidFill>
              <a:latin typeface="Monaco" pitchFamily="49" charset="0"/>
            </a:endParaRPr>
          </a:p>
          <a:p>
            <a:r>
              <a:rPr lang="en-US" sz="1600" dirty="0" smtClean="0">
                <a:solidFill>
                  <a:schemeClr val="accent6"/>
                </a:solidFill>
                <a:latin typeface="Monaco" pitchFamily="49" charset="0"/>
              </a:rPr>
              <a:t>password</a:t>
            </a:r>
            <a:endParaRPr lang="en-US" sz="1600" dirty="0">
              <a:solidFill>
                <a:schemeClr val="accent6"/>
              </a:solidFill>
              <a:latin typeface="Monaco" pitchFamily="49" charset="0"/>
            </a:endParaRPr>
          </a:p>
          <a:p>
            <a:pPr algn="ctr"/>
            <a:r>
              <a:rPr lang="en-US" sz="1600" b="1" dirty="0" smtClean="0">
                <a:solidFill>
                  <a:schemeClr val="accent6"/>
                </a:solidFill>
                <a:latin typeface="Monaco" pitchFamily="49" charset="0"/>
              </a:rPr>
              <a:t>…</a:t>
            </a:r>
          </a:p>
          <a:p>
            <a:pPr algn="ctr"/>
            <a:r>
              <a:rPr lang="en-US" sz="1600" b="1" dirty="0" smtClean="0">
                <a:solidFill>
                  <a:schemeClr val="accent6"/>
                </a:solidFill>
                <a:latin typeface="Monaco" pitchFamily="49" charset="0"/>
              </a:rPr>
              <a:t>…</a:t>
            </a:r>
          </a:p>
          <a:p>
            <a:pPr algn="ctr"/>
            <a:r>
              <a:rPr lang="en-US" sz="1600" b="1" dirty="0" smtClean="0">
                <a:solidFill>
                  <a:schemeClr val="accent6"/>
                </a:solidFill>
                <a:latin typeface="Monaco" pitchFamily="49" charset="0"/>
              </a:rPr>
              <a:t>…</a:t>
            </a:r>
            <a:endParaRPr lang="en-US" sz="1600" b="1" dirty="0">
              <a:solidFill>
                <a:schemeClr val="accent6"/>
              </a:solidFill>
              <a:latin typeface="Monaco" pitchFamily="49" charset="0"/>
            </a:endParaRPr>
          </a:p>
          <a:p>
            <a:r>
              <a:rPr lang="en-US" sz="1600" b="1" dirty="0" smtClean="0">
                <a:solidFill>
                  <a:schemeClr val="accent6"/>
                </a:solidFill>
                <a:latin typeface="Monaco" pitchFamily="49" charset="0"/>
              </a:rPr>
              <a:t>mypass4</a:t>
            </a:r>
            <a:endParaRPr lang="en-US" sz="1600" b="1" dirty="0">
              <a:solidFill>
                <a:schemeClr val="accent6"/>
              </a:solidFill>
              <a:latin typeface="Monaco" pitchFamily="49" charset="0"/>
            </a:endParaRPr>
          </a:p>
          <a:p>
            <a:r>
              <a:rPr lang="en-US" sz="1600" dirty="0" smtClean="0">
                <a:solidFill>
                  <a:schemeClr val="accent6"/>
                </a:solidFill>
                <a:latin typeface="Monaco" pitchFamily="49" charset="0"/>
              </a:rPr>
              <a:t>abc123</a:t>
            </a:r>
            <a:endParaRPr lang="en-US" sz="1600" dirty="0">
              <a:solidFill>
                <a:schemeClr val="accent6"/>
              </a:solidFill>
              <a:latin typeface="Monaco" pitchFamily="49" charset="0"/>
            </a:endParaRPr>
          </a:p>
          <a:p>
            <a:r>
              <a:rPr lang="en-US" sz="1600" dirty="0" err="1">
                <a:solidFill>
                  <a:schemeClr val="accent6"/>
                </a:solidFill>
                <a:latin typeface="Monaco" pitchFamily="49" charset="0"/>
              </a:rPr>
              <a:t>nicole</a:t>
            </a:r>
            <a:endParaRPr lang="en-US" sz="1600" dirty="0">
              <a:solidFill>
                <a:schemeClr val="accent6"/>
              </a:solidFill>
              <a:latin typeface="Monaco" pitchFamily="49" charset="0"/>
            </a:endParaRPr>
          </a:p>
          <a:p>
            <a:r>
              <a:rPr lang="en-US" sz="1600" dirty="0" smtClean="0">
                <a:solidFill>
                  <a:schemeClr val="accent6"/>
                </a:solidFill>
                <a:latin typeface="Monaco" pitchFamily="49" charset="0"/>
              </a:rPr>
              <a:t>Daniel</a:t>
            </a:r>
          </a:p>
          <a:p>
            <a:pPr algn="ctr"/>
            <a:r>
              <a:rPr lang="en-US" sz="1600" dirty="0" smtClean="0">
                <a:solidFill>
                  <a:schemeClr val="accent6"/>
                </a:solidFill>
                <a:latin typeface="Monaco" pitchFamily="49" charset="0"/>
              </a:rPr>
              <a:t>.</a:t>
            </a:r>
          </a:p>
          <a:p>
            <a:pPr algn="ctr"/>
            <a:r>
              <a:rPr lang="en-US" sz="1600" dirty="0" smtClean="0">
                <a:solidFill>
                  <a:schemeClr val="accent6"/>
                </a:solidFill>
                <a:latin typeface="Monaco" pitchFamily="49" charset="0"/>
              </a:rPr>
              <a:t>.</a:t>
            </a:r>
          </a:p>
          <a:p>
            <a:pPr algn="ctr"/>
            <a:r>
              <a:rPr lang="en-US" sz="1600" dirty="0">
                <a:solidFill>
                  <a:schemeClr val="accent6"/>
                </a:solidFill>
                <a:latin typeface="Monaco" pitchFamily="49" charset="0"/>
              </a:rPr>
              <a:t>.</a:t>
            </a:r>
          </a:p>
        </p:txBody>
      </p:sp>
      <p:sp>
        <p:nvSpPr>
          <p:cNvPr id="5" name="Oval 4"/>
          <p:cNvSpPr/>
          <p:nvPr/>
        </p:nvSpPr>
        <p:spPr>
          <a:xfrm>
            <a:off x="3705816" y="3083798"/>
            <a:ext cx="1740187" cy="902049"/>
          </a:xfrm>
          <a:prstGeom prst="ellipse">
            <a:avLst/>
          </a:prstGeom>
        </p:spPr>
        <p:style>
          <a:lnRef idx="1">
            <a:schemeClr val="accent1"/>
          </a:lnRef>
          <a:fillRef idx="3">
            <a:schemeClr val="accent1"/>
          </a:fillRef>
          <a:effectRef idx="2">
            <a:schemeClr val="accent1"/>
          </a:effectRef>
          <a:fontRef idx="minor">
            <a:schemeClr val="lt1"/>
          </a:fontRef>
        </p:style>
        <p:txBody>
          <a:bodyPr wrap="none" lIns="0" tIns="0" rIns="0" bIns="0" rtlCol="0" anchor="ctr">
            <a:noAutofit/>
          </a:bodyPr>
          <a:lstStyle/>
          <a:p>
            <a:pPr algn="ctr"/>
            <a:r>
              <a:rPr lang="en-US" dirty="0" smtClean="0">
                <a:solidFill>
                  <a:schemeClr val="bg1"/>
                </a:solidFill>
                <a:latin typeface="Cambria Math" pitchFamily="18" charset="0"/>
                <a:ea typeface="Cambria Math" pitchFamily="18" charset="0"/>
              </a:rPr>
              <a:t>Decryption</a:t>
            </a:r>
          </a:p>
          <a:p>
            <a:pPr algn="ctr"/>
            <a:r>
              <a:rPr lang="en-US" dirty="0" smtClean="0">
                <a:solidFill>
                  <a:schemeClr val="bg1"/>
                </a:solidFill>
                <a:latin typeface="Cambria Math" pitchFamily="18" charset="0"/>
                <a:ea typeface="Cambria Math" pitchFamily="18" charset="0"/>
              </a:rPr>
              <a:t>(PKCS#5)</a:t>
            </a:r>
            <a:endParaRPr lang="en-US" dirty="0">
              <a:solidFill>
                <a:schemeClr val="bg1"/>
              </a:solidFill>
              <a:latin typeface="Cambria Math" pitchFamily="18" charset="0"/>
              <a:ea typeface="Cambria Math" pitchFamily="18" charset="0"/>
            </a:endParaRPr>
          </a:p>
        </p:txBody>
      </p:sp>
      <p:cxnSp>
        <p:nvCxnSpPr>
          <p:cNvPr id="6" name="Elbow Connector 5"/>
          <p:cNvCxnSpPr>
            <a:endCxn id="5" idx="2"/>
          </p:cNvCxnSpPr>
          <p:nvPr/>
        </p:nvCxnSpPr>
        <p:spPr>
          <a:xfrm flipV="1">
            <a:off x="1747659" y="3534823"/>
            <a:ext cx="1958157" cy="329451"/>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a:stCxn id="3" idx="2"/>
            <a:endCxn id="5" idx="0"/>
          </p:cNvCxnSpPr>
          <p:nvPr/>
        </p:nvCxnSpPr>
        <p:spPr>
          <a:xfrm>
            <a:off x="4571998" y="2485113"/>
            <a:ext cx="3912" cy="5986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6473838" y="2880360"/>
            <a:ext cx="1371600" cy="1323439"/>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600" dirty="0">
                <a:solidFill>
                  <a:schemeClr val="accent3">
                    <a:lumMod val="50000"/>
                  </a:schemeClr>
                </a:solidFill>
                <a:latin typeface="Monaco"/>
              </a:rPr>
              <a:t>family00</a:t>
            </a:r>
            <a:endParaRPr lang="en-US" sz="1600" dirty="0">
              <a:solidFill>
                <a:schemeClr val="accent3">
                  <a:lumMod val="50000"/>
                </a:schemeClr>
              </a:solidFill>
              <a:latin typeface="Arial"/>
            </a:endParaRPr>
          </a:p>
          <a:p>
            <a:r>
              <a:rPr lang="en-US" sz="1600" dirty="0">
                <a:solidFill>
                  <a:schemeClr val="accent3">
                    <a:lumMod val="50000"/>
                  </a:schemeClr>
                </a:solidFill>
                <a:latin typeface="Monaco"/>
              </a:rPr>
              <a:t>family01</a:t>
            </a:r>
            <a:endParaRPr lang="en-US" sz="1600" dirty="0">
              <a:solidFill>
                <a:schemeClr val="accent3">
                  <a:lumMod val="50000"/>
                </a:schemeClr>
              </a:solidFill>
              <a:latin typeface="Arial"/>
            </a:endParaRPr>
          </a:p>
          <a:p>
            <a:pPr fontAlgn="t"/>
            <a:r>
              <a:rPr lang="en-US" sz="1600" dirty="0">
                <a:solidFill>
                  <a:schemeClr val="accent3">
                    <a:lumMod val="50000"/>
                  </a:schemeClr>
                </a:solidFill>
                <a:latin typeface="Monaco"/>
              </a:rPr>
              <a:t>family.1</a:t>
            </a:r>
            <a:endParaRPr lang="en-US" sz="1600" dirty="0">
              <a:solidFill>
                <a:schemeClr val="accent3">
                  <a:lumMod val="50000"/>
                </a:schemeClr>
              </a:solidFill>
              <a:latin typeface="Arial"/>
            </a:endParaRPr>
          </a:p>
          <a:p>
            <a:pPr fontAlgn="t"/>
            <a:r>
              <a:rPr lang="en-US" sz="1600" dirty="0">
                <a:solidFill>
                  <a:schemeClr val="accent3">
                    <a:lumMod val="50000"/>
                  </a:schemeClr>
                </a:solidFill>
                <a:latin typeface="Monaco"/>
              </a:rPr>
              <a:t>qwerty</a:t>
            </a:r>
            <a:endParaRPr lang="en-US" sz="1600" dirty="0">
              <a:solidFill>
                <a:schemeClr val="accent3">
                  <a:lumMod val="50000"/>
                </a:schemeClr>
              </a:solidFill>
              <a:latin typeface="Arial"/>
            </a:endParaRPr>
          </a:p>
          <a:p>
            <a:pPr fontAlgn="t"/>
            <a:r>
              <a:rPr lang="en-US" sz="1600" dirty="0">
                <a:solidFill>
                  <a:schemeClr val="accent3">
                    <a:lumMod val="50000"/>
                  </a:schemeClr>
                </a:solidFill>
                <a:latin typeface="Monaco"/>
              </a:rPr>
              <a:t>poiuyt.12</a:t>
            </a:r>
            <a:endParaRPr lang="en-US" sz="1600" b="0" i="0" u="none" strike="noStrike" dirty="0">
              <a:solidFill>
                <a:schemeClr val="accent3">
                  <a:lumMod val="50000"/>
                </a:schemeClr>
              </a:solidFill>
              <a:effectLst/>
              <a:latin typeface="Arial"/>
            </a:endParaRPr>
          </a:p>
        </p:txBody>
      </p:sp>
      <p:cxnSp>
        <p:nvCxnSpPr>
          <p:cNvPr id="9" name="Straight Arrow Connector 8"/>
          <p:cNvCxnSpPr>
            <a:stCxn id="5" idx="6"/>
            <a:endCxn id="8" idx="1"/>
          </p:cNvCxnSpPr>
          <p:nvPr/>
        </p:nvCxnSpPr>
        <p:spPr>
          <a:xfrm>
            <a:off x="5446003" y="3534823"/>
            <a:ext cx="1027835" cy="72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5319059" y="1731060"/>
            <a:ext cx="1797287" cy="338554"/>
          </a:xfrm>
          <a:prstGeom prst="rect">
            <a:avLst/>
          </a:prstGeom>
          <a:noFill/>
        </p:spPr>
        <p:txBody>
          <a:bodyPr wrap="none" rtlCol="0">
            <a:spAutoFit/>
          </a:bodyPr>
          <a:lstStyle/>
          <a:p>
            <a:r>
              <a:rPr lang="en-US" sz="1600" dirty="0" smtClean="0">
                <a:latin typeface="Century Gothic" pitchFamily="34" charset="0"/>
              </a:rPr>
              <a:t>Vault </a:t>
            </a:r>
            <a:r>
              <a:rPr lang="en-US" sz="1600" dirty="0" err="1" smtClean="0">
                <a:latin typeface="Century Gothic" pitchFamily="34" charset="0"/>
              </a:rPr>
              <a:t>Ciphertext</a:t>
            </a:r>
            <a:endParaRPr lang="en-US" sz="1600" dirty="0">
              <a:latin typeface="Century Gothic" pitchFamily="34" charset="0"/>
            </a:endParaRPr>
          </a:p>
        </p:txBody>
      </p:sp>
      <p:sp>
        <p:nvSpPr>
          <p:cNvPr id="11" name="TextBox 10"/>
          <p:cNvSpPr txBox="1"/>
          <p:nvPr/>
        </p:nvSpPr>
        <p:spPr>
          <a:xfrm>
            <a:off x="6217702" y="4231983"/>
            <a:ext cx="2302233" cy="338554"/>
          </a:xfrm>
          <a:prstGeom prst="rect">
            <a:avLst/>
          </a:prstGeom>
          <a:noFill/>
        </p:spPr>
        <p:txBody>
          <a:bodyPr wrap="none" rtlCol="0">
            <a:spAutoFit/>
          </a:bodyPr>
          <a:lstStyle/>
          <a:p>
            <a:r>
              <a:rPr lang="en-US" sz="1600" dirty="0" smtClean="0">
                <a:latin typeface="Century Gothic" pitchFamily="34" charset="0"/>
              </a:rPr>
              <a:t>Output of Decryption</a:t>
            </a:r>
            <a:endParaRPr lang="en-US" sz="1600" dirty="0">
              <a:latin typeface="Century Gothic" pitchFamily="34" charset="0"/>
            </a:endParaRPr>
          </a:p>
        </p:txBody>
      </p:sp>
      <p:sp>
        <p:nvSpPr>
          <p:cNvPr id="16" name="TextBox 15"/>
          <p:cNvSpPr txBox="1"/>
          <p:nvPr/>
        </p:nvSpPr>
        <p:spPr>
          <a:xfrm>
            <a:off x="137703" y="2027991"/>
            <a:ext cx="2238711" cy="338554"/>
          </a:xfrm>
          <a:prstGeom prst="rect">
            <a:avLst/>
          </a:prstGeom>
          <a:noFill/>
        </p:spPr>
        <p:txBody>
          <a:bodyPr wrap="square" rtlCol="0">
            <a:spAutoFit/>
          </a:bodyPr>
          <a:lstStyle/>
          <a:p>
            <a:pPr algn="ctr"/>
            <a:r>
              <a:rPr lang="en-US" sz="1600" dirty="0" smtClean="0">
                <a:latin typeface="Century Gothic" pitchFamily="34" charset="0"/>
              </a:rPr>
              <a:t>Attacker’s guesses</a:t>
            </a:r>
            <a:endParaRPr lang="en-US" sz="1600" dirty="0">
              <a:latin typeface="Century Gothic" pitchFamily="34" charset="0"/>
            </a:endParaRPr>
          </a:p>
        </p:txBody>
      </p:sp>
      <p:sp>
        <p:nvSpPr>
          <p:cNvPr id="17" name="Oval Callout 16"/>
          <p:cNvSpPr/>
          <p:nvPr/>
        </p:nvSpPr>
        <p:spPr>
          <a:xfrm>
            <a:off x="3973028" y="4479530"/>
            <a:ext cx="1727961" cy="940037"/>
          </a:xfrm>
          <a:prstGeom prst="wedgeEllipseCallout">
            <a:avLst>
              <a:gd name="adj1" fmla="val 93787"/>
              <a:gd name="adj2" fmla="val -115468"/>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ln w="11430"/>
                <a:solidFill>
                  <a:srgbClr val="FF0000"/>
                </a:solidFill>
              </a:rPr>
              <a:t>Yes</a:t>
            </a:r>
            <a:r>
              <a:rPr lang="en-US" altLang="zh-CN" sz="2400" dirty="0" smtClean="0">
                <a:ln w="11430"/>
                <a:solidFill>
                  <a:srgbClr val="FF0000"/>
                </a:solidFill>
              </a:rPr>
              <a:t>,</a:t>
            </a:r>
            <a:r>
              <a:rPr lang="zh-CN" altLang="en-US" sz="2400" dirty="0" smtClean="0">
                <a:ln w="11430"/>
                <a:solidFill>
                  <a:srgbClr val="FF0000"/>
                </a:solidFill>
              </a:rPr>
              <a:t> </a:t>
            </a:r>
            <a:endParaRPr lang="en-US" altLang="zh-CN" sz="2400" dirty="0" smtClean="0">
              <a:ln w="11430"/>
              <a:solidFill>
                <a:srgbClr val="FF0000"/>
              </a:solidFill>
            </a:endParaRPr>
          </a:p>
          <a:p>
            <a:pPr algn="ctr"/>
            <a:r>
              <a:rPr lang="en-US" altLang="zh-CN" sz="2400" dirty="0" smtClean="0">
                <a:ln w="11430"/>
                <a:solidFill>
                  <a:srgbClr val="FF0000"/>
                </a:solidFill>
              </a:rPr>
              <a:t>it</a:t>
            </a:r>
            <a:r>
              <a:rPr lang="zh-CN" altLang="en-US" sz="2400" dirty="0" smtClean="0">
                <a:ln w="11430"/>
                <a:solidFill>
                  <a:srgbClr val="FF0000"/>
                </a:solidFill>
              </a:rPr>
              <a:t> </a:t>
            </a:r>
            <a:r>
              <a:rPr lang="en-US" altLang="zh-CN" sz="2400" dirty="0" smtClean="0">
                <a:ln w="11430"/>
                <a:solidFill>
                  <a:srgbClr val="FF0000"/>
                </a:solidFill>
              </a:rPr>
              <a:t>is.</a:t>
            </a:r>
            <a:endParaRPr lang="en-US" sz="2000" dirty="0">
              <a:ln w="11430"/>
              <a:solidFill>
                <a:srgbClr val="FF0000"/>
              </a:solidFill>
            </a:endParaRPr>
          </a:p>
        </p:txBody>
      </p:sp>
      <p:sp>
        <p:nvSpPr>
          <p:cNvPr id="18" name="TextBox 17"/>
          <p:cNvSpPr txBox="1"/>
          <p:nvPr/>
        </p:nvSpPr>
        <p:spPr>
          <a:xfrm>
            <a:off x="3973986" y="4401207"/>
            <a:ext cx="184666" cy="369332"/>
          </a:xfrm>
          <a:prstGeom prst="rect">
            <a:avLst/>
          </a:prstGeom>
          <a:noFill/>
        </p:spPr>
        <p:txBody>
          <a:bodyPr wrap="none" rtlCol="0">
            <a:spAutoFit/>
          </a:bodyPr>
          <a:lstStyle/>
          <a:p>
            <a:endParaRPr lang="en-US" dirty="0"/>
          </a:p>
        </p:txBody>
      </p:sp>
      <p:sp>
        <p:nvSpPr>
          <p:cNvPr id="20" name="TextBox 19"/>
          <p:cNvSpPr txBox="1"/>
          <p:nvPr/>
        </p:nvSpPr>
        <p:spPr>
          <a:xfrm>
            <a:off x="3262391" y="1620345"/>
            <a:ext cx="184666" cy="369332"/>
          </a:xfrm>
          <a:prstGeom prst="rect">
            <a:avLst/>
          </a:prstGeom>
          <a:noFill/>
        </p:spPr>
        <p:txBody>
          <a:bodyPr wrap="none" rtlCol="0">
            <a:spAutoFit/>
          </a:bodyPr>
          <a:lstStyle/>
          <a:p>
            <a:endParaRPr lang="en-US" dirty="0"/>
          </a:p>
        </p:txBody>
      </p:sp>
      <p:sp>
        <p:nvSpPr>
          <p:cNvPr id="19" name="TextBox 18"/>
          <p:cNvSpPr txBox="1"/>
          <p:nvPr/>
        </p:nvSpPr>
        <p:spPr>
          <a:xfrm>
            <a:off x="2095271" y="4483894"/>
            <a:ext cx="4233630" cy="1231106"/>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marL="11430" algn="ctr">
              <a:spcAft>
                <a:spcPts val="600"/>
              </a:spcAft>
            </a:pPr>
            <a:r>
              <a:rPr lang="en-US" sz="2000" dirty="0" smtClean="0">
                <a:solidFill>
                  <a:schemeClr val="accent4">
                    <a:lumMod val="50000"/>
                  </a:schemeClr>
                </a:solidFill>
                <a:latin typeface="Century Gothic" pitchFamily="34" charset="0"/>
              </a:rPr>
              <a:t>Runtime of the attack </a:t>
            </a:r>
            <a:r>
              <a:rPr lang="en-US" sz="2000" dirty="0" smtClean="0">
                <a:solidFill>
                  <a:schemeClr val="accent4">
                    <a:lumMod val="50000"/>
                  </a:schemeClr>
                </a:solidFill>
                <a:latin typeface="Computer modern"/>
              </a:rPr>
              <a:t>=</a:t>
            </a:r>
            <a:r>
              <a:rPr lang="en-US" sz="2000" dirty="0" smtClean="0">
                <a:solidFill>
                  <a:schemeClr val="accent4">
                    <a:lumMod val="50000"/>
                  </a:schemeClr>
                </a:solidFill>
                <a:latin typeface="Century Gothic" pitchFamily="34" charset="0"/>
              </a:rPr>
              <a:t> </a:t>
            </a:r>
          </a:p>
          <a:p>
            <a:pPr marL="11430" algn="ctr">
              <a:spcAft>
                <a:spcPts val="600"/>
              </a:spcAft>
            </a:pPr>
            <a:r>
              <a:rPr lang="en-US" sz="2000" dirty="0" smtClean="0">
                <a:solidFill>
                  <a:schemeClr val="accent4">
                    <a:lumMod val="50000"/>
                  </a:schemeClr>
                </a:solidFill>
                <a:latin typeface="Century Gothic" pitchFamily="34" charset="0"/>
              </a:rPr>
              <a:t># of decryption attempts</a:t>
            </a:r>
          </a:p>
          <a:p>
            <a:pPr marL="11430" algn="ctr">
              <a:spcAft>
                <a:spcPts val="600"/>
              </a:spcAft>
            </a:pPr>
            <a:r>
              <a:rPr lang="en-US" sz="2400" dirty="0" smtClean="0">
                <a:solidFill>
                  <a:srgbClr val="0070C0"/>
                </a:solidFill>
                <a:latin typeface="Century Gothic" pitchFamily="34" charset="0"/>
              </a:rPr>
              <a:t>Offline Work</a:t>
            </a:r>
            <a:r>
              <a:rPr lang="en-US" sz="2400" baseline="30000" dirty="0" smtClean="0">
                <a:solidFill>
                  <a:srgbClr val="0070C0"/>
                </a:solidFill>
                <a:latin typeface="Century Gothic" pitchFamily="34" charset="0"/>
              </a:rPr>
              <a:t>*</a:t>
            </a:r>
            <a:endParaRPr lang="en-US" baseline="30000" dirty="0" smtClean="0">
              <a:solidFill>
                <a:srgbClr val="0070C0"/>
              </a:solidFill>
              <a:latin typeface="Century Gothic"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6289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Threat Model</a:t>
            </a:r>
            <a:endParaRPr lang="zh-CN" altLang="en-US" b="1" dirty="0"/>
          </a:p>
        </p:txBody>
      </p:sp>
      <p:sp>
        <p:nvSpPr>
          <p:cNvPr id="3" name="内容占位符 2"/>
          <p:cNvSpPr>
            <a:spLocks noGrp="1"/>
          </p:cNvSpPr>
          <p:nvPr>
            <p:ph idx="1"/>
          </p:nvPr>
        </p:nvSpPr>
        <p:spPr>
          <a:xfrm>
            <a:off x="519174" y="1819390"/>
            <a:ext cx="7886700" cy="3479576"/>
          </a:xfrm>
        </p:spPr>
        <p:txBody>
          <a:bodyPr>
            <a:noAutofit/>
          </a:bodyPr>
          <a:lstStyle/>
          <a:p>
            <a:pPr>
              <a:buFont typeface="Arial"/>
              <a:buChar char="•"/>
            </a:pPr>
            <a:r>
              <a:rPr lang="en-US" sz="2000" dirty="0"/>
              <a:t>Password</a:t>
            </a:r>
            <a:r>
              <a:rPr lang="en-US" altLang="zh-CN" sz="2000" dirty="0"/>
              <a:t>-Based</a:t>
            </a:r>
            <a:r>
              <a:rPr lang="zh-CN" altLang="en-US" sz="2000" dirty="0"/>
              <a:t> </a:t>
            </a:r>
            <a:r>
              <a:rPr lang="en-US" altLang="zh-CN" sz="2000" dirty="0"/>
              <a:t>Encryption</a:t>
            </a:r>
            <a:r>
              <a:rPr lang="zh-CN" altLang="en-US" sz="2000" dirty="0"/>
              <a:t> </a:t>
            </a:r>
            <a:r>
              <a:rPr lang="en-US" altLang="zh-CN" sz="2000" dirty="0"/>
              <a:t>(PBE</a:t>
            </a:r>
            <a:r>
              <a:rPr lang="en-US" altLang="zh-CN" sz="2000" dirty="0" smtClean="0"/>
              <a:t>)</a:t>
            </a:r>
            <a:r>
              <a:rPr lang="zh-CN" altLang="en-US" sz="2000" dirty="0" smtClean="0"/>
              <a:t> </a:t>
            </a:r>
            <a:r>
              <a:rPr lang="en-US" altLang="zh-CN" sz="2000" dirty="0" smtClean="0"/>
              <a:t>with</a:t>
            </a:r>
            <a:r>
              <a:rPr lang="zh-CN" altLang="en-US" sz="2000" dirty="0" smtClean="0"/>
              <a:t> </a:t>
            </a:r>
            <a:r>
              <a:rPr lang="en-US" sz="2000" dirty="0" smtClean="0"/>
              <a:t>weak secrets</a:t>
            </a:r>
          </a:p>
          <a:p>
            <a:endParaRPr lang="en-US" sz="2000" dirty="0" smtClean="0"/>
          </a:p>
          <a:p>
            <a:r>
              <a:rPr lang="en-US" sz="2000" dirty="0" smtClean="0"/>
              <a:t>Message-Recover(MR) attack</a:t>
            </a:r>
          </a:p>
          <a:p>
            <a:pPr marL="0" indent="0">
              <a:buNone/>
            </a:pPr>
            <a:r>
              <a:rPr lang="zh-CN" altLang="en-US" sz="2000" dirty="0" smtClean="0"/>
              <a:t> </a:t>
            </a:r>
            <a:r>
              <a:rPr lang="en-US" altLang="zh-CN" sz="2000" dirty="0" smtClean="0"/>
              <a:t>--</a:t>
            </a:r>
            <a:r>
              <a:rPr lang="en-US" sz="2000" dirty="0" smtClean="0"/>
              <a:t>The attacker could </a:t>
            </a:r>
            <a:r>
              <a:rPr lang="en-US" sz="2000" dirty="0"/>
              <a:t>use brute-force to guess the </a:t>
            </a:r>
            <a:r>
              <a:rPr lang="en-US" sz="2000" dirty="0" smtClean="0"/>
              <a:t>password</a:t>
            </a:r>
            <a:r>
              <a:rPr lang="zh-CN" altLang="en-US" sz="2000" dirty="0" smtClean="0"/>
              <a:t> </a:t>
            </a:r>
            <a:endParaRPr lang="en-US" altLang="zh-CN" sz="2000" dirty="0"/>
          </a:p>
          <a:p>
            <a:pPr marL="0" indent="0">
              <a:spcBef>
                <a:spcPts val="0"/>
              </a:spcBef>
              <a:buNone/>
            </a:pPr>
            <a:r>
              <a:rPr lang="zh-CN" altLang="en-US" sz="2000" dirty="0" smtClean="0"/>
              <a:t>   </a:t>
            </a:r>
            <a:r>
              <a:rPr lang="en-US" altLang="zh-CN" sz="2000" dirty="0" smtClean="0"/>
              <a:t>(</a:t>
            </a:r>
            <a:r>
              <a:rPr lang="en-US" sz="2000" dirty="0" smtClean="0">
                <a:solidFill>
                  <a:srgbClr val="FF0000"/>
                </a:solidFill>
              </a:rPr>
              <a:t>70</a:t>
            </a:r>
            <a:r>
              <a:rPr lang="en-US" sz="2000" dirty="0">
                <a:solidFill>
                  <a:srgbClr val="FF0000"/>
                </a:solidFill>
              </a:rPr>
              <a:t>% of passwords</a:t>
            </a:r>
            <a:r>
              <a:rPr lang="en-US" sz="2000" dirty="0"/>
              <a:t> can be cracked &lt;</a:t>
            </a:r>
            <a:r>
              <a:rPr lang="en-US" sz="2000" dirty="0">
                <a:solidFill>
                  <a:schemeClr val="accent1">
                    <a:lumMod val="75000"/>
                  </a:schemeClr>
                </a:solidFill>
              </a:rPr>
              <a:t>1bn </a:t>
            </a:r>
            <a:r>
              <a:rPr lang="en-US" sz="2000" dirty="0" smtClean="0">
                <a:solidFill>
                  <a:schemeClr val="accent1">
                    <a:lumMod val="75000"/>
                  </a:schemeClr>
                </a:solidFill>
              </a:rPr>
              <a:t>guesses</a:t>
            </a:r>
            <a:r>
              <a:rPr lang="en-US" altLang="zh-CN" sz="2000" dirty="0" smtClean="0">
                <a:solidFill>
                  <a:schemeClr val="accent1">
                    <a:lumMod val="75000"/>
                  </a:schemeClr>
                </a:solidFill>
              </a:rPr>
              <a:t>)</a:t>
            </a:r>
            <a:endParaRPr lang="en-US" sz="2000" dirty="0" smtClean="0"/>
          </a:p>
          <a:p>
            <a:pPr marL="0" indent="0">
              <a:buNone/>
            </a:pPr>
            <a:r>
              <a:rPr lang="en-US" sz="2000" dirty="0" smtClean="0"/>
              <a:t> </a:t>
            </a:r>
            <a:r>
              <a:rPr lang="en-US" altLang="zh-CN" sz="2000" dirty="0" smtClean="0"/>
              <a:t>--Once the attacker decrypt one message successfully, he or she could get much more information</a:t>
            </a:r>
          </a:p>
          <a:p>
            <a:pPr marL="0" indent="0">
              <a:buNone/>
            </a:pPr>
            <a:endParaRPr lang="en-US" altLang="zh-CN" sz="2000" dirty="0"/>
          </a:p>
          <a:p>
            <a:pPr marL="0" indent="0">
              <a:buNone/>
            </a:pPr>
            <a:r>
              <a:rPr lang="en-US" sz="2000" dirty="0"/>
              <a:t>Secrets</a:t>
            </a:r>
            <a:r>
              <a:rPr lang="zh-CN" altLang="en-US" sz="2000" dirty="0"/>
              <a:t> </a:t>
            </a:r>
            <a:r>
              <a:rPr lang="en-US" altLang="zh-CN" sz="2000" dirty="0"/>
              <a:t>have</a:t>
            </a:r>
            <a:r>
              <a:rPr lang="zh-CN" altLang="en-US" sz="2000" dirty="0"/>
              <a:t> </a:t>
            </a:r>
            <a:r>
              <a:rPr lang="en-US" sz="2000" dirty="0"/>
              <a:t>complex distributions: natural language</a:t>
            </a:r>
          </a:p>
          <a:p>
            <a:pPr marL="0" indent="0">
              <a:buNone/>
            </a:pPr>
            <a:endParaRPr lang="en-US" altLang="zh-CN" sz="2000" dirty="0"/>
          </a:p>
          <a:p>
            <a:endParaRPr lang="en-US" altLang="zh-CN" sz="2000" dirty="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77823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Outline</a:t>
            </a:r>
            <a:endParaRPr lang="zh-CN" altLang="en-US" b="1" dirty="0"/>
          </a:p>
        </p:txBody>
      </p:sp>
      <p:sp>
        <p:nvSpPr>
          <p:cNvPr id="3" name="内容占位符 2"/>
          <p:cNvSpPr>
            <a:spLocks noGrp="1"/>
          </p:cNvSpPr>
          <p:nvPr>
            <p:ph idx="1"/>
          </p:nvPr>
        </p:nvSpPr>
        <p:spPr>
          <a:xfrm>
            <a:off x="1181100" y="1371865"/>
            <a:ext cx="5226524" cy="3626115"/>
          </a:xfrm>
        </p:spPr>
        <p:txBody>
          <a:bodyPr>
            <a:normAutofit/>
          </a:bodyPr>
          <a:lstStyle/>
          <a:p>
            <a:r>
              <a:rPr lang="en-US" altLang="zh-CN" strike="sngStrike" dirty="0" smtClean="0"/>
              <a:t>Threat Model</a:t>
            </a:r>
          </a:p>
          <a:p>
            <a:r>
              <a:rPr lang="en-US" altLang="zh-CN" dirty="0"/>
              <a:t>Related</a:t>
            </a:r>
            <a:r>
              <a:rPr lang="zh-CN" altLang="en-US" dirty="0"/>
              <a:t> </a:t>
            </a:r>
            <a:r>
              <a:rPr lang="en-US" altLang="zh-CN" dirty="0" smtClean="0"/>
              <a:t>Work</a:t>
            </a:r>
            <a:endParaRPr lang="en-US" altLang="zh-CN" dirty="0"/>
          </a:p>
          <a:p>
            <a:r>
              <a:rPr lang="en-US" altLang="zh-CN" dirty="0" smtClean="0"/>
              <a:t>System</a:t>
            </a:r>
            <a:r>
              <a:rPr lang="zh-CN" altLang="en-US" dirty="0" smtClean="0"/>
              <a:t> </a:t>
            </a:r>
            <a:r>
              <a:rPr lang="en-US" altLang="zh-CN" dirty="0" smtClean="0"/>
              <a:t>Design</a:t>
            </a:r>
          </a:p>
          <a:p>
            <a:r>
              <a:rPr lang="en-US" altLang="zh-CN" dirty="0" smtClean="0"/>
              <a:t>Technical Details</a:t>
            </a:r>
          </a:p>
          <a:p>
            <a:r>
              <a:rPr lang="en-US" altLang="zh-CN" dirty="0" smtClean="0"/>
              <a:t>Evaluation</a:t>
            </a:r>
            <a:endParaRPr lang="en-US" altLang="zh-CN" dirty="0"/>
          </a:p>
          <a:p>
            <a:r>
              <a:rPr lang="en-US" altLang="zh-CN" dirty="0" smtClean="0"/>
              <a:t>Conclusion</a:t>
            </a:r>
          </a:p>
          <a:p>
            <a:r>
              <a:rPr lang="en-US" altLang="zh-CN" dirty="0" smtClean="0"/>
              <a:t>Discussion</a:t>
            </a:r>
            <a:endParaRPr lang="en-US" altLang="zh-CN" dirty="0"/>
          </a:p>
        </p:txBody>
      </p:sp>
      <p:cxnSp>
        <p:nvCxnSpPr>
          <p:cNvPr id="5" name="直接连接符 4"/>
          <p:cNvCxnSpPr/>
          <p:nvPr/>
        </p:nvCxnSpPr>
        <p:spPr>
          <a:xfrm>
            <a:off x="1057275" y="1525141"/>
            <a:ext cx="9175" cy="3327135"/>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17721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t>Related</a:t>
            </a:r>
            <a:r>
              <a:rPr lang="zh-CN" altLang="en-US" b="1" dirty="0" smtClean="0"/>
              <a:t> </a:t>
            </a:r>
            <a:r>
              <a:rPr lang="en-US" altLang="zh-CN" b="1" dirty="0" smtClean="0"/>
              <a:t>Work–</a:t>
            </a:r>
            <a:r>
              <a:rPr lang="zh-CN" altLang="en-US" b="1" dirty="0" smtClean="0"/>
              <a:t> </a:t>
            </a:r>
            <a:r>
              <a:rPr lang="en-US" altLang="zh-CN" b="1" dirty="0" err="1" smtClean="0"/>
              <a:t>Kamouflage</a:t>
            </a:r>
            <a:r>
              <a:rPr lang="zh-CN" altLang="en-US" b="1" dirty="0" smtClean="0"/>
              <a:t> </a:t>
            </a:r>
            <a:endParaRPr lang="zh-CN" altLang="en-US" b="1" dirty="0"/>
          </a:p>
        </p:txBody>
      </p:sp>
      <p:sp>
        <p:nvSpPr>
          <p:cNvPr id="18" name="TextBox 17"/>
          <p:cNvSpPr txBox="1"/>
          <p:nvPr/>
        </p:nvSpPr>
        <p:spPr>
          <a:xfrm>
            <a:off x="289455" y="1429289"/>
            <a:ext cx="1221777"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400" dirty="0" smtClean="0">
                <a:solidFill>
                  <a:srgbClr val="000000"/>
                </a:solidFill>
                <a:latin typeface="Monaco"/>
              </a:rPr>
              <a:t>abcdef12</a:t>
            </a:r>
          </a:p>
          <a:p>
            <a:pPr fontAlgn="t"/>
            <a:r>
              <a:rPr lang="en-US" sz="1400" dirty="0" smtClean="0">
                <a:solidFill>
                  <a:srgbClr val="000000"/>
                </a:solidFill>
                <a:latin typeface="Monaco"/>
              </a:rPr>
              <a:t>abcdef02</a:t>
            </a:r>
            <a:endParaRPr lang="en-US" sz="1400" dirty="0">
              <a:solidFill>
                <a:srgbClr val="000000"/>
              </a:solidFill>
              <a:latin typeface="Monaco"/>
            </a:endParaRPr>
          </a:p>
          <a:p>
            <a:pPr fontAlgn="t"/>
            <a:r>
              <a:rPr lang="en-US" sz="1400" dirty="0" smtClean="0">
                <a:solidFill>
                  <a:srgbClr val="000000"/>
                </a:solidFill>
                <a:latin typeface="Monaco"/>
              </a:rPr>
              <a:t>abcdef#1</a:t>
            </a:r>
            <a:endParaRPr lang="en-US" sz="1400" dirty="0">
              <a:solidFill>
                <a:srgbClr val="000000"/>
              </a:solidFill>
              <a:latin typeface="Monaco"/>
            </a:endParaRPr>
          </a:p>
          <a:p>
            <a:pPr fontAlgn="t"/>
            <a:r>
              <a:rPr lang="en-US" sz="1400" dirty="0" err="1" smtClean="0">
                <a:solidFill>
                  <a:srgbClr val="000000"/>
                </a:solidFill>
                <a:latin typeface="Monaco"/>
              </a:rPr>
              <a:t>thomas</a:t>
            </a:r>
            <a:endParaRPr lang="en-US" sz="1400" dirty="0" smtClean="0">
              <a:solidFill>
                <a:srgbClr val="000000"/>
              </a:solidFill>
              <a:latin typeface="Monaco"/>
            </a:endParaRPr>
          </a:p>
          <a:p>
            <a:pPr fontAlgn="t"/>
            <a:r>
              <a:rPr lang="en-US" sz="1400" dirty="0" smtClean="0">
                <a:solidFill>
                  <a:srgbClr val="000000"/>
                </a:solidFill>
                <a:latin typeface="Monaco"/>
              </a:rPr>
              <a:t>temple#00</a:t>
            </a:r>
            <a:endParaRPr lang="en-US" sz="1400" dirty="0">
              <a:solidFill>
                <a:srgbClr val="000000"/>
              </a:solidFill>
              <a:latin typeface="Monaco"/>
            </a:endParaRPr>
          </a:p>
        </p:txBody>
      </p:sp>
      <p:sp>
        <p:nvSpPr>
          <p:cNvPr id="19" name="TextBox 18"/>
          <p:cNvSpPr txBox="1"/>
          <p:nvPr/>
        </p:nvSpPr>
        <p:spPr>
          <a:xfrm>
            <a:off x="289456" y="2765052"/>
            <a:ext cx="1229460"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400" dirty="0" smtClean="0">
                <a:solidFill>
                  <a:srgbClr val="000000"/>
                </a:solidFill>
                <a:latin typeface="Monaco"/>
              </a:rPr>
              <a:t>travis99</a:t>
            </a:r>
          </a:p>
          <a:p>
            <a:pPr fontAlgn="t"/>
            <a:r>
              <a:rPr lang="en-US" sz="1400" dirty="0" smtClean="0">
                <a:solidFill>
                  <a:srgbClr val="000000"/>
                </a:solidFill>
                <a:latin typeface="Monaco"/>
              </a:rPr>
              <a:t>travis12</a:t>
            </a:r>
            <a:endParaRPr lang="en-US" sz="1400" dirty="0">
              <a:solidFill>
                <a:srgbClr val="000000"/>
              </a:solidFill>
              <a:latin typeface="Monaco"/>
            </a:endParaRPr>
          </a:p>
          <a:p>
            <a:pPr fontAlgn="t"/>
            <a:r>
              <a:rPr lang="en-US" sz="1400" dirty="0" smtClean="0">
                <a:solidFill>
                  <a:srgbClr val="000000"/>
                </a:solidFill>
                <a:latin typeface="Monaco"/>
              </a:rPr>
              <a:t>travis@7</a:t>
            </a:r>
            <a:endParaRPr lang="en-US" sz="1400" dirty="0">
              <a:solidFill>
                <a:srgbClr val="000000"/>
              </a:solidFill>
              <a:latin typeface="Monaco"/>
            </a:endParaRPr>
          </a:p>
          <a:p>
            <a:pPr fontAlgn="t"/>
            <a:r>
              <a:rPr lang="en-US" sz="1400" dirty="0" smtClean="0">
                <a:solidFill>
                  <a:srgbClr val="000000"/>
                </a:solidFill>
                <a:latin typeface="Monaco"/>
              </a:rPr>
              <a:t>soccer smiles@33</a:t>
            </a:r>
            <a:endParaRPr lang="en-US" sz="1400" dirty="0">
              <a:solidFill>
                <a:srgbClr val="000000"/>
              </a:solidFill>
              <a:latin typeface="Monaco"/>
            </a:endParaRPr>
          </a:p>
        </p:txBody>
      </p:sp>
      <p:sp>
        <p:nvSpPr>
          <p:cNvPr id="21" name="TextBox 20"/>
          <p:cNvSpPr txBox="1"/>
          <p:nvPr/>
        </p:nvSpPr>
        <p:spPr>
          <a:xfrm>
            <a:off x="289455" y="4119972"/>
            <a:ext cx="1229461"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400" dirty="0" smtClean="0">
                <a:solidFill>
                  <a:srgbClr val="000000"/>
                </a:solidFill>
                <a:latin typeface="Monaco"/>
              </a:rPr>
              <a:t>scooby33</a:t>
            </a:r>
          </a:p>
          <a:p>
            <a:pPr fontAlgn="t"/>
            <a:r>
              <a:rPr lang="en-US" sz="1400" dirty="0" smtClean="0">
                <a:solidFill>
                  <a:srgbClr val="000000"/>
                </a:solidFill>
                <a:latin typeface="Monaco"/>
              </a:rPr>
              <a:t>scooby45</a:t>
            </a:r>
            <a:endParaRPr lang="en-US" sz="1400" dirty="0">
              <a:solidFill>
                <a:srgbClr val="000000"/>
              </a:solidFill>
              <a:latin typeface="Monaco"/>
            </a:endParaRPr>
          </a:p>
          <a:p>
            <a:pPr fontAlgn="t"/>
            <a:r>
              <a:rPr lang="en-US" sz="1400" dirty="0" smtClean="0">
                <a:solidFill>
                  <a:srgbClr val="000000"/>
                </a:solidFill>
                <a:latin typeface="Monaco"/>
              </a:rPr>
              <a:t>scooby@3</a:t>
            </a:r>
            <a:endParaRPr lang="en-US" sz="1400" dirty="0">
              <a:solidFill>
                <a:srgbClr val="000000"/>
              </a:solidFill>
              <a:latin typeface="Monaco"/>
            </a:endParaRPr>
          </a:p>
          <a:p>
            <a:pPr fontAlgn="t"/>
            <a:r>
              <a:rPr lang="en-US" sz="1400" dirty="0" err="1" smtClean="0">
                <a:solidFill>
                  <a:srgbClr val="000000"/>
                </a:solidFill>
                <a:latin typeface="Monaco"/>
              </a:rPr>
              <a:t>vanbus</a:t>
            </a:r>
            <a:r>
              <a:rPr lang="en-US" sz="1400" dirty="0" smtClean="0">
                <a:solidFill>
                  <a:srgbClr val="000000"/>
                </a:solidFill>
                <a:latin typeface="Monaco"/>
              </a:rPr>
              <a:t> weiwei!69</a:t>
            </a:r>
            <a:endParaRPr lang="en-US" sz="1400" dirty="0">
              <a:solidFill>
                <a:srgbClr val="000000"/>
              </a:solidFill>
              <a:latin typeface="Monaco"/>
            </a:endParaRPr>
          </a:p>
        </p:txBody>
      </p:sp>
      <p:sp>
        <p:nvSpPr>
          <p:cNvPr id="23" name="TextBox 22"/>
          <p:cNvSpPr txBox="1"/>
          <p:nvPr/>
        </p:nvSpPr>
        <p:spPr>
          <a:xfrm>
            <a:off x="1672597" y="3180550"/>
            <a:ext cx="184731" cy="369332"/>
          </a:xfrm>
          <a:prstGeom prst="rect">
            <a:avLst/>
          </a:prstGeom>
          <a:noFill/>
        </p:spPr>
        <p:txBody>
          <a:bodyPr wrap="none" rtlCol="0">
            <a:spAutoFit/>
          </a:bodyPr>
          <a:lstStyle/>
          <a:p>
            <a:endParaRPr lang="en-US" dirty="0">
              <a:solidFill>
                <a:schemeClr val="accent6"/>
              </a:solidFill>
              <a:latin typeface="Monaco" pitchFamily="49" charset="0"/>
            </a:endParaRPr>
          </a:p>
        </p:txBody>
      </p:sp>
      <p:sp>
        <p:nvSpPr>
          <p:cNvPr id="24" name="TextBox 23"/>
          <p:cNvSpPr txBox="1"/>
          <p:nvPr/>
        </p:nvSpPr>
        <p:spPr>
          <a:xfrm>
            <a:off x="1672595" y="4535470"/>
            <a:ext cx="184731" cy="369332"/>
          </a:xfrm>
          <a:prstGeom prst="rect">
            <a:avLst/>
          </a:prstGeom>
          <a:noFill/>
        </p:spPr>
        <p:txBody>
          <a:bodyPr wrap="none" rtlCol="0">
            <a:spAutoFit/>
          </a:bodyPr>
          <a:lstStyle/>
          <a:p>
            <a:endParaRPr lang="en-US" dirty="0">
              <a:solidFill>
                <a:schemeClr val="accent6"/>
              </a:solidFill>
              <a:latin typeface="Monaco" pitchFamily="49" charset="0"/>
            </a:endParaRPr>
          </a:p>
        </p:txBody>
      </p:sp>
      <p:sp>
        <p:nvSpPr>
          <p:cNvPr id="25" name="TextBox 24"/>
          <p:cNvSpPr txBox="1"/>
          <p:nvPr/>
        </p:nvSpPr>
        <p:spPr>
          <a:xfrm>
            <a:off x="1762034" y="1687161"/>
            <a:ext cx="1149674" cy="369332"/>
          </a:xfrm>
          <a:prstGeom prst="rect">
            <a:avLst/>
          </a:prstGeom>
          <a:noFill/>
        </p:spPr>
        <p:txBody>
          <a:bodyPr wrap="none" rtlCol="0">
            <a:spAutoFit/>
          </a:bodyPr>
          <a:lstStyle/>
          <a:p>
            <a:r>
              <a:rPr lang="en-US" dirty="0" smtClean="0">
                <a:solidFill>
                  <a:schemeClr val="accent6"/>
                </a:solidFill>
                <a:latin typeface="Monaco" pitchFamily="49" charset="0"/>
              </a:rPr>
              <a:t>shishi1</a:t>
            </a:r>
            <a:endParaRPr lang="en-US" sz="2000" dirty="0">
              <a:solidFill>
                <a:schemeClr val="accent6"/>
              </a:solidFill>
              <a:latin typeface="Monaco" pitchFamily="49" charset="0"/>
            </a:endParaRPr>
          </a:p>
        </p:txBody>
      </p:sp>
      <p:sp>
        <p:nvSpPr>
          <p:cNvPr id="26" name="TextBox 25"/>
          <p:cNvSpPr txBox="1"/>
          <p:nvPr/>
        </p:nvSpPr>
        <p:spPr>
          <a:xfrm>
            <a:off x="3225885" y="1487546"/>
            <a:ext cx="1298617"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lIns="45720" rIns="0" rtlCol="0">
            <a:spAutoFit/>
          </a:bodyPr>
          <a:lstStyle/>
          <a:p>
            <a:r>
              <a:rPr lang="en-US" sz="1400" dirty="0">
                <a:solidFill>
                  <a:srgbClr val="7030A0"/>
                </a:solidFill>
                <a:latin typeface="Monaco"/>
              </a:rPr>
              <a:t>0xe1f3f4a…</a:t>
            </a:r>
            <a:endParaRPr lang="en-US" sz="1400" dirty="0">
              <a:latin typeface="Monaco"/>
            </a:endParaRPr>
          </a:p>
          <a:p>
            <a:pPr fontAlgn="t"/>
            <a:r>
              <a:rPr lang="en-US" sz="1400" dirty="0">
                <a:solidFill>
                  <a:srgbClr val="7030A0"/>
                </a:solidFill>
                <a:latin typeface="Monaco"/>
              </a:rPr>
              <a:t>0x73bc52e…</a:t>
            </a:r>
            <a:endParaRPr lang="en-US" sz="1400" dirty="0">
              <a:latin typeface="Monaco"/>
            </a:endParaRPr>
          </a:p>
          <a:p>
            <a:pPr fontAlgn="t"/>
            <a:r>
              <a:rPr lang="en-US" sz="1400" dirty="0">
                <a:solidFill>
                  <a:srgbClr val="7030A0"/>
                </a:solidFill>
                <a:latin typeface="Monaco"/>
              </a:rPr>
              <a:t>0x4e5e373…</a:t>
            </a:r>
            <a:endParaRPr lang="en-US" sz="1400" dirty="0">
              <a:latin typeface="Monaco"/>
            </a:endParaRPr>
          </a:p>
          <a:p>
            <a:pPr fontAlgn="t"/>
            <a:r>
              <a:rPr lang="en-US" sz="1400" dirty="0">
                <a:solidFill>
                  <a:srgbClr val="7030A0"/>
                </a:solidFill>
                <a:latin typeface="Monaco"/>
              </a:rPr>
              <a:t>0x3c8b8ea…</a:t>
            </a:r>
            <a:endParaRPr lang="en-US" sz="1400" dirty="0">
              <a:latin typeface="Monaco"/>
            </a:endParaRPr>
          </a:p>
          <a:p>
            <a:pPr fontAlgn="t"/>
            <a:r>
              <a:rPr lang="en-US" sz="1400" dirty="0">
                <a:solidFill>
                  <a:srgbClr val="7030A0"/>
                </a:solidFill>
                <a:latin typeface="Monaco"/>
              </a:rPr>
              <a:t>0xe33188a…</a:t>
            </a:r>
            <a:endParaRPr lang="en-US" sz="1400" dirty="0">
              <a:latin typeface="Monaco"/>
            </a:endParaRPr>
          </a:p>
        </p:txBody>
      </p:sp>
      <p:sp>
        <p:nvSpPr>
          <p:cNvPr id="27" name="TextBox 26"/>
          <p:cNvSpPr txBox="1"/>
          <p:nvPr/>
        </p:nvSpPr>
        <p:spPr>
          <a:xfrm>
            <a:off x="3225885" y="2823309"/>
            <a:ext cx="1298617"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lIns="45720" rIns="0"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dirty="0">
              <a:latin typeface="Arial"/>
            </a:endParaRPr>
          </a:p>
        </p:txBody>
      </p:sp>
      <p:sp>
        <p:nvSpPr>
          <p:cNvPr id="29" name="TextBox 28"/>
          <p:cNvSpPr txBox="1"/>
          <p:nvPr/>
        </p:nvSpPr>
        <p:spPr>
          <a:xfrm>
            <a:off x="3225885" y="4178229"/>
            <a:ext cx="1298617"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lIns="45720" rIns="0"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dirty="0">
              <a:latin typeface="Arial"/>
            </a:endParaRPr>
          </a:p>
        </p:txBody>
      </p:sp>
      <p:sp>
        <p:nvSpPr>
          <p:cNvPr id="30" name="Notched Right Arrow 29"/>
          <p:cNvSpPr/>
          <p:nvPr/>
        </p:nvSpPr>
        <p:spPr>
          <a:xfrm>
            <a:off x="1734071" y="2014065"/>
            <a:ext cx="1260524" cy="223000"/>
          </a:xfrm>
          <a:prstGeom prst="notchedRight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1700562" y="2932196"/>
            <a:ext cx="1149674" cy="369332"/>
          </a:xfrm>
          <a:prstGeom prst="rect">
            <a:avLst/>
          </a:prstGeom>
          <a:noFill/>
        </p:spPr>
        <p:txBody>
          <a:bodyPr wrap="none" rtlCol="0">
            <a:spAutoFit/>
          </a:bodyPr>
          <a:lstStyle/>
          <a:p>
            <a:r>
              <a:rPr lang="en-US" dirty="0">
                <a:solidFill>
                  <a:schemeClr val="accent6"/>
                </a:solidFill>
                <a:latin typeface="Monaco" pitchFamily="49" charset="0"/>
              </a:rPr>
              <a:t>violet9</a:t>
            </a:r>
            <a:endParaRPr lang="en-US" sz="2000" dirty="0">
              <a:solidFill>
                <a:schemeClr val="accent6"/>
              </a:solidFill>
              <a:latin typeface="Monaco" pitchFamily="49" charset="0"/>
            </a:endParaRPr>
          </a:p>
        </p:txBody>
      </p:sp>
      <p:sp>
        <p:nvSpPr>
          <p:cNvPr id="32" name="Notched Right Arrow 31"/>
          <p:cNvSpPr/>
          <p:nvPr/>
        </p:nvSpPr>
        <p:spPr>
          <a:xfrm>
            <a:off x="1672599" y="3259100"/>
            <a:ext cx="1260524" cy="223000"/>
          </a:xfrm>
          <a:prstGeom prst="notchedRight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1700562" y="4410269"/>
            <a:ext cx="1149674" cy="369332"/>
          </a:xfrm>
          <a:prstGeom prst="rect">
            <a:avLst/>
          </a:prstGeom>
          <a:noFill/>
        </p:spPr>
        <p:txBody>
          <a:bodyPr wrap="none" rtlCol="0">
            <a:spAutoFit/>
          </a:bodyPr>
          <a:lstStyle/>
          <a:p>
            <a:r>
              <a:rPr lang="en-US" dirty="0">
                <a:solidFill>
                  <a:schemeClr val="accent6"/>
                </a:solidFill>
                <a:latin typeface="Monaco" pitchFamily="49" charset="0"/>
              </a:rPr>
              <a:t>zxcvbn9</a:t>
            </a:r>
            <a:endParaRPr lang="en-US" sz="2000" dirty="0">
              <a:solidFill>
                <a:schemeClr val="accent6"/>
              </a:solidFill>
              <a:latin typeface="Monaco" pitchFamily="49" charset="0"/>
            </a:endParaRPr>
          </a:p>
        </p:txBody>
      </p:sp>
      <p:sp>
        <p:nvSpPr>
          <p:cNvPr id="36" name="Notched Right Arrow 35"/>
          <p:cNvSpPr/>
          <p:nvPr/>
        </p:nvSpPr>
        <p:spPr>
          <a:xfrm>
            <a:off x="1672599" y="4737173"/>
            <a:ext cx="1260524" cy="223000"/>
          </a:xfrm>
          <a:prstGeom prst="notchedRight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1830963" y="2164319"/>
            <a:ext cx="1011815" cy="369332"/>
          </a:xfrm>
          <a:prstGeom prst="rect">
            <a:avLst/>
          </a:prstGeom>
        </p:spPr>
        <p:txBody>
          <a:bodyPr wrap="none">
            <a:spAutoFit/>
          </a:bodyPr>
          <a:lstStyle/>
          <a:p>
            <a:r>
              <a:rPr lang="en-US" b="1" dirty="0">
                <a:solidFill>
                  <a:schemeClr val="bg2">
                    <a:lumMod val="10000"/>
                  </a:schemeClr>
                </a:solidFill>
                <a:latin typeface="Monaco" pitchFamily="49" charset="0"/>
              </a:rPr>
              <a:t>PKCS#5</a:t>
            </a:r>
            <a:endParaRPr lang="en-US" dirty="0"/>
          </a:p>
        </p:txBody>
      </p:sp>
      <p:sp>
        <p:nvSpPr>
          <p:cNvPr id="38" name="Rectangle 37"/>
          <p:cNvSpPr/>
          <p:nvPr/>
        </p:nvSpPr>
        <p:spPr>
          <a:xfrm>
            <a:off x="1851637" y="3449972"/>
            <a:ext cx="1011815" cy="369332"/>
          </a:xfrm>
          <a:prstGeom prst="rect">
            <a:avLst/>
          </a:prstGeom>
        </p:spPr>
        <p:txBody>
          <a:bodyPr wrap="none">
            <a:spAutoFit/>
          </a:bodyPr>
          <a:lstStyle/>
          <a:p>
            <a:r>
              <a:rPr lang="en-US" b="1" dirty="0">
                <a:solidFill>
                  <a:schemeClr val="bg2">
                    <a:lumMod val="10000"/>
                  </a:schemeClr>
                </a:solidFill>
                <a:latin typeface="Monaco" pitchFamily="49" charset="0"/>
              </a:rPr>
              <a:t>PKCS#5</a:t>
            </a:r>
            <a:endParaRPr lang="en-US" dirty="0"/>
          </a:p>
        </p:txBody>
      </p:sp>
      <p:sp>
        <p:nvSpPr>
          <p:cNvPr id="20" name="TextBox 19"/>
          <p:cNvSpPr txBox="1"/>
          <p:nvPr/>
        </p:nvSpPr>
        <p:spPr>
          <a:xfrm>
            <a:off x="4989652" y="1504950"/>
            <a:ext cx="1221776" cy="1169551"/>
          </a:xfrm>
          <a:prstGeom prst="rect">
            <a:avLst/>
          </a:prstGeom>
          <a:ln>
            <a:solidFill>
              <a:srgbClr val="00B0F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fontAlgn="t"/>
            <a:r>
              <a:rPr lang="en-US" sz="1400" dirty="0" smtClean="0">
                <a:solidFill>
                  <a:srgbClr val="000000"/>
                </a:solidFill>
                <a:latin typeface="Monaco"/>
              </a:rPr>
              <a:t>family00</a:t>
            </a:r>
          </a:p>
          <a:p>
            <a:pPr fontAlgn="t"/>
            <a:r>
              <a:rPr lang="en-US" sz="1400" dirty="0" smtClean="0">
                <a:solidFill>
                  <a:srgbClr val="000000"/>
                </a:solidFill>
                <a:latin typeface="Monaco"/>
              </a:rPr>
              <a:t>family01</a:t>
            </a:r>
            <a:endParaRPr lang="en-US" sz="1400" dirty="0">
              <a:solidFill>
                <a:srgbClr val="000000"/>
              </a:solidFill>
              <a:latin typeface="Monaco"/>
            </a:endParaRPr>
          </a:p>
          <a:p>
            <a:pPr fontAlgn="t"/>
            <a:r>
              <a:rPr lang="en-US" sz="1400" dirty="0">
                <a:solidFill>
                  <a:srgbClr val="000000"/>
                </a:solidFill>
                <a:latin typeface="Monaco"/>
              </a:rPr>
              <a:t>family.1</a:t>
            </a:r>
          </a:p>
          <a:p>
            <a:pPr fontAlgn="t"/>
            <a:r>
              <a:rPr lang="en-US" sz="1400" dirty="0" smtClean="0">
                <a:solidFill>
                  <a:srgbClr val="000000"/>
                </a:solidFill>
                <a:latin typeface="Monaco"/>
              </a:rPr>
              <a:t>qwerty poiuyt.12</a:t>
            </a:r>
            <a:endParaRPr lang="en-US" sz="1400" dirty="0">
              <a:solidFill>
                <a:srgbClr val="000000"/>
              </a:solidFill>
              <a:latin typeface="Monaco"/>
            </a:endParaRPr>
          </a:p>
        </p:txBody>
      </p:sp>
      <p:sp>
        <p:nvSpPr>
          <p:cNvPr id="28" name="TextBox 27"/>
          <p:cNvSpPr txBox="1"/>
          <p:nvPr/>
        </p:nvSpPr>
        <p:spPr>
          <a:xfrm>
            <a:off x="7510573" y="1481646"/>
            <a:ext cx="1298617"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lIns="45720" rIns="0"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dirty="0">
              <a:latin typeface="Arial"/>
            </a:endParaRPr>
          </a:p>
        </p:txBody>
      </p:sp>
      <p:sp>
        <p:nvSpPr>
          <p:cNvPr id="33" name="TextBox 32"/>
          <p:cNvSpPr txBox="1"/>
          <p:nvPr/>
        </p:nvSpPr>
        <p:spPr>
          <a:xfrm>
            <a:off x="6314722" y="1582272"/>
            <a:ext cx="1149674" cy="369332"/>
          </a:xfrm>
          <a:prstGeom prst="rect">
            <a:avLst/>
          </a:prstGeom>
          <a:noFill/>
        </p:spPr>
        <p:txBody>
          <a:bodyPr wrap="none" rtlCol="0">
            <a:spAutoFit/>
          </a:bodyPr>
          <a:lstStyle/>
          <a:p>
            <a:r>
              <a:rPr lang="en-US" dirty="0">
                <a:solidFill>
                  <a:schemeClr val="accent6"/>
                </a:solidFill>
                <a:latin typeface="Monaco" pitchFamily="49" charset="0"/>
              </a:rPr>
              <a:t>mypass4</a:t>
            </a:r>
            <a:endParaRPr lang="en-US" sz="2000" dirty="0">
              <a:solidFill>
                <a:schemeClr val="accent6"/>
              </a:solidFill>
              <a:latin typeface="Monaco" pitchFamily="49" charset="0"/>
            </a:endParaRPr>
          </a:p>
        </p:txBody>
      </p:sp>
      <p:sp>
        <p:nvSpPr>
          <p:cNvPr id="34" name="Notched Right Arrow 33"/>
          <p:cNvSpPr/>
          <p:nvPr/>
        </p:nvSpPr>
        <p:spPr>
          <a:xfrm>
            <a:off x="6263456" y="1975924"/>
            <a:ext cx="1193899" cy="237836"/>
          </a:xfrm>
          <a:prstGeom prst="notchedRightArrow">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6322758" y="2138667"/>
            <a:ext cx="1011815" cy="369332"/>
          </a:xfrm>
          <a:prstGeom prst="rect">
            <a:avLst/>
          </a:prstGeom>
        </p:spPr>
        <p:txBody>
          <a:bodyPr wrap="none">
            <a:spAutoFit/>
          </a:bodyPr>
          <a:lstStyle/>
          <a:p>
            <a:r>
              <a:rPr lang="en-US" b="1" dirty="0">
                <a:solidFill>
                  <a:schemeClr val="bg2">
                    <a:lumMod val="10000"/>
                  </a:schemeClr>
                </a:solidFill>
                <a:latin typeface="Monaco" pitchFamily="49" charset="0"/>
              </a:rPr>
              <a:t>PKCS#5</a:t>
            </a:r>
            <a:endParaRPr lang="en-US" dirty="0"/>
          </a:p>
        </p:txBody>
      </p:sp>
      <p:sp>
        <p:nvSpPr>
          <p:cNvPr id="40" name="Rectangle 39"/>
          <p:cNvSpPr/>
          <p:nvPr/>
        </p:nvSpPr>
        <p:spPr>
          <a:xfrm>
            <a:off x="1851637" y="4878891"/>
            <a:ext cx="1011815" cy="369332"/>
          </a:xfrm>
          <a:prstGeom prst="rect">
            <a:avLst/>
          </a:prstGeom>
        </p:spPr>
        <p:txBody>
          <a:bodyPr wrap="none">
            <a:spAutoFit/>
          </a:bodyPr>
          <a:lstStyle/>
          <a:p>
            <a:r>
              <a:rPr lang="en-US" b="1" dirty="0">
                <a:solidFill>
                  <a:schemeClr val="bg2">
                    <a:lumMod val="10000"/>
                  </a:schemeClr>
                </a:solidFill>
                <a:latin typeface="Monaco" pitchFamily="49" charset="0"/>
              </a:rPr>
              <a:t>PKCS#5</a:t>
            </a:r>
            <a:endParaRPr lang="en-US" dirty="0"/>
          </a:p>
        </p:txBody>
      </p:sp>
      <p:sp>
        <p:nvSpPr>
          <p:cNvPr id="44" name="TextBox 43"/>
          <p:cNvSpPr txBox="1"/>
          <p:nvPr/>
        </p:nvSpPr>
        <p:spPr>
          <a:xfrm>
            <a:off x="6339019" y="4611535"/>
            <a:ext cx="1983198" cy="646331"/>
          </a:xfrm>
          <a:prstGeom prst="rect">
            <a:avLst/>
          </a:prstGeom>
          <a:noFill/>
        </p:spPr>
        <p:txBody>
          <a:bodyPr wrap="none" rtlCol="0">
            <a:spAutoFit/>
          </a:bodyPr>
          <a:lstStyle/>
          <a:p>
            <a:r>
              <a:rPr lang="en-US" dirty="0" smtClean="0">
                <a:latin typeface="Century Gothic" pitchFamily="34" charset="0"/>
              </a:rPr>
              <a:t>N = 4</a:t>
            </a:r>
          </a:p>
          <a:p>
            <a:r>
              <a:rPr lang="en-US" dirty="0" smtClean="0">
                <a:latin typeface="Century Gothic" pitchFamily="34" charset="0"/>
              </a:rPr>
              <a:t>(3 decoy vaults)</a:t>
            </a:r>
            <a:endParaRPr lang="en-US" dirty="0">
              <a:latin typeface="Century Gothic"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78044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err="1" smtClean="0"/>
              <a:t>Kamouflage</a:t>
            </a:r>
            <a:r>
              <a:rPr lang="zh-CN" altLang="en-US" b="1" dirty="0" smtClean="0"/>
              <a:t> </a:t>
            </a:r>
            <a:r>
              <a:rPr lang="en-US" altLang="zh-CN" b="1" dirty="0" smtClean="0"/>
              <a:t>(Cont’d)</a:t>
            </a:r>
            <a:endParaRPr lang="zh-CN" altLang="en-US" b="1" dirty="0"/>
          </a:p>
        </p:txBody>
      </p:sp>
      <p:sp>
        <p:nvSpPr>
          <p:cNvPr id="30" name="TextBox 29"/>
          <p:cNvSpPr txBox="1"/>
          <p:nvPr/>
        </p:nvSpPr>
        <p:spPr>
          <a:xfrm>
            <a:off x="199261" y="2217555"/>
            <a:ext cx="1298617"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lIns="45720" rIns="0" rtlCol="0">
            <a:spAutoFit/>
          </a:bodyPr>
          <a:lstStyle/>
          <a:p>
            <a:r>
              <a:rPr lang="en-US" sz="1400" dirty="0">
                <a:solidFill>
                  <a:srgbClr val="7030A0"/>
                </a:solidFill>
                <a:latin typeface="Monaco"/>
              </a:rPr>
              <a:t>0xe1f3f4a…</a:t>
            </a:r>
            <a:endParaRPr lang="en-US" sz="1400" dirty="0">
              <a:latin typeface="Monaco"/>
            </a:endParaRPr>
          </a:p>
          <a:p>
            <a:pPr fontAlgn="t"/>
            <a:r>
              <a:rPr lang="en-US" sz="1400" dirty="0">
                <a:solidFill>
                  <a:srgbClr val="7030A0"/>
                </a:solidFill>
                <a:latin typeface="Monaco"/>
              </a:rPr>
              <a:t>0x73bc52e…</a:t>
            </a:r>
            <a:endParaRPr lang="en-US" sz="1400" dirty="0">
              <a:latin typeface="Monaco"/>
            </a:endParaRPr>
          </a:p>
          <a:p>
            <a:pPr fontAlgn="t"/>
            <a:r>
              <a:rPr lang="en-US" sz="1400" dirty="0">
                <a:solidFill>
                  <a:srgbClr val="7030A0"/>
                </a:solidFill>
                <a:latin typeface="Monaco"/>
              </a:rPr>
              <a:t>0x4e5e373…</a:t>
            </a:r>
            <a:endParaRPr lang="en-US" sz="1400" dirty="0">
              <a:latin typeface="Monaco"/>
            </a:endParaRPr>
          </a:p>
          <a:p>
            <a:pPr fontAlgn="t"/>
            <a:r>
              <a:rPr lang="en-US" sz="1400" dirty="0">
                <a:solidFill>
                  <a:srgbClr val="7030A0"/>
                </a:solidFill>
                <a:latin typeface="Monaco"/>
              </a:rPr>
              <a:t>0x3c8b8ea…</a:t>
            </a:r>
            <a:endParaRPr lang="en-US" sz="1400" dirty="0">
              <a:latin typeface="Monaco"/>
            </a:endParaRPr>
          </a:p>
          <a:p>
            <a:pPr fontAlgn="t"/>
            <a:r>
              <a:rPr lang="en-US" sz="1400" dirty="0">
                <a:solidFill>
                  <a:srgbClr val="7030A0"/>
                </a:solidFill>
                <a:latin typeface="Monaco"/>
              </a:rPr>
              <a:t>0xe33188a…</a:t>
            </a:r>
            <a:endParaRPr lang="en-US" sz="1400" dirty="0">
              <a:latin typeface="Monaco"/>
            </a:endParaRPr>
          </a:p>
        </p:txBody>
      </p:sp>
      <p:sp>
        <p:nvSpPr>
          <p:cNvPr id="31" name="TextBox 30"/>
          <p:cNvSpPr txBox="1"/>
          <p:nvPr/>
        </p:nvSpPr>
        <p:spPr>
          <a:xfrm>
            <a:off x="1650734" y="2215282"/>
            <a:ext cx="1298617"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lIns="45720" rIns="0"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dirty="0">
              <a:latin typeface="Arial"/>
            </a:endParaRPr>
          </a:p>
        </p:txBody>
      </p:sp>
      <p:sp>
        <p:nvSpPr>
          <p:cNvPr id="32" name="TextBox 31"/>
          <p:cNvSpPr txBox="1"/>
          <p:nvPr/>
        </p:nvSpPr>
        <p:spPr>
          <a:xfrm>
            <a:off x="199260" y="4027293"/>
            <a:ext cx="1298617"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lIns="45720" rIns="0"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dirty="0">
              <a:latin typeface="Arial"/>
            </a:endParaRPr>
          </a:p>
        </p:txBody>
      </p:sp>
      <p:sp>
        <p:nvSpPr>
          <p:cNvPr id="33" name="TextBox 32"/>
          <p:cNvSpPr txBox="1"/>
          <p:nvPr/>
        </p:nvSpPr>
        <p:spPr>
          <a:xfrm>
            <a:off x="1650734" y="4036361"/>
            <a:ext cx="1298617" cy="1169551"/>
          </a:xfrm>
          <a:prstGeom prst="rect">
            <a:avLst/>
          </a:prstGeom>
          <a:ln/>
        </p:spPr>
        <p:style>
          <a:lnRef idx="2">
            <a:schemeClr val="accent2"/>
          </a:lnRef>
          <a:fillRef idx="1">
            <a:schemeClr val="lt1"/>
          </a:fillRef>
          <a:effectRef idx="0">
            <a:schemeClr val="accent2"/>
          </a:effectRef>
          <a:fontRef idx="minor">
            <a:schemeClr val="dk1"/>
          </a:fontRef>
        </p:style>
        <p:txBody>
          <a:bodyPr wrap="square" lIns="45720" rIns="0" rtlCol="0">
            <a:spAutoFit/>
          </a:bodyPr>
          <a:lstStyle/>
          <a:p>
            <a:r>
              <a:rPr lang="en-US" sz="1400" dirty="0">
                <a:solidFill>
                  <a:srgbClr val="7030A0"/>
                </a:solidFill>
                <a:latin typeface="Monaco"/>
              </a:rPr>
              <a:t>0xe1f3f4a…</a:t>
            </a:r>
            <a:endParaRPr lang="en-US" sz="1400" dirty="0">
              <a:latin typeface="Arial"/>
            </a:endParaRPr>
          </a:p>
          <a:p>
            <a:pPr fontAlgn="t"/>
            <a:r>
              <a:rPr lang="en-US" sz="1400" dirty="0">
                <a:solidFill>
                  <a:srgbClr val="7030A0"/>
                </a:solidFill>
                <a:latin typeface="Monaco"/>
              </a:rPr>
              <a:t>0x73bc52e…</a:t>
            </a:r>
            <a:endParaRPr lang="en-US" sz="1400" dirty="0">
              <a:latin typeface="Arial"/>
            </a:endParaRPr>
          </a:p>
          <a:p>
            <a:pPr fontAlgn="t"/>
            <a:r>
              <a:rPr lang="en-US" sz="1400" dirty="0">
                <a:solidFill>
                  <a:srgbClr val="7030A0"/>
                </a:solidFill>
                <a:latin typeface="Monaco"/>
              </a:rPr>
              <a:t>0x4e5e373…</a:t>
            </a:r>
            <a:endParaRPr lang="en-US" sz="1400" dirty="0">
              <a:latin typeface="Arial"/>
            </a:endParaRPr>
          </a:p>
          <a:p>
            <a:pPr fontAlgn="t"/>
            <a:r>
              <a:rPr lang="en-US" sz="1400" dirty="0">
                <a:solidFill>
                  <a:srgbClr val="7030A0"/>
                </a:solidFill>
                <a:latin typeface="Monaco"/>
              </a:rPr>
              <a:t>0x3c8b8ea…</a:t>
            </a:r>
            <a:endParaRPr lang="en-US" sz="1400" dirty="0">
              <a:latin typeface="Arial"/>
            </a:endParaRPr>
          </a:p>
          <a:p>
            <a:pPr fontAlgn="t"/>
            <a:r>
              <a:rPr lang="en-US" sz="1400" dirty="0">
                <a:solidFill>
                  <a:srgbClr val="7030A0"/>
                </a:solidFill>
                <a:latin typeface="Monaco"/>
              </a:rPr>
              <a:t>0xe33188a…</a:t>
            </a:r>
            <a:endParaRPr lang="en-US" sz="1400" dirty="0">
              <a:latin typeface="Arial"/>
            </a:endParaRPr>
          </a:p>
        </p:txBody>
      </p:sp>
      <p:sp>
        <p:nvSpPr>
          <p:cNvPr id="34" name="Rectangle 33"/>
          <p:cNvSpPr/>
          <p:nvPr/>
        </p:nvSpPr>
        <p:spPr>
          <a:xfrm>
            <a:off x="90718" y="2058578"/>
            <a:ext cx="2993663" cy="3424464"/>
          </a:xfrm>
          <a:prstGeom prst="rect">
            <a:avLst/>
          </a:prstGeom>
          <a:noFill/>
          <a:ln w="25400">
            <a:solidFill>
              <a:srgbClr val="7030A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4030756" y="3052683"/>
            <a:ext cx="1740187" cy="992587"/>
          </a:xfrm>
          <a:prstGeom prst="ellipse">
            <a:avLst/>
          </a:prstGeom>
          <a:noFill/>
        </p:spPr>
        <p:style>
          <a:lnRef idx="1">
            <a:schemeClr val="accent1"/>
          </a:lnRef>
          <a:fillRef idx="3">
            <a:schemeClr val="accent1"/>
          </a:fillRef>
          <a:effectRef idx="2">
            <a:schemeClr val="accent1"/>
          </a:effectRef>
          <a:fontRef idx="minor">
            <a:schemeClr val="lt1"/>
          </a:fontRef>
        </p:style>
        <p:txBody>
          <a:bodyPr wrap="none" lIns="0" tIns="0" rIns="0" bIns="0" rtlCol="0" anchor="ctr">
            <a:noAutofit/>
          </a:bodyPr>
          <a:lstStyle/>
          <a:p>
            <a:pPr algn="ctr"/>
            <a:r>
              <a:rPr lang="en-US" sz="2400" b="1" dirty="0" err="1" smtClean="0">
                <a:solidFill>
                  <a:srgbClr val="000000"/>
                </a:solidFill>
                <a:ea typeface="Cambria Math" pitchFamily="18" charset="0"/>
              </a:rPr>
              <a:t>Kamouflage</a:t>
            </a:r>
            <a:endParaRPr lang="en-US" sz="2400" b="1" dirty="0" smtClean="0">
              <a:solidFill>
                <a:srgbClr val="000000"/>
              </a:solidFill>
              <a:ea typeface="Cambria Math" pitchFamily="18" charset="0"/>
            </a:endParaRPr>
          </a:p>
          <a:p>
            <a:pPr algn="ctr"/>
            <a:r>
              <a:rPr lang="en-US" sz="2400" b="1" dirty="0" smtClean="0">
                <a:solidFill>
                  <a:srgbClr val="000000"/>
                </a:solidFill>
                <a:ea typeface="Cambria Math" pitchFamily="18" charset="0"/>
              </a:rPr>
              <a:t>Decryption</a:t>
            </a:r>
          </a:p>
        </p:txBody>
      </p:sp>
      <p:sp>
        <p:nvSpPr>
          <p:cNvPr id="36" name="Right Arrow 35"/>
          <p:cNvSpPr/>
          <p:nvPr/>
        </p:nvSpPr>
        <p:spPr>
          <a:xfrm>
            <a:off x="3163758" y="3492499"/>
            <a:ext cx="866997" cy="14741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Left Brace 36"/>
          <p:cNvSpPr/>
          <p:nvPr/>
        </p:nvSpPr>
        <p:spPr>
          <a:xfrm>
            <a:off x="5771875" y="1780268"/>
            <a:ext cx="458493" cy="3277053"/>
          </a:xfrm>
          <a:prstGeom prst="leftBrace">
            <a:avLst>
              <a:gd name="adj1" fmla="val 8333"/>
              <a:gd name="adj2" fmla="val 49739"/>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8" name="TextBox 37"/>
          <p:cNvSpPr txBox="1"/>
          <p:nvPr/>
        </p:nvSpPr>
        <p:spPr>
          <a:xfrm>
            <a:off x="6027351" y="1931139"/>
            <a:ext cx="2186641" cy="646331"/>
          </a:xfrm>
          <a:prstGeom prst="rect">
            <a:avLst/>
          </a:prstGeom>
          <a:noFill/>
        </p:spPr>
        <p:txBody>
          <a:bodyPr wrap="none" rtlCol="0">
            <a:spAutoFit/>
          </a:bodyPr>
          <a:lstStyle/>
          <a:p>
            <a:r>
              <a:rPr lang="en-US" b="1" dirty="0" smtClean="0"/>
              <a:t>Real Vault</a:t>
            </a:r>
            <a:r>
              <a:rPr lang="en-US" dirty="0" smtClean="0"/>
              <a:t>, when </a:t>
            </a:r>
          </a:p>
          <a:p>
            <a:r>
              <a:rPr lang="en-US" dirty="0" err="1">
                <a:solidFill>
                  <a:schemeClr val="accent6">
                    <a:lumMod val="75000"/>
                  </a:schemeClr>
                </a:solidFill>
              </a:rPr>
              <a:t>m</a:t>
            </a:r>
            <a:r>
              <a:rPr lang="en-US" dirty="0" err="1" smtClean="0">
                <a:solidFill>
                  <a:schemeClr val="accent6">
                    <a:lumMod val="75000"/>
                  </a:schemeClr>
                </a:solidFill>
              </a:rPr>
              <a:t>pw</a:t>
            </a:r>
            <a:r>
              <a:rPr lang="en-US" dirty="0" smtClean="0">
                <a:solidFill>
                  <a:schemeClr val="accent6">
                    <a:lumMod val="75000"/>
                  </a:schemeClr>
                </a:solidFill>
              </a:rPr>
              <a:t> </a:t>
            </a:r>
            <a:r>
              <a:rPr lang="en-US" dirty="0" smtClean="0"/>
              <a:t>= real password</a:t>
            </a:r>
            <a:endParaRPr lang="en-US" dirty="0"/>
          </a:p>
        </p:txBody>
      </p:sp>
      <p:sp>
        <p:nvSpPr>
          <p:cNvPr id="39" name="TextBox 38"/>
          <p:cNvSpPr txBox="1"/>
          <p:nvPr/>
        </p:nvSpPr>
        <p:spPr>
          <a:xfrm>
            <a:off x="4525586" y="4912060"/>
            <a:ext cx="750526" cy="369332"/>
          </a:xfrm>
          <a:prstGeom prst="rect">
            <a:avLst/>
          </a:prstGeom>
          <a:noFill/>
          <a:ln>
            <a:solidFill>
              <a:schemeClr val="accent6">
                <a:lumMod val="75000"/>
              </a:schemeClr>
            </a:solidFill>
          </a:ln>
        </p:spPr>
        <p:txBody>
          <a:bodyPr wrap="none" rtlCol="0">
            <a:spAutoFit/>
          </a:bodyPr>
          <a:lstStyle/>
          <a:p>
            <a:r>
              <a:rPr lang="en-US" dirty="0" err="1" smtClean="0">
                <a:solidFill>
                  <a:schemeClr val="accent6">
                    <a:lumMod val="75000"/>
                  </a:schemeClr>
                </a:solidFill>
                <a:latin typeface="Century Gothic" panose="020B0502020202020204" pitchFamily="34" charset="0"/>
              </a:rPr>
              <a:t>mpw</a:t>
            </a:r>
            <a:endParaRPr lang="en-US" dirty="0">
              <a:solidFill>
                <a:schemeClr val="accent6">
                  <a:lumMod val="75000"/>
                </a:schemeClr>
              </a:solidFill>
              <a:latin typeface="Century Gothic" panose="020B0502020202020204" pitchFamily="34" charset="0"/>
            </a:endParaRPr>
          </a:p>
        </p:txBody>
      </p:sp>
      <p:cxnSp>
        <p:nvCxnSpPr>
          <p:cNvPr id="40" name="Straight Arrow Connector 39"/>
          <p:cNvCxnSpPr>
            <a:stCxn id="39" idx="0"/>
            <a:endCxn id="35" idx="4"/>
          </p:cNvCxnSpPr>
          <p:nvPr/>
        </p:nvCxnSpPr>
        <p:spPr>
          <a:xfrm flipV="1">
            <a:off x="4900849" y="4045270"/>
            <a:ext cx="1" cy="8667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6035873" y="3165252"/>
            <a:ext cx="2531462" cy="646331"/>
          </a:xfrm>
          <a:prstGeom prst="rect">
            <a:avLst/>
          </a:prstGeom>
          <a:noFill/>
        </p:spPr>
        <p:txBody>
          <a:bodyPr wrap="none" rtlCol="0">
            <a:spAutoFit/>
          </a:bodyPr>
          <a:lstStyle/>
          <a:p>
            <a:r>
              <a:rPr lang="en-US" b="1" dirty="0" smtClean="0"/>
              <a:t>Decoy Vault</a:t>
            </a:r>
            <a:r>
              <a:rPr lang="en-US" dirty="0" smtClean="0"/>
              <a:t>, when </a:t>
            </a:r>
          </a:p>
          <a:p>
            <a:r>
              <a:rPr lang="en-US" dirty="0" err="1">
                <a:solidFill>
                  <a:schemeClr val="accent6">
                    <a:lumMod val="75000"/>
                  </a:schemeClr>
                </a:solidFill>
              </a:rPr>
              <a:t>m</a:t>
            </a:r>
            <a:r>
              <a:rPr lang="en-US" dirty="0" err="1" smtClean="0">
                <a:solidFill>
                  <a:schemeClr val="accent6">
                    <a:lumMod val="75000"/>
                  </a:schemeClr>
                </a:solidFill>
              </a:rPr>
              <a:t>pw</a:t>
            </a:r>
            <a:r>
              <a:rPr lang="en-US" dirty="0" smtClean="0">
                <a:solidFill>
                  <a:schemeClr val="accent6">
                    <a:lumMod val="75000"/>
                  </a:schemeClr>
                </a:solidFill>
              </a:rPr>
              <a:t> </a:t>
            </a:r>
            <a:r>
              <a:rPr lang="en-US" dirty="0" smtClean="0">
                <a:sym typeface="Symbol" panose="05050102010706020507" pitchFamily="18" charset="2"/>
              </a:rPr>
              <a:t> </a:t>
            </a:r>
            <a:r>
              <a:rPr lang="en-US" dirty="0" smtClean="0"/>
              <a:t>decoy passwords</a:t>
            </a:r>
            <a:endParaRPr lang="en-US" dirty="0"/>
          </a:p>
        </p:txBody>
      </p:sp>
      <p:sp>
        <p:nvSpPr>
          <p:cNvPr id="42" name="TextBox 41"/>
          <p:cNvSpPr txBox="1"/>
          <p:nvPr/>
        </p:nvSpPr>
        <p:spPr>
          <a:xfrm>
            <a:off x="6027351" y="4274632"/>
            <a:ext cx="1926391" cy="646331"/>
          </a:xfrm>
          <a:prstGeom prst="rect">
            <a:avLst/>
          </a:prstGeom>
          <a:noFill/>
        </p:spPr>
        <p:txBody>
          <a:bodyPr wrap="none" rtlCol="0">
            <a:spAutoFit/>
          </a:bodyPr>
          <a:lstStyle/>
          <a:p>
            <a:r>
              <a:rPr lang="en-US" b="1" dirty="0" smtClean="0"/>
              <a:t>Junk</a:t>
            </a:r>
          </a:p>
          <a:p>
            <a:r>
              <a:rPr lang="en-US" dirty="0"/>
              <a:t>None of the above</a:t>
            </a:r>
          </a:p>
        </p:txBody>
      </p:sp>
      <p:sp>
        <p:nvSpPr>
          <p:cNvPr id="43" name="TextBox 42"/>
          <p:cNvSpPr txBox="1"/>
          <p:nvPr/>
        </p:nvSpPr>
        <p:spPr>
          <a:xfrm>
            <a:off x="660847" y="1402951"/>
            <a:ext cx="1983198" cy="646331"/>
          </a:xfrm>
          <a:prstGeom prst="rect">
            <a:avLst/>
          </a:prstGeom>
          <a:noFill/>
        </p:spPr>
        <p:txBody>
          <a:bodyPr wrap="none" rtlCol="0">
            <a:spAutoFit/>
          </a:bodyPr>
          <a:lstStyle/>
          <a:p>
            <a:r>
              <a:rPr lang="en-US" dirty="0" smtClean="0">
                <a:latin typeface="Century Gothic" pitchFamily="34" charset="0"/>
              </a:rPr>
              <a:t>N = 4</a:t>
            </a:r>
          </a:p>
          <a:p>
            <a:r>
              <a:rPr lang="en-US" dirty="0" smtClean="0">
                <a:latin typeface="Century Gothic" pitchFamily="34" charset="0"/>
              </a:rPr>
              <a:t>(3 decoy vaults)</a:t>
            </a:r>
            <a:endParaRPr lang="en-US" dirty="0">
              <a:latin typeface="Century Gothic"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82038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xmlns:a="http://schemas.openxmlformats.org/drawingml/2006/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xmlns:a="http://schemas.openxmlformats.org/drawingml/2006/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11714</TotalTime>
  <Words>3358</Words>
  <Application>Microsoft Macintosh PowerPoint</Application>
  <PresentationFormat>On-screen Show (16:10)</PresentationFormat>
  <Paragraphs>608</Paragraphs>
  <Slides>34</Slides>
  <Notes>34</Notes>
  <HiddenSlides>0</HiddenSlides>
  <MMClips>0</MMClips>
  <ScaleCrop>false</ScaleCrop>
  <HeadingPairs>
    <vt:vector size="4" baseType="variant">
      <vt:variant>
        <vt:lpstr>Design Template</vt:lpstr>
      </vt:variant>
      <vt:variant>
        <vt:i4>1</vt:i4>
      </vt:variant>
      <vt:variant>
        <vt:lpstr>Slide Titles</vt:lpstr>
      </vt:variant>
      <vt:variant>
        <vt:i4>34</vt:i4>
      </vt:variant>
    </vt:vector>
  </HeadingPairs>
  <TitlesOfParts>
    <vt:vector size="35" baseType="lpstr">
      <vt:lpstr>Office 主题</vt:lpstr>
      <vt:lpstr>Cracking-Resistant Password Vaults using Natural Language Encoders</vt:lpstr>
      <vt:lpstr>Password Vault (PV)</vt:lpstr>
      <vt:lpstr>Offline Attacking PV</vt:lpstr>
      <vt:lpstr>Offline Attacking PV (Cont’d)</vt:lpstr>
      <vt:lpstr>Offline Attacking PV (Cont’d)</vt:lpstr>
      <vt:lpstr>Threat Model</vt:lpstr>
      <vt:lpstr>Outline</vt:lpstr>
      <vt:lpstr>Related Work– Kamouflage </vt:lpstr>
      <vt:lpstr>Kamouflage (Cont’d)</vt:lpstr>
      <vt:lpstr>Cracking Kamouflage—Naïve Attack</vt:lpstr>
      <vt:lpstr>Cracking Kamouflage—Problem</vt:lpstr>
      <vt:lpstr>Cracking Kamouflage—Speed up</vt:lpstr>
      <vt:lpstr>Cracking Kamouflage—Now Result</vt:lpstr>
      <vt:lpstr>Related Work–Honey Encryption</vt:lpstr>
      <vt:lpstr>HE Working Flow</vt:lpstr>
      <vt:lpstr>Contributions</vt:lpstr>
      <vt:lpstr>Technical Details–NLEs </vt:lpstr>
      <vt:lpstr>NLEs–Uniform Random </vt:lpstr>
      <vt:lpstr>NLEs–Password Models</vt:lpstr>
      <vt:lpstr>NLEs–Password Samplers</vt:lpstr>
      <vt:lpstr>NLEs– n-gram Models</vt:lpstr>
      <vt:lpstr>NLEs–PCFG Models</vt:lpstr>
      <vt:lpstr>NLEs–PCFG Models (Cont’d)</vt:lpstr>
      <vt:lpstr>NLEs–PCFG Models (Cont’d)</vt:lpstr>
      <vt:lpstr>NLEs–SG Models</vt:lpstr>
      <vt:lpstr>NLEs–SG Models  (Cont’d)</vt:lpstr>
      <vt:lpstr>Evaluation</vt:lpstr>
      <vt:lpstr>Evaluation (Cont’d)</vt:lpstr>
      <vt:lpstr>Evaluation (Cont’d)</vt:lpstr>
      <vt:lpstr>Evaluation (Cont’d)</vt:lpstr>
      <vt:lpstr>Conclusion</vt:lpstr>
      <vt:lpstr>Discussion</vt:lpstr>
      <vt:lpstr>Quiz</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Modeling Web Quality-of-Experience on Cellular Networks</dc:title>
  <dc:creator>Wan</dc:creator>
  <cp:lastModifiedBy>kun sun</cp:lastModifiedBy>
  <cp:revision>579</cp:revision>
  <cp:lastPrinted>2015-09-08T13:01:12Z</cp:lastPrinted>
  <dcterms:created xsi:type="dcterms:W3CDTF">2015-09-23T03:30:41Z</dcterms:created>
  <dcterms:modified xsi:type="dcterms:W3CDTF">2015-09-23T03:31:24Z</dcterms:modified>
</cp:coreProperties>
</file>