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24384000" cy="13716000"/>
  <p:notesSz cx="6858000" cy="9144000"/>
  <p:defaultTextStyle>
    <a:lvl1pPr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indent="2286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indent="4572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indent="6858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indent="9144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indent="11430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indent="13716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indent="16002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indent="18288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168" y="-14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952500" y="9245600"/>
            <a:ext cx="224989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>
            <a:off x="952500" y="5765800"/>
            <a:ext cx="22500035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" name="Shape 10"/>
          <p:cNvSpPr/>
          <p:nvPr/>
        </p:nvSpPr>
        <p:spPr>
          <a:xfrm rot="16200000">
            <a:off x="13834253" y="7494711"/>
            <a:ext cx="231013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952500" y="58293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15532100" y="58293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 rot="16200000">
            <a:off x="13834253" y="11074127"/>
            <a:ext cx="231013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952500" y="12801600"/>
            <a:ext cx="224989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952500" y="9321800"/>
            <a:ext cx="22500035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 rot="16200000">
            <a:off x="13834253" y="11074127"/>
            <a:ext cx="231013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952500" y="93980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15532100" y="93980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Five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952500" y="5194300"/>
            <a:ext cx="22479000" cy="33401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952500" y="6858000"/>
            <a:ext cx="106432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952500" y="3898900"/>
            <a:ext cx="1064309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952500" y="3975100"/>
            <a:ext cx="10642600" cy="2806700"/>
          </a:xfrm>
          <a:prstGeom prst="rect">
            <a:avLst/>
          </a:prstGeom>
        </p:spPr>
        <p:txBody>
          <a:bodyPr/>
          <a:lstStyle>
            <a:lvl1pPr algn="l">
              <a:defRPr sz="7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952500" y="7086600"/>
            <a:ext cx="10642600" cy="5638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Five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952500" y="30607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952500" y="8890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Five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SzPct val="65000"/>
              <a:defRPr sz="4200"/>
            </a:lvl1pPr>
            <a:lvl2pPr marL="1016000" indent="-508000">
              <a:spcBef>
                <a:spcPts val="2500"/>
              </a:spcBef>
              <a:buSzPct val="65000"/>
              <a:defRPr sz="4200"/>
            </a:lvl2pPr>
            <a:lvl3pPr marL="1524000" indent="-508000">
              <a:spcBef>
                <a:spcPts val="2500"/>
              </a:spcBef>
              <a:buSzPct val="65000"/>
              <a:defRPr sz="4200"/>
            </a:lvl3pPr>
            <a:lvl4pPr marL="2032000" indent="-508000">
              <a:spcBef>
                <a:spcPts val="2500"/>
              </a:spcBef>
              <a:buSzPct val="65000"/>
              <a:defRPr sz="4200"/>
            </a:lvl4pPr>
            <a:lvl5pPr marL="2540000" indent="-508000">
              <a:spcBef>
                <a:spcPts val="2500"/>
              </a:spcBef>
              <a:buSzPct val="65000"/>
              <a:defRPr sz="4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Body Level Five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952500" y="1778000"/>
            <a:ext cx="22479000" cy="10147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Five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952500" y="30480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952500" y="8890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952500" y="1143000"/>
            <a:ext cx="224790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952500" y="3695700"/>
            <a:ext cx="22479000" cy="85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1976099" y="13017500"/>
            <a:ext cx="419101" cy="5080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rgbClr val="4C4946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1pPr>
      <a:lvl2pPr indent="2286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2pPr>
      <a:lvl3pPr indent="4572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3pPr>
      <a:lvl4pPr indent="6858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4pPr>
      <a:lvl5pPr indent="9144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5pPr>
      <a:lvl6pPr indent="11430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6pPr>
      <a:lvl7pPr indent="13716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7pPr>
      <a:lvl8pPr indent="16002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8pPr>
      <a:lvl9pPr indent="18288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9pPr>
    </p:titleStyle>
    <p:bodyStyle>
      <a:lvl1pPr marL="6096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1pPr>
      <a:lvl2pPr marL="12192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2pPr>
      <a:lvl3pPr marL="18288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3pPr>
      <a:lvl4pPr marL="24384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4pPr>
      <a:lvl5pPr marL="30480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5pPr>
      <a:lvl6pPr marL="36576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6pPr>
      <a:lvl7pPr marL="42672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7pPr>
      <a:lvl8pPr marL="48768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8pPr>
      <a:lvl9pPr marL="54864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29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952500" y="4965700"/>
            <a:ext cx="13500100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110000"/>
              </a:lnSpc>
              <a:defRPr i="1"/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3200" i="1">
                <a:solidFill>
                  <a:srgbClr val="414141"/>
                </a:solidFill>
              </a:rPr>
              <a:t>CSCI680 Advanced Systems and Network Security</a:t>
            </a:r>
          </a:p>
        </p:txBody>
      </p:sp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43889">
              <a:spcBef>
                <a:spcPts val="1700"/>
              </a:spcBef>
              <a:defRPr sz="7643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643">
                <a:solidFill>
                  <a:srgbClr val="D93E2B"/>
                </a:solidFill>
              </a:rPr>
              <a:t>GUITAR: Piecing Together Android App GUIs from Memory Images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363220">
              <a:lnSpc>
                <a:spcPct val="90000"/>
              </a:lnSpc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4312">
                <a:latin typeface="+mn-lt"/>
                <a:ea typeface="+mn-ea"/>
                <a:cs typeface="+mn-cs"/>
                <a:sym typeface="Bodoni SvtyTwo ITC TT-Book"/>
              </a:rPr>
              <a:t>Authors: Brendan Saltaformaggio, Rohit Bhatia, Zhongshu Gu, Xiangyu Zhang, Dongyan Xu</a:t>
            </a:r>
          </a:p>
          <a:p>
            <a:pPr lvl="0" defTabSz="363220">
              <a:lnSpc>
                <a:spcPct val="90000"/>
              </a:lnSpc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endParaRPr sz="4312">
              <a:latin typeface="+mn-lt"/>
              <a:ea typeface="+mn-ea"/>
              <a:cs typeface="+mn-cs"/>
              <a:sym typeface="Bodoni SvtyTwo ITC TT-Book"/>
            </a:endParaRPr>
          </a:p>
          <a:p>
            <a:pPr lvl="0" defTabSz="363220">
              <a:lnSpc>
                <a:spcPct val="90000"/>
              </a:lnSpc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4312">
                <a:latin typeface="+mn-lt"/>
                <a:ea typeface="+mn-ea"/>
                <a:cs typeface="+mn-cs"/>
                <a:sym typeface="Bodoni SvtyTwo ITC TT-Book"/>
              </a:rPr>
              <a:t>Presenter: Yongsen Ma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Reconstructing GUI Tree Topology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idx="1"/>
          </p:nvPr>
        </p:nvSpPr>
        <p:spPr>
          <a:xfrm>
            <a:off x="952500" y="3797300"/>
            <a:ext cx="22494924" cy="8928100"/>
          </a:xfrm>
          <a:prstGeom prst="rect">
            <a:avLst/>
          </a:prstGeom>
        </p:spPr>
        <p:txBody>
          <a:bodyPr/>
          <a:lstStyle/>
          <a:p>
            <a:pPr marL="502919" lvl="0" indent="-502919" defTabSz="817244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4158">
                <a:solidFill>
                  <a:srgbClr val="414141"/>
                </a:solidFill>
              </a:rPr>
              <a:t>Dealing with conflicting branches</a:t>
            </a:r>
          </a:p>
          <a:p>
            <a:pPr marL="1005839" lvl="1" indent="-502919" defTabSz="817244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4158">
                <a:solidFill>
                  <a:srgbClr val="414141"/>
                </a:solidFill>
              </a:rPr>
              <a:t>Mark the conflict while mapping both DrawOpList to the parent TreeNode</a:t>
            </a:r>
          </a:p>
          <a:p>
            <a:pPr marL="1005839" lvl="1" indent="-502919" defTabSz="817244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4158">
                <a:solidFill>
                  <a:srgbClr val="414141"/>
                </a:solidFill>
              </a:rPr>
              <a:t>Removed later by leveraging characteristics of the visual GUI content</a:t>
            </a:r>
          </a:p>
          <a:p>
            <a:pPr marL="502919" lvl="0" indent="-502919" defTabSz="817244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4158">
                <a:solidFill>
                  <a:srgbClr val="414141"/>
                </a:solidFill>
              </a:rPr>
              <a:t>Rebuilding the GUI hierarchy by pre-order depth-first traversal of the recovered TreeNode</a:t>
            </a:r>
          </a:p>
          <a:p>
            <a:pPr marL="1005839" lvl="1" indent="-502919" defTabSz="817244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4158">
                <a:solidFill>
                  <a:srgbClr val="414141"/>
                </a:solidFill>
              </a:rPr>
              <a:t>Starts at the tree’s root</a:t>
            </a:r>
          </a:p>
          <a:p>
            <a:pPr marL="1005839" lvl="1" indent="-502919" defTabSz="817244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4158">
                <a:solidFill>
                  <a:srgbClr val="414141"/>
                </a:solidFill>
              </a:rPr>
              <a:t>For a parent TreeNode, locates all TreeNodes which have the parent TreeNode as a parent</a:t>
            </a:r>
          </a:p>
          <a:p>
            <a:pPr marL="1005839" lvl="1" indent="-502919" defTabSz="817244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4158">
                <a:solidFill>
                  <a:srgbClr val="414141"/>
                </a:solidFill>
              </a:rPr>
              <a:t>Searches each DrawOpList for those which point to any child of the parent</a:t>
            </a:r>
          </a:p>
          <a:p>
            <a:pPr marL="1005839" lvl="1" indent="-502919" defTabSz="817244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4158">
                <a:solidFill>
                  <a:srgbClr val="414141"/>
                </a:solidFill>
              </a:rPr>
              <a:t>Matches the located DrawOpList to the parent TreeNode</a:t>
            </a:r>
          </a:p>
          <a:p>
            <a:pPr marL="1005839" lvl="1" indent="-502919" defTabSz="817244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4158">
                <a:solidFill>
                  <a:srgbClr val="414141"/>
                </a:solidFill>
              </a:rPr>
              <a:t>Stops when a leaf is reached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10</a:t>
            </a:fld>
            <a:endParaRPr sz="2400">
              <a:solidFill>
                <a:srgbClr val="4C4946"/>
              </a:solidFill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Remapping Drawing Operations</a:t>
            </a:r>
          </a:p>
        </p:txBody>
      </p:sp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xfrm>
            <a:off x="952500" y="3797300"/>
            <a:ext cx="10142836" cy="8928100"/>
          </a:xfrm>
          <a:prstGeom prst="rect">
            <a:avLst/>
          </a:prstGeom>
        </p:spPr>
        <p:txBody>
          <a:bodyPr/>
          <a:lstStyle/>
          <a:p>
            <a:pPr marL="497840" lvl="0" indent="-497840" defTabSz="808990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4116">
                <a:solidFill>
                  <a:srgbClr val="414141"/>
                </a:solidFill>
              </a:rPr>
              <a:t>Matching leaf TreeNodes to DrawOpLists’ drawable GUI content</a:t>
            </a:r>
          </a:p>
          <a:p>
            <a:pPr marL="995680" lvl="1" indent="-497840" defTabSz="808990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4116">
                <a:solidFill>
                  <a:srgbClr val="414141"/>
                </a:solidFill>
              </a:rPr>
              <a:t>Computes geometric screen area described by each leaf TreeNode</a:t>
            </a:r>
          </a:p>
          <a:p>
            <a:pPr marL="995680" lvl="1" indent="-497840" defTabSz="808990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4116">
                <a:solidFill>
                  <a:srgbClr val="414141"/>
                </a:solidFill>
              </a:rPr>
              <a:t>Finds a best global match to the drawable GUI content</a:t>
            </a:r>
          </a:p>
          <a:p>
            <a:pPr marL="995680" lvl="1" indent="-497840" defTabSz="808990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endParaRPr sz="4116">
              <a:solidFill>
                <a:srgbClr val="414141"/>
              </a:solidFill>
            </a:endParaRPr>
          </a:p>
          <a:p>
            <a:pPr marL="497840" lvl="0" indent="-497840" defTabSz="808990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4116">
                <a:solidFill>
                  <a:srgbClr val="414141"/>
                </a:solidFill>
              </a:rPr>
              <a:t>Weighted assignment problem</a:t>
            </a:r>
          </a:p>
          <a:p>
            <a:pPr marL="995680" lvl="1" indent="-497840" defTabSz="808990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4116">
                <a:solidFill>
                  <a:srgbClr val="414141"/>
                </a:solidFill>
              </a:rPr>
              <a:t>DrawOpList  ⇒ source vertex set</a:t>
            </a:r>
          </a:p>
          <a:p>
            <a:pPr marL="995680" lvl="1" indent="-497840" defTabSz="808990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4116">
                <a:solidFill>
                  <a:srgbClr val="414141"/>
                </a:solidFill>
              </a:rPr>
              <a:t>Leaf TreeNodes  ⇒ sink vertex set</a:t>
            </a:r>
          </a:p>
        </p:txBody>
      </p:sp>
      <p:grpSp>
        <p:nvGrpSpPr>
          <p:cNvPr id="120" name="Group 120"/>
          <p:cNvGrpSpPr/>
          <p:nvPr/>
        </p:nvGrpSpPr>
        <p:grpSpPr>
          <a:xfrm>
            <a:off x="11125731" y="4715859"/>
            <a:ext cx="12343869" cy="7090982"/>
            <a:chOff x="-127000" y="-88900"/>
            <a:chExt cx="12343868" cy="7090981"/>
          </a:xfrm>
        </p:grpSpPr>
        <p:pic>
          <p:nvPicPr>
            <p:cNvPr id="119" name="Screen Shot 2015-09-20 at 1.42.49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2089869" cy="676078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8" name="Picture 117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12343869" cy="7090982"/>
            </a:xfrm>
            <a:prstGeom prst="rect">
              <a:avLst/>
            </a:prstGeom>
            <a:effectLst/>
          </p:spPr>
        </p:pic>
      </p:grp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xfrm>
            <a:off x="11984434" y="13017500"/>
            <a:ext cx="402432" cy="508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11</a:t>
            </a:fld>
            <a:endParaRPr sz="2400">
              <a:solidFill>
                <a:srgbClr val="4C4946"/>
              </a:solidFill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Remapping Drawing Operations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952500" y="3797300"/>
            <a:ext cx="14581287" cy="89281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Building a weighted bipartite graph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96392"/>
                </a:solidFill>
              </a:rPr>
              <a:t>Computes the maximum dimensions of the graphical output for each DrawOpList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38F8B"/>
                </a:solidFill>
              </a:rPr>
              <a:t>Computes each leaf’s full-screen coordinates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B0564E"/>
                </a:solidFill>
              </a:rPr>
              <a:t>Computes edge weights for under- or over-drawing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Computes the screen area of each leaf TreeNode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Solving the assignment: draw DrawOpLists to the max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Extra DrawOpLists: TreeNode  ⇒ multiple DrawOpLists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Extra TreeNodes: Adding fake DrawOpList vertices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12</a:t>
            </a:fld>
            <a:endParaRPr sz="2400">
              <a:solidFill>
                <a:srgbClr val="4C4946"/>
              </a:solidFill>
            </a:endParaRPr>
          </a:p>
        </p:txBody>
      </p:sp>
      <p:grpSp>
        <p:nvGrpSpPr>
          <p:cNvPr id="128" name="Group 128"/>
          <p:cNvGrpSpPr/>
          <p:nvPr/>
        </p:nvGrpSpPr>
        <p:grpSpPr>
          <a:xfrm>
            <a:off x="15604180" y="3429000"/>
            <a:ext cx="7917610" cy="9664700"/>
            <a:chOff x="-127000" y="-88900"/>
            <a:chExt cx="7917608" cy="9664700"/>
          </a:xfrm>
        </p:grpSpPr>
        <p:pic>
          <p:nvPicPr>
            <p:cNvPr id="127" name="Screen Shot 2015-09-22 at 3.49.09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663609" cy="93345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6" name="Picture 125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7917609" cy="9664700"/>
            </a:xfrm>
            <a:prstGeom prst="rect">
              <a:avLst/>
            </a:prstGeom>
            <a:effectLst/>
          </p:spPr>
        </p:pic>
      </p:grpSp>
      <p:sp>
        <p:nvSpPr>
          <p:cNvPr id="129" name="Shape 129"/>
          <p:cNvSpPr/>
          <p:nvPr/>
        </p:nvSpPr>
        <p:spPr>
          <a:xfrm>
            <a:off x="15599740" y="5448300"/>
            <a:ext cx="7917610" cy="1497211"/>
          </a:xfrm>
          <a:prstGeom prst="roundRect">
            <a:avLst>
              <a:gd name="adj" fmla="val 12724"/>
            </a:avLst>
          </a:prstGeom>
          <a:blipFill>
            <a:blip r:embed="rId4">
              <a:alphaModFix amt="50259"/>
            </a:blip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15604180" y="7073900"/>
            <a:ext cx="7917610" cy="2374900"/>
          </a:xfrm>
          <a:prstGeom prst="roundRect">
            <a:avLst>
              <a:gd name="adj" fmla="val 8021"/>
            </a:avLst>
          </a:prstGeom>
          <a:blipFill>
            <a:blip r:embed="rId5">
              <a:alphaModFix amt="50346"/>
            </a:blip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15604180" y="9587110"/>
            <a:ext cx="7917610" cy="3176787"/>
          </a:xfrm>
          <a:prstGeom prst="roundRect">
            <a:avLst>
              <a:gd name="adj" fmla="val 5997"/>
            </a:avLst>
          </a:prstGeom>
          <a:blipFill>
            <a:blip r:embed="rId6">
              <a:alphaModFix amt="50346"/>
            </a:blip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Runtime Recreation for GUI Redraw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14225091" y="3803650"/>
            <a:ext cx="9263559" cy="8928100"/>
          </a:xfrm>
          <a:prstGeom prst="rect">
            <a:avLst/>
          </a:prstGeom>
        </p:spPr>
        <p:txBody>
          <a:bodyPr/>
          <a:lstStyle/>
          <a:p>
            <a:pPr marL="447040" lvl="0" indent="-447040" defTabSz="72644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696">
                <a:solidFill>
                  <a:srgbClr val="414141"/>
                </a:solidFill>
              </a:rPr>
              <a:t>Forced Polymorphism: recreates functional inheritance</a:t>
            </a:r>
          </a:p>
          <a:p>
            <a:pPr marL="894080" lvl="1" indent="-447040" defTabSz="72644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696">
                <a:solidFill>
                  <a:srgbClr val="414141"/>
                </a:solidFill>
              </a:rPr>
              <a:t>determines the true runtime type of each recovered object</a:t>
            </a:r>
          </a:p>
          <a:p>
            <a:pPr marL="894080" lvl="1" indent="-447040" defTabSz="72644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696">
                <a:solidFill>
                  <a:srgbClr val="414141"/>
                </a:solidFill>
              </a:rPr>
              <a:t>allocates a new instance of the new matching type of the live object</a:t>
            </a:r>
          </a:p>
          <a:p>
            <a:pPr marL="894080" lvl="1" indent="-447040" defTabSz="72644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696">
                <a:solidFill>
                  <a:srgbClr val="414141"/>
                </a:solidFill>
              </a:rPr>
              <a:t>redirects function dispatch table of recovered objects to live objects</a:t>
            </a:r>
          </a:p>
          <a:p>
            <a:pPr marL="447040" lvl="0" indent="-447040" defTabSz="72644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696">
                <a:solidFill>
                  <a:srgbClr val="414141"/>
                </a:solidFill>
              </a:rPr>
              <a:t>GUI Redraw: grafts GUI tree to Android windowing system</a:t>
            </a:r>
          </a:p>
          <a:p>
            <a:pPr marL="894080" lvl="1" indent="-447040" defTabSz="72644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696">
                <a:solidFill>
                  <a:srgbClr val="414141"/>
                </a:solidFill>
              </a:rPr>
              <a:t>inserts the recovered GUI tree as a subtree within the running app’s GUI</a:t>
            </a:r>
          </a:p>
        </p:txBody>
      </p:sp>
      <p:pic>
        <p:nvPicPr>
          <p:cNvPr id="135" name="Screen Shot 2015-09-20 at 1.43.20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1767" y="4149145"/>
            <a:ext cx="13280633" cy="823711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13</a:t>
            </a:fld>
            <a:endParaRPr sz="2400">
              <a:solidFill>
                <a:srgbClr val="4C4946"/>
              </a:solidFill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Outline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24255" lvl="0" indent="-524255" defTabSz="709930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C9C3BA"/>
                </a:solidFill>
              </a:rPr>
              <a:t>GUITAR Design</a:t>
            </a:r>
          </a:p>
          <a:p>
            <a:pPr marL="1048511" lvl="1" indent="-524255" defTabSz="709930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C9C3BA"/>
                </a:solidFill>
              </a:rPr>
              <a:t>Reconstructing GUI Tree Topology</a:t>
            </a:r>
          </a:p>
          <a:p>
            <a:pPr marL="1048511" lvl="1" indent="-524255" defTabSz="709930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C9C3BA"/>
                </a:solidFill>
              </a:rPr>
              <a:t>Remapping Drawing Operations</a:t>
            </a:r>
          </a:p>
          <a:p>
            <a:pPr marL="1048511" lvl="1" indent="-524255" defTabSz="709930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C9C3BA"/>
                </a:solidFill>
              </a:rPr>
              <a:t>Runtime Recreation for GUI Redraw</a:t>
            </a:r>
          </a:p>
          <a:p>
            <a:pPr marL="524255" lvl="0" indent="-524255" defTabSz="709930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414141"/>
                </a:solidFill>
              </a:rPr>
              <a:t>Evaluation</a:t>
            </a:r>
          </a:p>
          <a:p>
            <a:pPr marL="1048511" lvl="1" indent="-524255" defTabSz="709930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414141"/>
                </a:solidFill>
              </a:rPr>
              <a:t>GUI Data Elements</a:t>
            </a:r>
          </a:p>
          <a:p>
            <a:pPr marL="1048511" lvl="1" indent="-524255" defTabSz="709930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414141"/>
                </a:solidFill>
              </a:rPr>
              <a:t>Reconstructed GUIs</a:t>
            </a:r>
          </a:p>
          <a:p>
            <a:pPr marL="1048511" lvl="1" indent="-524255" defTabSz="709930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414141"/>
                </a:solidFill>
              </a:rPr>
              <a:t>GUI Reconstruction Over Time</a:t>
            </a: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14</a:t>
            </a:fld>
            <a:endParaRPr sz="2400">
              <a:solidFill>
                <a:srgbClr val="4C4946"/>
              </a:solidFill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Evaluation: GUI Data Elements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xfrm>
            <a:off x="952500" y="3797300"/>
            <a:ext cx="6136052" cy="8928100"/>
          </a:xfrm>
          <a:prstGeom prst="rect">
            <a:avLst/>
          </a:prstGeom>
        </p:spPr>
        <p:txBody>
          <a:bodyPr/>
          <a:lstStyle/>
          <a:p>
            <a:pPr marL="431800" lvl="0" indent="-431800" defTabSz="701675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570">
                <a:solidFill>
                  <a:srgbClr val="414141"/>
                </a:solidFill>
              </a:rPr>
              <a:t>Evaluation</a:t>
            </a:r>
          </a:p>
          <a:p>
            <a:pPr marL="863600" lvl="1" indent="-431800" defTabSz="701675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570">
                <a:solidFill>
                  <a:srgbClr val="414141"/>
                </a:solidFill>
              </a:rPr>
              <a:t>Implementation: plug-in for the Android emulator</a:t>
            </a:r>
          </a:p>
          <a:p>
            <a:pPr marL="863600" lvl="1" indent="-431800" defTabSz="701675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570">
                <a:solidFill>
                  <a:srgbClr val="414141"/>
                </a:solidFill>
              </a:rPr>
              <a:t>Input: a subject Android device’s memory image</a:t>
            </a:r>
          </a:p>
          <a:p>
            <a:pPr marL="863600" lvl="1" indent="-431800" defTabSz="701675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570">
                <a:solidFill>
                  <a:srgbClr val="414141"/>
                </a:solidFill>
              </a:rPr>
              <a:t>Output: recovered app GUIs on emulator screen</a:t>
            </a:r>
          </a:p>
          <a:p>
            <a:pPr marL="863600" lvl="1" indent="-431800" defTabSz="701675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570">
                <a:solidFill>
                  <a:srgbClr val="414141"/>
                </a:solidFill>
              </a:rPr>
              <a:t>Devices: HTC One, LG G3, Samsung Galaxy S4</a:t>
            </a:r>
          </a:p>
          <a:p>
            <a:pPr marL="863600" lvl="1" indent="-431800" defTabSz="701675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570">
                <a:solidFill>
                  <a:srgbClr val="414141"/>
                </a:solidFill>
              </a:rPr>
              <a:t>OS: Android 4.4</a:t>
            </a:r>
          </a:p>
          <a:p>
            <a:pPr marL="863600" lvl="1" indent="-431800" defTabSz="701675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570">
                <a:solidFill>
                  <a:srgbClr val="414141"/>
                </a:solidFill>
              </a:rPr>
              <a:t>Apps: popular and vendor-specific apps</a:t>
            </a:r>
          </a:p>
        </p:txBody>
      </p:sp>
      <p:grpSp>
        <p:nvGrpSpPr>
          <p:cNvPr id="146" name="Group 146"/>
          <p:cNvGrpSpPr/>
          <p:nvPr/>
        </p:nvGrpSpPr>
        <p:grpSpPr>
          <a:xfrm>
            <a:off x="7207363" y="3639228"/>
            <a:ext cx="16335197" cy="9244244"/>
            <a:chOff x="-127000" y="-88900"/>
            <a:chExt cx="16335196" cy="9244243"/>
          </a:xfrm>
        </p:grpSpPr>
        <p:pic>
          <p:nvPicPr>
            <p:cNvPr id="145" name="Screen Shot 2015-09-20 at 1.43.50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6081197" cy="891404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4" name="Picture 143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16335197" cy="9244244"/>
            </a:xfrm>
            <a:prstGeom prst="rect">
              <a:avLst/>
            </a:prstGeom>
            <a:effectLst/>
          </p:spPr>
        </p:pic>
      </p:grpSp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15</a:t>
            </a:fld>
            <a:endParaRPr sz="2400">
              <a:solidFill>
                <a:srgbClr val="4C4946"/>
              </a:solidFill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Evaluation: Reconstructed GUIs</a:t>
            </a:r>
          </a:p>
        </p:txBody>
      </p:sp>
      <p:sp>
        <p:nvSpPr>
          <p:cNvPr id="150" name="Shape 150"/>
          <p:cNvSpPr>
            <a:spLocks noGrp="1"/>
          </p:cNvSpPr>
          <p:nvPr>
            <p:ph type="body" idx="1"/>
          </p:nvPr>
        </p:nvSpPr>
        <p:spPr>
          <a:xfrm>
            <a:off x="952500" y="3797300"/>
            <a:ext cx="5611118" cy="89281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Similar GUI trees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Small edit distances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Simple permutations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CBIR: 80.16%-95.47%</a:t>
            </a:r>
          </a:p>
        </p:txBody>
      </p:sp>
      <p:grpSp>
        <p:nvGrpSpPr>
          <p:cNvPr id="153" name="Group 153"/>
          <p:cNvGrpSpPr/>
          <p:nvPr/>
        </p:nvGrpSpPr>
        <p:grpSpPr>
          <a:xfrm>
            <a:off x="6580340" y="3882670"/>
            <a:ext cx="16938851" cy="8757360"/>
            <a:chOff x="-127000" y="-88900"/>
            <a:chExt cx="16938849" cy="8757358"/>
          </a:xfrm>
        </p:grpSpPr>
        <p:pic>
          <p:nvPicPr>
            <p:cNvPr id="152" name="Screen Shot 2015-09-20 at 1.44.13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6684850" cy="842715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1" name="Picture 150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16938850" cy="8757359"/>
            </a:xfrm>
            <a:prstGeom prst="rect">
              <a:avLst/>
            </a:prstGeom>
            <a:effectLst/>
          </p:spPr>
        </p:pic>
      </p:grpSp>
      <p:sp>
        <p:nvSpPr>
          <p:cNvPr id="154" name="Shape 1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16</a:t>
            </a:fld>
            <a:endParaRPr sz="2400">
              <a:solidFill>
                <a:srgbClr val="4C4946"/>
              </a:solidFill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Evaluation: Reconstructed GUIs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952500" y="10926233"/>
            <a:ext cx="10096500" cy="1799167"/>
          </a:xfrm>
          <a:prstGeom prst="rect">
            <a:avLst/>
          </a:prstGeom>
        </p:spPr>
        <p:txBody>
          <a:bodyPr/>
          <a:lstStyle/>
          <a:p>
            <a:pPr marL="314959" lvl="0" indent="-314959" defTabSz="511809">
              <a:spcBef>
                <a:spcPts val="1500"/>
              </a:spcBef>
              <a:defRPr sz="1800">
                <a:solidFill>
                  <a:srgbClr val="000000"/>
                </a:solidFill>
              </a:defRPr>
            </a:pPr>
            <a:r>
              <a:rPr sz="2604">
                <a:solidFill>
                  <a:srgbClr val="414141"/>
                </a:solidFill>
              </a:rPr>
              <a:t>7 larger GUI trees</a:t>
            </a:r>
          </a:p>
          <a:p>
            <a:pPr marL="629919" lvl="1" indent="-314959" defTabSz="511809">
              <a:spcBef>
                <a:spcPts val="1500"/>
              </a:spcBef>
              <a:defRPr sz="1800">
                <a:solidFill>
                  <a:srgbClr val="000000"/>
                </a:solidFill>
              </a:defRPr>
            </a:pPr>
            <a:r>
              <a:rPr sz="2604">
                <a:solidFill>
                  <a:srgbClr val="414141"/>
                </a:solidFill>
              </a:rPr>
              <a:t>Historic GUI data</a:t>
            </a:r>
          </a:p>
          <a:p>
            <a:pPr marL="629919" lvl="1" indent="-314959" defTabSz="511809">
              <a:spcBef>
                <a:spcPts val="1500"/>
              </a:spcBef>
              <a:defRPr sz="1800">
                <a:solidFill>
                  <a:srgbClr val="000000"/>
                </a:solidFill>
              </a:defRPr>
            </a:pPr>
            <a:r>
              <a:rPr sz="2604">
                <a:solidFill>
                  <a:srgbClr val="414141"/>
                </a:solidFill>
              </a:rPr>
              <a:t>Conflicting branches</a:t>
            </a:r>
          </a:p>
        </p:txBody>
      </p:sp>
      <p:grpSp>
        <p:nvGrpSpPr>
          <p:cNvPr id="160" name="Group 160"/>
          <p:cNvGrpSpPr/>
          <p:nvPr/>
        </p:nvGrpSpPr>
        <p:grpSpPr>
          <a:xfrm>
            <a:off x="897445" y="3571875"/>
            <a:ext cx="14626596" cy="7430834"/>
            <a:chOff x="-127000" y="-88900"/>
            <a:chExt cx="14626594" cy="7430833"/>
          </a:xfrm>
        </p:grpSpPr>
        <p:pic>
          <p:nvPicPr>
            <p:cNvPr id="159" name="Screen Shot 2015-09-20 at 1.44.33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4372595" cy="710063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8" name="Picture 157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14626595" cy="7430834"/>
            </a:xfrm>
            <a:prstGeom prst="rect">
              <a:avLst/>
            </a:prstGeom>
            <a:effectLst/>
          </p:spPr>
        </p:pic>
      </p:grpSp>
      <p:sp>
        <p:nvSpPr>
          <p:cNvPr id="161" name="Shape 1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17</a:t>
            </a:fld>
            <a:endParaRPr sz="2400">
              <a:solidFill>
                <a:srgbClr val="4C4946"/>
              </a:solidFill>
            </a:endParaRPr>
          </a:p>
        </p:txBody>
      </p:sp>
      <p:grpSp>
        <p:nvGrpSpPr>
          <p:cNvPr id="164" name="Group 164"/>
          <p:cNvGrpSpPr/>
          <p:nvPr/>
        </p:nvGrpSpPr>
        <p:grpSpPr>
          <a:xfrm>
            <a:off x="16053508" y="3571875"/>
            <a:ext cx="7428793" cy="7430834"/>
            <a:chOff x="-127000" y="-88900"/>
            <a:chExt cx="7428792" cy="7430833"/>
          </a:xfrm>
        </p:grpSpPr>
        <p:pic>
          <p:nvPicPr>
            <p:cNvPr id="163" name="Screen Shot 2015-09-20 at 1.44.48 PM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7174793" cy="710063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2" name="Picture 161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27000" y="-88900"/>
              <a:ext cx="7428793" cy="7430834"/>
            </a:xfrm>
            <a:prstGeom prst="rect">
              <a:avLst/>
            </a:prstGeom>
            <a:effectLst/>
          </p:spPr>
        </p:pic>
      </p:grpSp>
      <p:sp>
        <p:nvSpPr>
          <p:cNvPr id="165" name="Shape 165"/>
          <p:cNvSpPr/>
          <p:nvPr/>
        </p:nvSpPr>
        <p:spPr>
          <a:xfrm>
            <a:off x="11332633" y="10926233"/>
            <a:ext cx="12084249" cy="1799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marL="314959" lvl="0" indent="-314959" algn="l" defTabSz="511809">
              <a:spcBef>
                <a:spcPts val="1500"/>
              </a:spcBef>
              <a:buClr>
                <a:srgbClr val="929292"/>
              </a:buClr>
              <a:buSzPct val="65000"/>
              <a:buFont typeface="Zapf Dingbats"/>
              <a:buChar char="❖"/>
              <a:defRPr sz="1800">
                <a:solidFill>
                  <a:srgbClr val="000000"/>
                </a:solidFill>
              </a:defRPr>
            </a:pPr>
            <a:r>
              <a:rPr sz="2604">
                <a:solidFill>
                  <a:srgbClr val="414141"/>
                </a:solidFill>
              </a:rPr>
              <a:t>4 smaller GUI trees</a:t>
            </a:r>
          </a:p>
          <a:p>
            <a:pPr marL="629919" lvl="1" indent="-314959" algn="l" defTabSz="511809">
              <a:spcBef>
                <a:spcPts val="1500"/>
              </a:spcBef>
              <a:buClr>
                <a:srgbClr val="929292"/>
              </a:buClr>
              <a:buSzPct val="65000"/>
              <a:buFont typeface="Zapf Dingbats"/>
              <a:buChar char="❖"/>
              <a:defRPr sz="1800">
                <a:solidFill>
                  <a:srgbClr val="000000"/>
                </a:solidFill>
              </a:defRPr>
            </a:pPr>
            <a:r>
              <a:rPr sz="2604">
                <a:solidFill>
                  <a:srgbClr val="414141"/>
                </a:solidFill>
              </a:rPr>
              <a:t>Too few data structures with visual GUI contents are recovered</a:t>
            </a:r>
          </a:p>
          <a:p>
            <a:pPr marL="629919" lvl="1" indent="-314959" algn="l" defTabSz="511809">
              <a:spcBef>
                <a:spcPts val="1500"/>
              </a:spcBef>
              <a:buClr>
                <a:srgbClr val="929292"/>
              </a:buClr>
              <a:buSzPct val="65000"/>
              <a:buFont typeface="Zapf Dingbats"/>
              <a:buChar char="❖"/>
              <a:defRPr sz="1800">
                <a:solidFill>
                  <a:srgbClr val="000000"/>
                </a:solidFill>
              </a:defRPr>
            </a:pPr>
            <a:r>
              <a:rPr sz="2604">
                <a:solidFill>
                  <a:srgbClr val="414141"/>
                </a:solidFill>
              </a:rPr>
              <a:t>It removes empty branches which result in blank areas in the recovered GUI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Evaluation: Reconstructed GUIs</a:t>
            </a:r>
          </a:p>
        </p:txBody>
      </p:sp>
      <p:grpSp>
        <p:nvGrpSpPr>
          <p:cNvPr id="170" name="Group 170"/>
          <p:cNvGrpSpPr/>
          <p:nvPr/>
        </p:nvGrpSpPr>
        <p:grpSpPr>
          <a:xfrm>
            <a:off x="5478663" y="3774699"/>
            <a:ext cx="9067800" cy="8986002"/>
            <a:chOff x="-127000" y="-88900"/>
            <a:chExt cx="9067799" cy="8986001"/>
          </a:xfrm>
        </p:grpSpPr>
        <p:pic>
          <p:nvPicPr>
            <p:cNvPr id="169" name="Screen Shot 2015-09-20 at 1.45.27 PM.png"/>
            <p:cNvPicPr/>
            <p:nvPr/>
          </p:nvPicPr>
          <p:blipFill>
            <a:blip r:embed="rId2">
              <a:extLst/>
            </a:blip>
            <a:srcRect l="50310"/>
            <a:stretch>
              <a:fillRect/>
            </a:stretch>
          </p:blipFill>
          <p:spPr>
            <a:xfrm>
              <a:off x="0" y="0"/>
              <a:ext cx="8813800" cy="865580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8" name="Picture 167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9067800" cy="8986002"/>
            </a:xfrm>
            <a:prstGeom prst="rect">
              <a:avLst/>
            </a:prstGeom>
            <a:effectLst/>
          </p:spPr>
        </p:pic>
      </p:grpSp>
      <p:sp>
        <p:nvSpPr>
          <p:cNvPr id="171" name="Shape 1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18</a:t>
            </a:fld>
            <a:endParaRPr sz="2400">
              <a:solidFill>
                <a:srgbClr val="4C4946"/>
              </a:solidFill>
            </a:endParaRPr>
          </a:p>
        </p:txBody>
      </p:sp>
      <p:graphicFrame>
        <p:nvGraphicFramePr>
          <p:cNvPr id="172" name="Table 172"/>
          <p:cNvGraphicFramePr/>
          <p:nvPr/>
        </p:nvGraphicFramePr>
        <p:xfrm>
          <a:off x="986366" y="5935133"/>
          <a:ext cx="4370541" cy="5295900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1528409"/>
                <a:gridCol w="1508632"/>
                <a:gridCol w="1333500"/>
              </a:tblGrid>
              <a:tr h="1327150">
                <a:tc>
                  <a:txBody>
                    <a:bodyPr/>
                    <a:lstStyle/>
                    <a:p>
                      <a:pPr lvl="0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FFFFFF"/>
                          </a:solidFill>
                        </a:rPr>
                        <a:t>Apps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FFFFFF"/>
                          </a:solidFill>
                        </a:rPr>
                        <a:t>Samsung Facebook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FFFFFF"/>
                          </a:solidFill>
                        </a:rPr>
                        <a:t>LG G3 Contacts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327150">
                <a:tc>
                  <a:txBody>
                    <a:bodyPr/>
                    <a:lstStyle/>
                    <a:p>
                      <a:pPr lvl="0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FFFFFF"/>
                          </a:solidFill>
                        </a:rPr>
                        <a:t>Edit Distance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414141"/>
                          </a:solidFill>
                        </a:rPr>
                        <a:t>48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414141"/>
                          </a:solidFill>
                        </a:rPr>
                        <a:t>19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320800">
                <a:tc>
                  <a:txBody>
                    <a:bodyPr/>
                    <a:lstStyle/>
                    <a:p>
                      <a:pPr lvl="0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FFFFFF"/>
                          </a:solidFill>
                        </a:rPr>
                        <a:t>% Original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414141"/>
                          </a:solidFill>
                        </a:rPr>
                        <a:t>77.65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414141"/>
                          </a:solidFill>
                        </a:rPr>
                        <a:t>83.67</a:t>
                      </a:r>
                    </a:p>
                  </a:txBody>
                  <a:tcPr marL="50800" marR="50800" marT="50800" marB="50800" anchor="ctr" horzOverflow="overflow"/>
                </a:tc>
              </a:tr>
              <a:tr h="1320800">
                <a:tc>
                  <a:txBody>
                    <a:bodyPr/>
                    <a:lstStyle/>
                    <a:p>
                      <a:pPr lvl="0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FFFFFF"/>
                          </a:solidFill>
                        </a:rPr>
                        <a:t>CBIR Similarity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414141"/>
                          </a:solidFill>
                        </a:rPr>
                        <a:t>95.47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500">
                          <a:solidFill>
                            <a:srgbClr val="414141"/>
                          </a:solidFill>
                        </a:rPr>
                        <a:t>80.16</a:t>
                      </a:r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  <p:grpSp>
        <p:nvGrpSpPr>
          <p:cNvPr id="175" name="Group 175"/>
          <p:cNvGrpSpPr/>
          <p:nvPr/>
        </p:nvGrpSpPr>
        <p:grpSpPr>
          <a:xfrm>
            <a:off x="14515817" y="3774699"/>
            <a:ext cx="9000202" cy="8986002"/>
            <a:chOff x="-127000" y="-88900"/>
            <a:chExt cx="9000201" cy="8986001"/>
          </a:xfrm>
        </p:grpSpPr>
        <p:pic>
          <p:nvPicPr>
            <p:cNvPr id="174" name="Screen Shot 2015-09-20 at 1.45.42 PM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8746202" cy="865580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3" name="Picture 172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27000" y="-88900"/>
              <a:ext cx="9000202" cy="898600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Evaluation: Reconstructed GUIs</a:t>
            </a:r>
          </a:p>
        </p:txBody>
      </p:sp>
      <p:grpSp>
        <p:nvGrpSpPr>
          <p:cNvPr id="180" name="Group 180"/>
          <p:cNvGrpSpPr/>
          <p:nvPr/>
        </p:nvGrpSpPr>
        <p:grpSpPr>
          <a:xfrm>
            <a:off x="10795130" y="3908475"/>
            <a:ext cx="12776070" cy="8928101"/>
            <a:chOff x="-127000" y="-88900"/>
            <a:chExt cx="12776069" cy="8928100"/>
          </a:xfrm>
        </p:grpSpPr>
        <p:pic>
          <p:nvPicPr>
            <p:cNvPr id="179" name="Screen Shot 2015-09-20 at 1.46.02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2522070" cy="85979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8" name="Picture 177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12776070" cy="8928100"/>
            </a:xfrm>
            <a:prstGeom prst="rect">
              <a:avLst/>
            </a:prstGeom>
            <a:effectLst/>
          </p:spPr>
        </p:pic>
      </p:grp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19</a:t>
            </a:fld>
            <a:endParaRPr sz="2400">
              <a:solidFill>
                <a:srgbClr val="4C4946"/>
              </a:solidFill>
            </a:endParaRPr>
          </a:p>
        </p:txBody>
      </p:sp>
      <p:grpSp>
        <p:nvGrpSpPr>
          <p:cNvPr id="184" name="Group 184"/>
          <p:cNvGrpSpPr/>
          <p:nvPr/>
        </p:nvGrpSpPr>
        <p:grpSpPr>
          <a:xfrm>
            <a:off x="929741" y="3908475"/>
            <a:ext cx="9021569" cy="8928101"/>
            <a:chOff x="-127000" y="-88900"/>
            <a:chExt cx="9021567" cy="8928100"/>
          </a:xfrm>
        </p:grpSpPr>
        <p:pic>
          <p:nvPicPr>
            <p:cNvPr id="183" name="Screen Shot 2015-09-20 at 1.45.27 PM.png"/>
            <p:cNvPicPr/>
            <p:nvPr/>
          </p:nvPicPr>
          <p:blipFill>
            <a:blip r:embed="rId4">
              <a:extLst/>
            </a:blip>
            <a:srcRect r="50238"/>
            <a:stretch>
              <a:fillRect/>
            </a:stretch>
          </p:blipFill>
          <p:spPr>
            <a:xfrm>
              <a:off x="0" y="0"/>
              <a:ext cx="8767568" cy="85979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2" name="Picture 181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27000" y="-88900"/>
              <a:ext cx="9021568" cy="89281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Android App GUIs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952500" y="3797300"/>
            <a:ext cx="10655300" cy="89281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Android App GUIs display rich </a:t>
            </a:r>
            <a:r>
              <a:rPr sz="4200" b="1">
                <a:solidFill>
                  <a:srgbClr val="414141"/>
                </a:solidFill>
              </a:rPr>
              <a:t>semantic and contextual information</a:t>
            </a:r>
            <a:r>
              <a:rPr sz="4200">
                <a:solidFill>
                  <a:srgbClr val="414141"/>
                </a:solidFill>
              </a:rPr>
              <a:t>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For digital forensics, “image-and-analyze” is needed to </a:t>
            </a:r>
            <a:r>
              <a:rPr sz="4200" b="1">
                <a:solidFill>
                  <a:srgbClr val="414141"/>
                </a:solidFill>
              </a:rPr>
              <a:t>recover apps’ GUIs</a:t>
            </a:r>
            <a:r>
              <a:rPr sz="4200">
                <a:solidFill>
                  <a:srgbClr val="414141"/>
                </a:solidFill>
              </a:rPr>
              <a:t>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State-of-the-art techniques rely on individual in-memory data structures.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diverse visual elements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deallocation for backgrounded apps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xfrm>
            <a:off x="12052300" y="13017500"/>
            <a:ext cx="266701" cy="508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</a:t>
            </a:fld>
            <a:endParaRPr sz="2400">
              <a:solidFill>
                <a:srgbClr val="4C4946"/>
              </a:solidFill>
            </a:endParaRPr>
          </a:p>
        </p:txBody>
      </p:sp>
      <p:grpSp>
        <p:nvGrpSpPr>
          <p:cNvPr id="67" name="Group 67"/>
          <p:cNvGrpSpPr/>
          <p:nvPr/>
        </p:nvGrpSpPr>
        <p:grpSpPr>
          <a:xfrm>
            <a:off x="11756924" y="4156204"/>
            <a:ext cx="11730646" cy="8210292"/>
            <a:chOff x="-127000" y="-88900"/>
            <a:chExt cx="11730645" cy="8210291"/>
          </a:xfrm>
        </p:grpSpPr>
        <p:pic>
          <p:nvPicPr>
            <p:cNvPr id="66" name="Screen Shot 2015-09-20 at 1.46.02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1476646" cy="788009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5" name="Picture 64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11730646" cy="821029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Evaluation: GUI Reconstruction Over Time</a:t>
            </a:r>
          </a:p>
        </p:txBody>
      </p:sp>
      <p:grpSp>
        <p:nvGrpSpPr>
          <p:cNvPr id="189" name="Group 189"/>
          <p:cNvGrpSpPr/>
          <p:nvPr/>
        </p:nvGrpSpPr>
        <p:grpSpPr>
          <a:xfrm>
            <a:off x="2246775" y="3200400"/>
            <a:ext cx="19890450" cy="9878971"/>
            <a:chOff x="-127000" y="-88900"/>
            <a:chExt cx="19890449" cy="9878970"/>
          </a:xfrm>
        </p:grpSpPr>
        <p:pic>
          <p:nvPicPr>
            <p:cNvPr id="188" name="Screen Shot 2015-09-20 at 1.46.21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9636450" cy="954877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7" name="Picture 186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19890450" cy="9878971"/>
            </a:xfrm>
            <a:prstGeom prst="rect">
              <a:avLst/>
            </a:prstGeom>
            <a:effectLst/>
          </p:spPr>
        </p:pic>
      </p:grp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20</a:t>
            </a:fld>
            <a:endParaRPr sz="2400">
              <a:solidFill>
                <a:srgbClr val="4C4946"/>
              </a:solidFill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Evaluation: GUI Reconstruction Over Time</a:t>
            </a:r>
          </a:p>
        </p:txBody>
      </p:sp>
      <p:grpSp>
        <p:nvGrpSpPr>
          <p:cNvPr id="195" name="Group 195"/>
          <p:cNvGrpSpPr/>
          <p:nvPr/>
        </p:nvGrpSpPr>
        <p:grpSpPr>
          <a:xfrm>
            <a:off x="128176" y="4264827"/>
            <a:ext cx="24143569" cy="8005746"/>
            <a:chOff x="-127000" y="-88900"/>
            <a:chExt cx="24143568" cy="8005745"/>
          </a:xfrm>
        </p:grpSpPr>
        <p:pic>
          <p:nvPicPr>
            <p:cNvPr id="194" name="Screen Shot 2015-09-20 at 1.46.42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3889569" cy="76755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3" name="Picture 192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24143569" cy="8005746"/>
            </a:xfrm>
            <a:prstGeom prst="rect">
              <a:avLst/>
            </a:prstGeom>
            <a:effectLst/>
          </p:spPr>
        </p:pic>
      </p:grpSp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21</a:t>
            </a:fld>
            <a:endParaRPr sz="2400">
              <a:solidFill>
                <a:srgbClr val="4C4946"/>
              </a:solidFill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Summary</a:t>
            </a:r>
          </a:p>
        </p:txBody>
      </p:sp>
      <p:sp>
        <p:nvSpPr>
          <p:cNvPr id="199" name="Shape 19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05968" lvl="0" indent="-505968" defTabSz="685165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4150">
                <a:solidFill>
                  <a:srgbClr val="414141"/>
                </a:solidFill>
              </a:rPr>
              <a:t>Conclusion</a:t>
            </a:r>
          </a:p>
          <a:p>
            <a:pPr marL="1011936" lvl="1" indent="-505968" defTabSz="685165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4150">
                <a:solidFill>
                  <a:srgbClr val="414141"/>
                </a:solidFill>
              </a:rPr>
              <a:t>The paper presents a memory forensics technique called GUITAR to automatically recover and redraw Android GUIs from the memory image.</a:t>
            </a:r>
          </a:p>
          <a:p>
            <a:pPr marL="1011936" lvl="1" indent="-505968" defTabSz="685165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4150">
                <a:solidFill>
                  <a:srgbClr val="414141"/>
                </a:solidFill>
              </a:rPr>
              <a:t>Instead of recovering individual data structures, GUITAR takes reallocated GUI data structures as input and pieces them together to recreate the original GUI.</a:t>
            </a:r>
          </a:p>
          <a:p>
            <a:pPr marL="505968" lvl="0" indent="-505968" defTabSz="685165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4150">
                <a:solidFill>
                  <a:srgbClr val="414141"/>
                </a:solidFill>
              </a:rPr>
              <a:t>Limitations</a:t>
            </a:r>
          </a:p>
          <a:p>
            <a:pPr marL="1011936" lvl="1" indent="-505968" defTabSz="685165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4150">
                <a:solidFill>
                  <a:srgbClr val="414141"/>
                </a:solidFill>
              </a:rPr>
              <a:t>Highly depends on the performance of the recovery of GUI data structures</a:t>
            </a:r>
          </a:p>
          <a:p>
            <a:pPr marL="1011936" lvl="1" indent="-505968" defTabSz="685165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4150">
                <a:solidFill>
                  <a:srgbClr val="414141"/>
                </a:solidFill>
              </a:rPr>
              <a:t>Highly depends on how OS deals with background apps (e.g., size of the free heap space)</a:t>
            </a:r>
          </a:p>
          <a:p>
            <a:pPr marL="1011936" lvl="1" indent="-505968" defTabSz="685165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4150">
                <a:solidFill>
                  <a:srgbClr val="414141"/>
                </a:solidFill>
              </a:rPr>
              <a:t>Needs a balanced and complete bipartite graph for solving the weighted assignment</a:t>
            </a:r>
          </a:p>
        </p:txBody>
      </p:sp>
      <p:sp>
        <p:nvSpPr>
          <p:cNvPr id="200" name="Shape 2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22</a:t>
            </a:fld>
            <a:endParaRPr sz="2400">
              <a:solidFill>
                <a:srgbClr val="4C4946"/>
              </a:solidFill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Questions</a:t>
            </a:r>
          </a:p>
        </p:txBody>
      </p:sp>
      <p:sp>
        <p:nvSpPr>
          <p:cNvPr id="203" name="Shape 20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25500" lvl="0" indent="-825500">
              <a:buClrTx/>
              <a:buSzPct val="100000"/>
              <a:buFontTx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Why are there conflicting branches for the initially reconstructed GUI tree?</a:t>
            </a:r>
          </a:p>
          <a:p>
            <a:pPr marL="0" lv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5000">
              <a:solidFill>
                <a:srgbClr val="414141"/>
              </a:solidFill>
            </a:endParaRPr>
          </a:p>
          <a:p>
            <a:pPr marL="825500" lvl="0" indent="-825500">
              <a:buClrTx/>
              <a:buSzPct val="100000"/>
              <a:buFontTx/>
              <a:buAutoNum type="arabicPeriod" startAt="2"/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Why does GUITAR need to add fake DrawOpLists on the initial GUI tree?</a:t>
            </a:r>
          </a:p>
          <a:p>
            <a:pPr marL="0" lv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5000">
              <a:solidFill>
                <a:srgbClr val="414141"/>
              </a:solidFill>
            </a:endParaRPr>
          </a:p>
          <a:p>
            <a:pPr marL="825500" lvl="0" indent="-825500">
              <a:buClrTx/>
              <a:buSzPct val="100000"/>
              <a:buFontTx/>
              <a:buAutoNum type="arabicPeriod" startAt="3"/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Why are some reconstructed trees larger than their Ground Truth Trees?</a:t>
            </a:r>
          </a:p>
        </p:txBody>
      </p:sp>
      <p:sp>
        <p:nvSpPr>
          <p:cNvPr id="204" name="Shape 2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23</a:t>
            </a:fld>
            <a:endParaRPr sz="2400">
              <a:solidFill>
                <a:srgbClr val="4C4946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GUITAR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952500" y="3797300"/>
            <a:ext cx="13633021" cy="89281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 b="1">
                <a:solidFill>
                  <a:srgbClr val="414141"/>
                </a:solidFill>
              </a:rPr>
              <a:t>How to effectively piece together Android app GUIs from memory images?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GUITAR: “an app-independent technique which automatically reassembles and redraws all apps’ GUIs from the multitude of GUI data elements found in a smartphone’s memory image”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Reconstructing GUI tree topology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Remapping drawing operations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Runtime recreation for GUI redraw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xfrm>
            <a:off x="12052300" y="13017500"/>
            <a:ext cx="266701" cy="508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3</a:t>
            </a:fld>
            <a:endParaRPr sz="2400">
              <a:solidFill>
                <a:srgbClr val="4C4946"/>
              </a:solidFill>
            </a:endParaRPr>
          </a:p>
        </p:txBody>
      </p:sp>
      <p:grpSp>
        <p:nvGrpSpPr>
          <p:cNvPr id="74" name="Group 74"/>
          <p:cNvGrpSpPr/>
          <p:nvPr/>
        </p:nvGrpSpPr>
        <p:grpSpPr>
          <a:xfrm>
            <a:off x="15179509" y="3289299"/>
            <a:ext cx="8305040" cy="5092545"/>
            <a:chOff x="-127000" y="-88900"/>
            <a:chExt cx="8305038" cy="5092543"/>
          </a:xfrm>
        </p:grpSpPr>
        <p:pic>
          <p:nvPicPr>
            <p:cNvPr id="73" name="Screen Shot 2015-09-20 at 1.46.02 PM.png"/>
            <p:cNvPicPr/>
            <p:nvPr/>
          </p:nvPicPr>
          <p:blipFill>
            <a:blip r:embed="rId2">
              <a:extLst/>
            </a:blip>
            <a:srcRect l="7331" r="8464" b="27458"/>
            <a:stretch>
              <a:fillRect/>
            </a:stretch>
          </p:blipFill>
          <p:spPr>
            <a:xfrm>
              <a:off x="-1" y="0"/>
              <a:ext cx="8051040" cy="476234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2" name="Picture 71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1"/>
              <a:ext cx="8305039" cy="5092545"/>
            </a:xfrm>
            <a:prstGeom prst="rect">
              <a:avLst/>
            </a:prstGeom>
            <a:effectLst/>
          </p:spPr>
        </p:pic>
      </p:grpSp>
      <p:grpSp>
        <p:nvGrpSpPr>
          <p:cNvPr id="77" name="Group 77"/>
          <p:cNvGrpSpPr/>
          <p:nvPr/>
        </p:nvGrpSpPr>
        <p:grpSpPr>
          <a:xfrm>
            <a:off x="15179465" y="8353853"/>
            <a:ext cx="8305128" cy="5218909"/>
            <a:chOff x="-127000" y="-88900"/>
            <a:chExt cx="8305127" cy="5218908"/>
          </a:xfrm>
        </p:grpSpPr>
        <p:pic>
          <p:nvPicPr>
            <p:cNvPr id="76" name="Screen Shot 2015-09-20 at 1.46.42 PM.png"/>
            <p:cNvPicPr/>
            <p:nvPr/>
          </p:nvPicPr>
          <p:blipFill>
            <a:blip r:embed="rId4">
              <a:extLst/>
            </a:blip>
            <a:srcRect l="51505" r="176" b="8685"/>
            <a:stretch>
              <a:fillRect/>
            </a:stretch>
          </p:blipFill>
          <p:spPr>
            <a:xfrm>
              <a:off x="0" y="0"/>
              <a:ext cx="8051128" cy="488870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5" name="Picture 74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27001" y="-88901"/>
              <a:ext cx="8305129" cy="521891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Related Work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5487" lvl="0" indent="-475487" defTabSz="643889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414141"/>
                </a:solidFill>
              </a:rPr>
              <a:t>Memory forensics by recovering </a:t>
            </a:r>
            <a:r>
              <a:rPr sz="3900" b="1">
                <a:solidFill>
                  <a:srgbClr val="414141"/>
                </a:solidFill>
              </a:rPr>
              <a:t>individual data structures</a:t>
            </a:r>
            <a:endParaRPr sz="3900">
              <a:solidFill>
                <a:srgbClr val="414141"/>
              </a:solidFill>
            </a:endParaRPr>
          </a:p>
          <a:p>
            <a:pPr marL="950975" lvl="1" indent="-475487" defTabSz="643889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414141"/>
                </a:solidFill>
              </a:rPr>
              <a:t>Value-invariant signatures: known in-memory value patterns or invariants</a:t>
            </a:r>
          </a:p>
          <a:p>
            <a:pPr marL="950975" lvl="1" indent="-475487" defTabSz="643889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414141"/>
                </a:solidFill>
              </a:rPr>
              <a:t>Structural-invariant signatures: interconnection of data structure networks</a:t>
            </a:r>
          </a:p>
          <a:p>
            <a:pPr marL="475487" lvl="0" indent="-475487" defTabSz="643889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414141"/>
                </a:solidFill>
              </a:rPr>
              <a:t>DSCRETE: automatically render application output for recovered data structures</a:t>
            </a:r>
          </a:p>
          <a:p>
            <a:pPr marL="950975" lvl="1" indent="-475487" defTabSz="643889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414141"/>
                </a:solidFill>
              </a:rPr>
              <a:t>application-specific, requires live data structures</a:t>
            </a:r>
          </a:p>
          <a:p>
            <a:pPr marL="475487" lvl="0" indent="-475487" defTabSz="643889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414141"/>
                </a:solidFill>
              </a:rPr>
              <a:t>DEC0DE: recovers plain-text call logs and address book entries by probabilistic finite state machines</a:t>
            </a:r>
          </a:p>
          <a:p>
            <a:pPr marL="475487" lvl="0" indent="-475487" defTabSz="643889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414141"/>
                </a:solidFill>
              </a:rPr>
              <a:t>VCR and many others: recovering app-specific data from memory images</a:t>
            </a:r>
          </a:p>
          <a:p>
            <a:pPr marL="950975" lvl="1" indent="-475487" defTabSz="643889">
              <a:spcBef>
                <a:spcPts val="2600"/>
              </a:spcBef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414141"/>
                </a:solidFill>
              </a:rPr>
              <a:t>only focus on specific types of program data, while GUITAR focuses recovers GUIs and redraws the GUIs in the same view as seen by smartphone users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xfrm>
            <a:off x="12052300" y="13017500"/>
            <a:ext cx="266701" cy="508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4</a:t>
            </a:fld>
            <a:endParaRPr sz="2400">
              <a:solidFill>
                <a:srgbClr val="4C4946"/>
              </a:solidFill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Outline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24255" lvl="0" indent="-524255" defTabSz="709930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414141"/>
                </a:solidFill>
              </a:rPr>
              <a:t>GUITAR Design</a:t>
            </a:r>
          </a:p>
          <a:p>
            <a:pPr marL="1048511" lvl="1" indent="-524255" defTabSz="709930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414141"/>
                </a:solidFill>
              </a:rPr>
              <a:t>Reconstructing GUI Tree Topology</a:t>
            </a:r>
          </a:p>
          <a:p>
            <a:pPr marL="1048511" lvl="1" indent="-524255" defTabSz="709930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414141"/>
                </a:solidFill>
              </a:rPr>
              <a:t>Remapping Drawing Operations</a:t>
            </a:r>
          </a:p>
          <a:p>
            <a:pPr marL="1048511" lvl="1" indent="-524255" defTabSz="709930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414141"/>
                </a:solidFill>
              </a:rPr>
              <a:t>Runtime Recreation for GUI Redraw</a:t>
            </a:r>
          </a:p>
          <a:p>
            <a:pPr marL="524255" lvl="0" indent="-524255" defTabSz="709930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414141"/>
                </a:solidFill>
              </a:rPr>
              <a:t>Evaluation</a:t>
            </a:r>
          </a:p>
          <a:p>
            <a:pPr marL="1048511" lvl="1" indent="-524255" defTabSz="709930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414141"/>
                </a:solidFill>
              </a:rPr>
              <a:t>GUI Data Elements</a:t>
            </a:r>
          </a:p>
          <a:p>
            <a:pPr marL="1048511" lvl="1" indent="-524255" defTabSz="709930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414141"/>
                </a:solidFill>
              </a:rPr>
              <a:t>Reconstructed GUIs</a:t>
            </a:r>
          </a:p>
          <a:p>
            <a:pPr marL="1048511" lvl="1" indent="-524255" defTabSz="709930">
              <a:spcBef>
                <a:spcPts val="2900"/>
              </a:spcBef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414141"/>
                </a:solidFill>
              </a:rPr>
              <a:t>GUI Reconstruction Over Time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xfrm>
            <a:off x="12052300" y="13017500"/>
            <a:ext cx="266701" cy="508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5</a:t>
            </a:fld>
            <a:endParaRPr sz="2400">
              <a:solidFill>
                <a:srgbClr val="4C4946"/>
              </a:solid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Android GUI Framework</a:t>
            </a:r>
          </a:p>
        </p:txBody>
      </p:sp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xfrm>
            <a:off x="952500" y="3797300"/>
            <a:ext cx="11726665" cy="8928100"/>
          </a:xfrm>
          <a:prstGeom prst="rect">
            <a:avLst/>
          </a:prstGeom>
        </p:spPr>
        <p:txBody>
          <a:bodyPr/>
          <a:lstStyle/>
          <a:p>
            <a:pPr marL="603504" lvl="0" indent="-603504" defTabSz="817244">
              <a:spcBef>
                <a:spcPts val="3300"/>
              </a:spcBef>
              <a:buSzPct val="60000"/>
              <a:defRPr sz="1800">
                <a:solidFill>
                  <a:srgbClr val="000000"/>
                </a:solidFill>
              </a:defRPr>
            </a:pPr>
            <a:r>
              <a:rPr sz="4950">
                <a:solidFill>
                  <a:srgbClr val="414141"/>
                </a:solidFill>
              </a:rPr>
              <a:t>Recovering pixel buffer: only the currently visible app’s GUI</a:t>
            </a:r>
          </a:p>
          <a:p>
            <a:pPr marL="603504" lvl="0" indent="-603504" defTabSz="817244">
              <a:spcBef>
                <a:spcPts val="3300"/>
              </a:spcBef>
              <a:buSzPct val="60000"/>
              <a:defRPr sz="1800">
                <a:solidFill>
                  <a:srgbClr val="000000"/>
                </a:solidFill>
              </a:defRPr>
            </a:pPr>
            <a:r>
              <a:rPr sz="4950">
                <a:solidFill>
                  <a:srgbClr val="414141"/>
                </a:solidFill>
              </a:rPr>
              <a:t>In-memory windowing system: GUI hierarchy tree with drawing operations</a:t>
            </a:r>
          </a:p>
          <a:p>
            <a:pPr marL="1207008" lvl="1" indent="-603504" defTabSz="817244">
              <a:spcBef>
                <a:spcPts val="3300"/>
              </a:spcBef>
              <a:buSzPct val="60000"/>
              <a:defRPr sz="1800">
                <a:solidFill>
                  <a:srgbClr val="000000"/>
                </a:solidFill>
              </a:defRPr>
            </a:pPr>
            <a:r>
              <a:rPr sz="4950">
                <a:solidFill>
                  <a:srgbClr val="414141"/>
                </a:solidFill>
              </a:rPr>
              <a:t>current geometric layout and graphical content</a:t>
            </a:r>
          </a:p>
          <a:p>
            <a:pPr marL="1207008" lvl="1" indent="-603504" defTabSz="817244">
              <a:spcBef>
                <a:spcPts val="3300"/>
              </a:spcBef>
              <a:buSzPct val="60000"/>
              <a:defRPr sz="1800">
                <a:solidFill>
                  <a:srgbClr val="000000"/>
                </a:solidFill>
              </a:defRPr>
            </a:pPr>
            <a:r>
              <a:rPr sz="4950">
                <a:solidFill>
                  <a:srgbClr val="414141"/>
                </a:solidFill>
              </a:rPr>
              <a:t>each app’s visual presentation and display</a:t>
            </a:r>
          </a:p>
        </p:txBody>
      </p:sp>
      <p:grpSp>
        <p:nvGrpSpPr>
          <p:cNvPr id="91" name="Group 91"/>
          <p:cNvGrpSpPr/>
          <p:nvPr/>
        </p:nvGrpSpPr>
        <p:grpSpPr>
          <a:xfrm>
            <a:off x="12670081" y="3722939"/>
            <a:ext cx="10727839" cy="9076822"/>
            <a:chOff x="-127000" y="-88900"/>
            <a:chExt cx="10727837" cy="9076821"/>
          </a:xfrm>
        </p:grpSpPr>
        <p:pic>
          <p:nvPicPr>
            <p:cNvPr id="90" name="Screen Shot 2015-09-20 at 1.41.45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0473838" cy="874662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9" name="Picture 88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10727838" cy="9076822"/>
            </a:xfrm>
            <a:prstGeom prst="rect">
              <a:avLst/>
            </a:prstGeom>
            <a:effectLst/>
          </p:spPr>
        </p:pic>
      </p:grp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xfrm>
            <a:off x="12052300" y="13017500"/>
            <a:ext cx="266701" cy="508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6</a:t>
            </a:fld>
            <a:endParaRPr sz="2400">
              <a:solidFill>
                <a:srgbClr val="4C4946"/>
              </a:solidFill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Recoverable GUI for Backgrounded Apps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14004528" y="3803650"/>
            <a:ext cx="9484122" cy="89281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Backgrounded apps in Android: GUI tree will be </a:t>
            </a:r>
            <a:r>
              <a:rPr sz="4200" b="1">
                <a:solidFill>
                  <a:srgbClr val="414141"/>
                </a:solidFill>
              </a:rPr>
              <a:t>deallocated</a:t>
            </a:r>
            <a:r>
              <a:rPr sz="4200">
                <a:solidFill>
                  <a:srgbClr val="414141"/>
                </a:solidFill>
              </a:rPr>
              <a:t> and critical pointers will be set to </a:t>
            </a:r>
            <a:r>
              <a:rPr sz="4200" b="1">
                <a:solidFill>
                  <a:srgbClr val="414141"/>
                </a:solidFill>
              </a:rPr>
              <a:t>NULL</a:t>
            </a:r>
            <a:r>
              <a:rPr sz="4200">
                <a:solidFill>
                  <a:srgbClr val="414141"/>
                </a:solidFill>
              </a:rPr>
              <a:t>.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many nodes remain in free heap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portion of GUI data is recoverable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A lot of GUI data is recoverable even after 24 hours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Missing node do not affect the redrawing of the remaining GUI</a:t>
            </a:r>
          </a:p>
        </p:txBody>
      </p:sp>
      <p:grpSp>
        <p:nvGrpSpPr>
          <p:cNvPr id="98" name="Group 98"/>
          <p:cNvGrpSpPr/>
          <p:nvPr/>
        </p:nvGrpSpPr>
        <p:grpSpPr>
          <a:xfrm>
            <a:off x="780093" y="3934622"/>
            <a:ext cx="13062907" cy="8666156"/>
            <a:chOff x="-127000" y="-88900"/>
            <a:chExt cx="13062906" cy="8666154"/>
          </a:xfrm>
        </p:grpSpPr>
        <p:pic>
          <p:nvPicPr>
            <p:cNvPr id="97" name="Screen Shot 2015-09-20 at 1.42.09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2808907" cy="833595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6" name="Picture 95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13062907" cy="8666155"/>
            </a:xfrm>
            <a:prstGeom prst="rect">
              <a:avLst/>
            </a:prstGeom>
            <a:effectLst/>
          </p:spPr>
        </p:pic>
      </p:grp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xfrm>
            <a:off x="12052300" y="13017500"/>
            <a:ext cx="266701" cy="508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7</a:t>
            </a:fld>
            <a:endParaRPr sz="2400">
              <a:solidFill>
                <a:srgbClr val="4C4946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Challenges and Solutions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48639" lvl="0" indent="-548639" defTabSz="742950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414141"/>
                </a:solidFill>
              </a:rPr>
              <a:t>Key pointers in the GUI tree are </a:t>
            </a:r>
            <a:r>
              <a:rPr sz="4500">
                <a:solidFill>
                  <a:srgbClr val="FF2600"/>
                </a:solidFill>
              </a:rPr>
              <a:t>explicitly nullified</a:t>
            </a:r>
            <a:r>
              <a:rPr sz="4500">
                <a:solidFill>
                  <a:srgbClr val="414141"/>
                </a:solidFill>
              </a:rPr>
              <a:t>, so the original layout needs to be pieced together from disconnected nodes.</a:t>
            </a:r>
          </a:p>
          <a:p>
            <a:pPr marL="1097279" lvl="1" indent="-548639" defTabSz="742950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414141"/>
                </a:solidFill>
              </a:rPr>
              <a:t>depth-first topology recovery: </a:t>
            </a:r>
            <a:r>
              <a:rPr sz="4500" b="1">
                <a:solidFill>
                  <a:srgbClr val="414141"/>
                </a:solidFill>
              </a:rPr>
              <a:t>reconnect internal parent nodes</a:t>
            </a:r>
            <a:r>
              <a:rPr sz="4500">
                <a:solidFill>
                  <a:srgbClr val="414141"/>
                </a:solidFill>
              </a:rPr>
              <a:t> automatically</a:t>
            </a:r>
          </a:p>
          <a:p>
            <a:pPr marL="548639" lvl="0" indent="-548639" defTabSz="742950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414141"/>
                </a:solidFill>
              </a:rPr>
              <a:t>GUI’s graphical contents need to be restored by geometrically </a:t>
            </a:r>
            <a:r>
              <a:rPr sz="4500">
                <a:solidFill>
                  <a:srgbClr val="FF2600"/>
                </a:solidFill>
              </a:rPr>
              <a:t>re-mapping</a:t>
            </a:r>
            <a:r>
              <a:rPr sz="4500">
                <a:solidFill>
                  <a:srgbClr val="414141"/>
                </a:solidFill>
              </a:rPr>
              <a:t> the leaf TreeNodes back to the DrawOpLists.</a:t>
            </a:r>
          </a:p>
          <a:p>
            <a:pPr marL="1097279" lvl="1" indent="-548639" defTabSz="742950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414141"/>
                </a:solidFill>
              </a:rPr>
              <a:t>bipartite graph weighted assignment: </a:t>
            </a:r>
            <a:r>
              <a:rPr sz="4500" b="1">
                <a:solidFill>
                  <a:srgbClr val="414141"/>
                </a:solidFill>
              </a:rPr>
              <a:t>semantic hints</a:t>
            </a:r>
            <a:r>
              <a:rPr sz="4500">
                <a:solidFill>
                  <a:srgbClr val="414141"/>
                </a:solidFill>
              </a:rPr>
              <a:t> in drawable graphical content</a:t>
            </a:r>
          </a:p>
          <a:p>
            <a:pPr marL="548639" lvl="0" indent="-548639" defTabSz="742950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414141"/>
                </a:solidFill>
              </a:rPr>
              <a:t>several key data structures’ functional </a:t>
            </a:r>
            <a:r>
              <a:rPr sz="4500">
                <a:solidFill>
                  <a:srgbClr val="FF2600"/>
                </a:solidFill>
              </a:rPr>
              <a:t>inheritance is lost</a:t>
            </a:r>
            <a:r>
              <a:rPr sz="4500">
                <a:solidFill>
                  <a:srgbClr val="414141"/>
                </a:solidFill>
              </a:rPr>
              <a:t> in the memory image</a:t>
            </a:r>
          </a:p>
          <a:p>
            <a:pPr marL="1097279" lvl="1" indent="-548639" defTabSz="742950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414141"/>
                </a:solidFill>
              </a:rPr>
              <a:t>forced polymorphism: </a:t>
            </a:r>
            <a:r>
              <a:rPr sz="4500" b="1">
                <a:solidFill>
                  <a:srgbClr val="414141"/>
                </a:solidFill>
              </a:rPr>
              <a:t>patch lost</a:t>
            </a:r>
            <a:r>
              <a:rPr sz="4500">
                <a:solidFill>
                  <a:srgbClr val="414141"/>
                </a:solidFill>
              </a:rPr>
              <a:t> inheritance information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xfrm>
            <a:off x="12052300" y="13017500"/>
            <a:ext cx="266701" cy="508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8</a:t>
            </a:fld>
            <a:endParaRPr sz="2400">
              <a:solidFill>
                <a:srgbClr val="4C4946"/>
              </a:solidFill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Reconstructing GUI Tree Topology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952500" y="3797300"/>
            <a:ext cx="9967318" cy="89281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NULL pointers for backgrounded apps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TreeNode ⇏ DrawOpList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Parent TreeNode ⇏ Child TreeNode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GUI tree from disconnected nodes sets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Java objects ⇒ reverse GUI layout ⇒ parent of each TreeNode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child-to-parent paths and DrawOpList-to-child pointers ⇒ parent-to-DrawOpList pointers</a:t>
            </a:r>
          </a:p>
        </p:txBody>
      </p:sp>
      <p:grpSp>
        <p:nvGrpSpPr>
          <p:cNvPr id="109" name="Group 109"/>
          <p:cNvGrpSpPr/>
          <p:nvPr/>
        </p:nvGrpSpPr>
        <p:grpSpPr>
          <a:xfrm>
            <a:off x="10990457" y="3703671"/>
            <a:ext cx="12504862" cy="9115358"/>
            <a:chOff x="-127000" y="-88900"/>
            <a:chExt cx="12504861" cy="9115357"/>
          </a:xfrm>
        </p:grpSpPr>
        <p:pic>
          <p:nvPicPr>
            <p:cNvPr id="108" name="Screen Shot 2015-09-20 at 1.42.34 PM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2250862" cy="87851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7" name="Picture 106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12504862" cy="9115358"/>
            </a:xfrm>
            <a:prstGeom prst="rect">
              <a:avLst/>
            </a:prstGeom>
            <a:effectLst/>
          </p:spPr>
        </p:pic>
      </p:grp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xfrm>
            <a:off x="12052300" y="13017500"/>
            <a:ext cx="266701" cy="508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400">
                <a:solidFill>
                  <a:srgbClr val="4C4946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9</a:t>
            </a:fld>
            <a:endParaRPr sz="2400">
              <a:solidFill>
                <a:srgbClr val="4C4946"/>
              </a:solidFill>
            </a:endParaRP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1118</Words>
  <Application>Microsoft Macintosh PowerPoint</Application>
  <PresentationFormat>Custom</PresentationFormat>
  <Paragraphs>175</Paragraphs>
  <Slides>23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New_Template4</vt:lpstr>
      <vt:lpstr>GUITAR: Piecing Together Android App GUIs from Memory Images</vt:lpstr>
      <vt:lpstr>Android App GUIs</vt:lpstr>
      <vt:lpstr>GUITAR</vt:lpstr>
      <vt:lpstr>Related Work</vt:lpstr>
      <vt:lpstr>Outline</vt:lpstr>
      <vt:lpstr>Android GUI Framework</vt:lpstr>
      <vt:lpstr>Recoverable GUI for Backgrounded Apps</vt:lpstr>
      <vt:lpstr>Challenges and Solutions</vt:lpstr>
      <vt:lpstr>Reconstructing GUI Tree Topology</vt:lpstr>
      <vt:lpstr>Reconstructing GUI Tree Topology</vt:lpstr>
      <vt:lpstr>Remapping Drawing Operations</vt:lpstr>
      <vt:lpstr>Remapping Drawing Operations</vt:lpstr>
      <vt:lpstr>Runtime Recreation for GUI Redraw</vt:lpstr>
      <vt:lpstr>Outline</vt:lpstr>
      <vt:lpstr>Evaluation: GUI Data Elements</vt:lpstr>
      <vt:lpstr>Evaluation: Reconstructed GUIs</vt:lpstr>
      <vt:lpstr>Evaluation: Reconstructed GUIs</vt:lpstr>
      <vt:lpstr>Evaluation: Reconstructed GUIs</vt:lpstr>
      <vt:lpstr>Evaluation: Reconstructed GUIs</vt:lpstr>
      <vt:lpstr>Evaluation: GUI Reconstruction Over Time</vt:lpstr>
      <vt:lpstr>Evaluation: GUI Reconstruction Over Time</vt:lpstr>
      <vt:lpstr>Summary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GUITAR: Piecing Together Android App GUIs from Memory Images</dc:title>
  <cp:lastModifiedBy>kun sun</cp:lastModifiedBy>
  <cp:revision>1</cp:revision>
  <dcterms:created xsi:type="dcterms:W3CDTF">2015-09-23T03:26:00Z</dcterms:created>
  <dcterms:modified xsi:type="dcterms:W3CDTF">2015-09-23T03:26:44Z</dcterms:modified>
</cp:coreProperties>
</file>