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3" r:id="rId3"/>
    <p:sldId id="257" r:id="rId4"/>
    <p:sldId id="259" r:id="rId5"/>
    <p:sldId id="284" r:id="rId6"/>
    <p:sldId id="258" r:id="rId7"/>
    <p:sldId id="260" r:id="rId8"/>
    <p:sldId id="282" r:id="rId9"/>
    <p:sldId id="261" r:id="rId10"/>
    <p:sldId id="262" r:id="rId11"/>
    <p:sldId id="263" r:id="rId12"/>
    <p:sldId id="285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89" r:id="rId21"/>
    <p:sldId id="286" r:id="rId22"/>
    <p:sldId id="272" r:id="rId23"/>
    <p:sldId id="273" r:id="rId24"/>
    <p:sldId id="274" r:id="rId25"/>
    <p:sldId id="275" r:id="rId26"/>
    <p:sldId id="276" r:id="rId27"/>
    <p:sldId id="277" r:id="rId28"/>
    <p:sldId id="287" r:id="rId29"/>
    <p:sldId id="278" r:id="rId30"/>
    <p:sldId id="288" r:id="rId31"/>
    <p:sldId id="279" r:id="rId32"/>
    <p:sldId id="281" r:id="rId3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3" autoAdjust="0"/>
    <p:restoredTop sz="94660"/>
  </p:normalViewPr>
  <p:slideViewPr>
    <p:cSldViewPr snapToGrid="0">
      <p:cViewPr varScale="1">
        <p:scale>
          <a:sx n="43" d="100"/>
          <a:sy n="43" d="100"/>
        </p:scale>
        <p:origin x="5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93F97-A9DF-4468-9861-E810FD1ACF06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21B86-E78E-43C8-86C4-160CBB14C3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453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131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95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183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82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16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630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66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03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49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91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664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813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F8CE3-908E-4107-84F9-1D05BFB1A120}" type="datetimeFigureOut">
              <a:rPr lang="zh-CN" altLang="en-US" smtClean="0"/>
              <a:t>2015/10/3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0E01-96E9-4095-86DC-FCBEB74F3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22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415601" y="1429801"/>
            <a:ext cx="11360799" cy="22995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err="1" smtClean="0"/>
              <a:t>UCognito</a:t>
            </a:r>
            <a:r>
              <a:rPr lang="en-US" dirty="0" smtClean="0"/>
              <a:t>: Private Browsing without Tears</a:t>
            </a:r>
            <a:endParaRPr lang="en" dirty="0"/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0" y="1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  <p:sp>
        <p:nvSpPr>
          <p:cNvPr id="53" name="Shape 53"/>
          <p:cNvSpPr txBox="1"/>
          <p:nvPr/>
        </p:nvSpPr>
        <p:spPr>
          <a:xfrm>
            <a:off x="985401" y="-1623033"/>
            <a:ext cx="10279199" cy="1199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endParaRPr sz="2400"/>
          </a:p>
        </p:txBody>
      </p:sp>
      <p:sp>
        <p:nvSpPr>
          <p:cNvPr id="54" name="Shape 54"/>
          <p:cNvSpPr txBox="1"/>
          <p:nvPr/>
        </p:nvSpPr>
        <p:spPr>
          <a:xfrm>
            <a:off x="2965801" y="5353133"/>
            <a:ext cx="6318399" cy="656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" sz="1467" dirty="0" smtClean="0">
                <a:solidFill>
                  <a:srgbClr val="444444"/>
                </a:solidFill>
              </a:rPr>
              <a:t>Present by Zhang He</a:t>
            </a:r>
            <a:endParaRPr lang="en" sz="1467" dirty="0">
              <a:solidFill>
                <a:srgbClr val="444444"/>
              </a:solidFill>
            </a:endParaRP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1524000" y="3675019"/>
            <a:ext cx="9144000" cy="1655762"/>
          </a:xfrm>
        </p:spPr>
        <p:txBody>
          <a:bodyPr/>
          <a:lstStyle/>
          <a:p>
            <a:r>
              <a:rPr lang="en-US" altLang="zh-CN" dirty="0" err="1" smtClean="0"/>
              <a:t>Meng</a:t>
            </a:r>
            <a:r>
              <a:rPr lang="en-US" altLang="zh-CN" dirty="0" smtClean="0"/>
              <a:t> Xu, </a:t>
            </a:r>
            <a:r>
              <a:rPr lang="en-US" altLang="zh-CN" dirty="0" err="1" smtClean="0"/>
              <a:t>Yeongjin</a:t>
            </a:r>
            <a:r>
              <a:rPr lang="en-US" altLang="zh-CN" dirty="0" smtClean="0"/>
              <a:t> Jang, </a:t>
            </a:r>
            <a:r>
              <a:rPr lang="en-US" altLang="zh-CN" dirty="0" err="1" smtClean="0"/>
              <a:t>Xinyu</a:t>
            </a:r>
            <a:r>
              <a:rPr lang="en-US" altLang="zh-CN" dirty="0" smtClean="0"/>
              <a:t> Xing, </a:t>
            </a:r>
            <a:r>
              <a:rPr lang="en-US" altLang="zh-CN" dirty="0" err="1" smtClean="0"/>
              <a:t>Taesoo</a:t>
            </a:r>
            <a:r>
              <a:rPr lang="en-US" altLang="zh-CN" dirty="0" smtClean="0"/>
              <a:t> Kim, and </a:t>
            </a:r>
            <a:r>
              <a:rPr lang="en-US" altLang="zh-CN" dirty="0" err="1" smtClean="0"/>
              <a:t>Wenke</a:t>
            </a:r>
            <a:r>
              <a:rPr lang="en-US" altLang="zh-CN" dirty="0" smtClean="0"/>
              <a:t> Lee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60422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53551" y="1729544"/>
            <a:ext cx="6482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 smtClean="0"/>
              <a:t>FireFox</a:t>
            </a:r>
            <a:r>
              <a:rPr lang="en-US" altLang="zh-CN" sz="2400" dirty="0" smtClean="0"/>
              <a:t>: takes the approach of manual app re-view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53551" y="2463632"/>
            <a:ext cx="125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Chrome: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600" y="3197720"/>
            <a:ext cx="7849485" cy="114655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879921" y="488944"/>
            <a:ext cx="5346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Caveat Interface for Add-on</a:t>
            </a:r>
            <a:endParaRPr lang="zh-CN" altLang="en-US" sz="3600" dirty="0"/>
          </a:p>
        </p:txBody>
      </p:sp>
      <p:pic>
        <p:nvPicPr>
          <p:cNvPr id="8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46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45579" y="444501"/>
            <a:ext cx="47162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Testing private browsing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269" y="4282652"/>
            <a:ext cx="7370553" cy="188375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197203" y="1703936"/>
            <a:ext cx="94086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Goal: </a:t>
            </a:r>
            <a:r>
              <a:rPr lang="zh-CN" altLang="en-US" sz="2400" dirty="0" smtClean="0"/>
              <a:t>employ a systematic way to identify and support the features/components that persist data during a browsing session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2197203" y="2993294"/>
            <a:ext cx="8170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Environment:</a:t>
            </a:r>
            <a:r>
              <a:rPr lang="zh-CN" altLang="en-US" sz="2400" dirty="0" smtClean="0"/>
              <a:t>feasible with a small code base and in a slow development cycle</a:t>
            </a:r>
            <a:endParaRPr lang="zh-CN" altLang="en-US" sz="2400" dirty="0"/>
          </a:p>
        </p:txBody>
      </p:sp>
      <p:pic>
        <p:nvPicPr>
          <p:cNvPr id="8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458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8538" y="1586475"/>
            <a:ext cx="10515600" cy="4351338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Research Problem</a:t>
            </a:r>
          </a:p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Existing Problem and Motivation</a:t>
            </a:r>
          </a:p>
          <a:p>
            <a:r>
              <a:rPr lang="en-US" altLang="zh-CN" dirty="0" smtClean="0"/>
              <a:t>Major research</a:t>
            </a:r>
          </a:p>
          <a:p>
            <a:pPr lvl="1"/>
            <a:r>
              <a:rPr lang="en-US" altLang="zh-CN" dirty="0" err="1" smtClean="0"/>
              <a:t>Uverifier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Ucognito</a:t>
            </a:r>
            <a:endParaRPr lang="en-US" altLang="zh-CN" dirty="0" smtClean="0"/>
          </a:p>
          <a:p>
            <a:r>
              <a:rPr lang="en-US" altLang="zh-CN" dirty="0" smtClean="0"/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r>
              <a:rPr lang="en-US" altLang="zh-CN" dirty="0" smtClean="0"/>
              <a:t>Quiz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186358" y="422031"/>
            <a:ext cx="1959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Overview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829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29788" y="501134"/>
            <a:ext cx="69010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Uverifier: Privacy Violation Detector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1984823" y="1931215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T</a:t>
            </a:r>
            <a:r>
              <a:rPr lang="zh-CN" altLang="en-US" sz="2800" dirty="0" smtClean="0"/>
              <a:t>hree major components:</a:t>
            </a:r>
          </a:p>
          <a:p>
            <a:r>
              <a:rPr lang="zh-CN" altLang="en-US" sz="2400" dirty="0" smtClean="0"/>
              <a:t>• a script-based driver that drives a browsing session</a:t>
            </a:r>
            <a:endParaRPr lang="en-US" altLang="zh-CN" sz="2400" dirty="0" smtClean="0"/>
          </a:p>
          <a:p>
            <a:r>
              <a:rPr lang="zh-CN" altLang="en-US" sz="2400" dirty="0" smtClean="0"/>
              <a:t>• a system call tracer</a:t>
            </a:r>
            <a:endParaRPr lang="en-US" altLang="zh-CN" sz="2400" dirty="0" smtClean="0"/>
          </a:p>
          <a:p>
            <a:r>
              <a:rPr lang="zh-CN" altLang="en-US" sz="2400" dirty="0" smtClean="0"/>
              <a:t>• an analyzer</a:t>
            </a:r>
            <a:endParaRPr lang="en-US" altLang="zh-CN" sz="2400" dirty="0" smtClean="0"/>
          </a:p>
          <a:p>
            <a:endParaRPr lang="en-US" altLang="zh-CN" sz="2000" dirty="0" smtClean="0"/>
          </a:p>
          <a:p>
            <a:r>
              <a:rPr lang="en-US" altLang="zh-CN" sz="2800" dirty="0" smtClean="0"/>
              <a:t>Test</a:t>
            </a:r>
            <a:r>
              <a:rPr lang="zh-CN" altLang="en-US" sz="2800" dirty="0" smtClean="0"/>
              <a:t>:</a:t>
            </a:r>
          </a:p>
          <a:p>
            <a:r>
              <a:rPr lang="zh-CN" altLang="en-US" sz="2400" dirty="0" smtClean="0"/>
              <a:t>• To test stealthiness goal, we run one private session (A) only.</a:t>
            </a:r>
          </a:p>
          <a:p>
            <a:r>
              <a:rPr lang="zh-CN" altLang="en-US" sz="2400" dirty="0" smtClean="0"/>
              <a:t>• To test freshness goal, we run one public session (A) and one private session (B) consecutively.</a:t>
            </a:r>
            <a:endParaRPr lang="zh-CN" altLang="en-US" sz="2400" dirty="0"/>
          </a:p>
        </p:txBody>
      </p:sp>
      <p:pic>
        <p:nvPicPr>
          <p:cNvPr id="6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26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04025" y="487066"/>
            <a:ext cx="3480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Privacy Violations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2533245" y="1909215"/>
            <a:ext cx="1640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OCSP cache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2533245" y="2747262"/>
            <a:ext cx="3127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PNaCl translation cache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2533245" y="3563331"/>
            <a:ext cx="3264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Nvidia’s OpenGL cache</a:t>
            </a:r>
            <a:endParaRPr lang="zh-CN" altLang="en-US" sz="2400" dirty="0"/>
          </a:p>
        </p:txBody>
      </p:sp>
      <p:pic>
        <p:nvPicPr>
          <p:cNvPr id="8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82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911013" y="276050"/>
            <a:ext cx="1875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U</a:t>
            </a:r>
            <a:r>
              <a:rPr lang="en-US" altLang="zh-CN" sz="3600" dirty="0" err="1" smtClean="0"/>
              <a:t>cognito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1246298" y="1236225"/>
            <a:ext cx="2975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Filesystem sandboxing</a:t>
            </a:r>
            <a:endParaRPr lang="zh-CN" altLang="en-US" sz="24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228" y="1120808"/>
            <a:ext cx="6193008" cy="443077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98930" y="5089913"/>
            <a:ext cx="4523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Policy system kicks in at two points</a:t>
            </a:r>
            <a:endParaRPr lang="zh-CN" altLang="en-US" sz="2400" dirty="0"/>
          </a:p>
        </p:txBody>
      </p:sp>
      <p:pic>
        <p:nvPicPr>
          <p:cNvPr id="8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2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940017" y="473425"/>
            <a:ext cx="2710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Policy System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2124222" y="2003197"/>
            <a:ext cx="834214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• CLEAN: create an empty file to prevent file-copying from the original user profile to the private profile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/>
              <a:t>• COPY: copy a file or sub-directory to the private profile from existing user profile, to employ existing settings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/>
              <a:t>• WRITE: allow data to be written back to the user profile after the session closes</a:t>
            </a:r>
            <a:endParaRPr lang="zh-CN" altLang="en-US" sz="2400" dirty="0"/>
          </a:p>
        </p:txBody>
      </p:sp>
      <p:pic>
        <p:nvPicPr>
          <p:cNvPr id="6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440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769" y="376751"/>
            <a:ext cx="4781550" cy="54292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0229" y="1305219"/>
            <a:ext cx="5200650" cy="21812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0229" y="3910526"/>
            <a:ext cx="4981575" cy="1895475"/>
          </a:xfrm>
          <a:prstGeom prst="rect">
            <a:avLst/>
          </a:prstGeom>
        </p:spPr>
      </p:pic>
      <p:pic>
        <p:nvPicPr>
          <p:cNvPr id="7" name="Shape 5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1650793" y="5966753"/>
            <a:ext cx="3196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private mode of Google Chrome</a:t>
            </a:r>
          </a:p>
        </p:txBody>
      </p:sp>
      <p:sp>
        <p:nvSpPr>
          <p:cNvPr id="3" name="矩形 2"/>
          <p:cNvSpPr/>
          <p:nvPr/>
        </p:nvSpPr>
        <p:spPr>
          <a:xfrm>
            <a:off x="7458283" y="5966753"/>
            <a:ext cx="3105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 guest mode of Google Chrome</a:t>
            </a:r>
          </a:p>
        </p:txBody>
      </p:sp>
    </p:spTree>
    <p:extLst>
      <p:ext uri="{BB962C8B-B14F-4D97-AF65-F5344CB8AC3E}">
        <p14:creationId xmlns:p14="http://schemas.microsoft.com/office/powerpoint/2010/main" val="26607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382782" y="487066"/>
            <a:ext cx="3639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IMPLEMENTATION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1706117" y="1585624"/>
            <a:ext cx="6935297" cy="2185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Sandboxing Layer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System call hooking:</a:t>
            </a:r>
          </a:p>
          <a:p>
            <a:r>
              <a:rPr lang="en-US" altLang="zh-CN" sz="2000" dirty="0" smtClean="0"/>
              <a:t>	Placed hooks on 50 system calls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Containing file access:</a:t>
            </a:r>
          </a:p>
          <a:p>
            <a:r>
              <a:rPr lang="en-US" altLang="zh-CN" sz="2000" dirty="0" smtClean="0"/>
              <a:t>	rewrite the path argument on each system call entrance</a:t>
            </a:r>
            <a:endParaRPr lang="zh-CN" altLang="en-US" sz="2000" dirty="0"/>
          </a:p>
        </p:txBody>
      </p:sp>
      <p:pic>
        <p:nvPicPr>
          <p:cNvPr id="6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  <p:sp>
        <p:nvSpPr>
          <p:cNvPr id="7" name="矩形 6"/>
          <p:cNvSpPr/>
          <p:nvPr/>
        </p:nvSpPr>
        <p:spPr>
          <a:xfrm>
            <a:off x="2623166" y="4038399"/>
            <a:ext cx="4532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first argument (path) is on /home/user/.config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623166" y="46752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rewrite the path to</a:t>
            </a:r>
          </a:p>
          <a:p>
            <a:r>
              <a:rPr lang="zh-CN" altLang="en-US" dirty="0" smtClean="0">
                <a:solidFill>
                  <a:srgbClr val="FF0000"/>
                </a:solidFill>
              </a:rPr>
              <a:t>/tmp/ucognito-pid</a:t>
            </a:r>
            <a:r>
              <a:rPr lang="zh-CN" altLang="en-US" dirty="0" smtClean="0"/>
              <a:t>/home/user/.config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26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043" y="1556604"/>
            <a:ext cx="9696450" cy="44481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314618" y="487066"/>
            <a:ext cx="17013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UI Layer</a:t>
            </a:r>
            <a:endParaRPr lang="zh-CN" altLang="en-US" sz="3600" dirty="0"/>
          </a:p>
        </p:txBody>
      </p:sp>
      <p:pic>
        <p:nvPicPr>
          <p:cNvPr id="6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856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c.baike.soso.com/p/20131220/bki-20131220113233-5659434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91" y="1167619"/>
            <a:ext cx="4655577" cy="315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taopic.com/uploads/allimg/130306/240473-1303060ST2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530" y="2698356"/>
            <a:ext cx="4726744" cy="363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6344530" y="1512279"/>
            <a:ext cx="1516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Privacy</a:t>
            </a:r>
            <a:endParaRPr lang="zh-CN" altLang="en-US" sz="3600" dirty="0"/>
          </a:p>
        </p:txBody>
      </p:sp>
      <p:sp>
        <p:nvSpPr>
          <p:cNvPr id="5" name="文本框 4"/>
          <p:cNvSpPr txBox="1"/>
          <p:nvPr/>
        </p:nvSpPr>
        <p:spPr>
          <a:xfrm>
            <a:off x="3772559" y="5691618"/>
            <a:ext cx="1727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Browser</a:t>
            </a:r>
            <a:endParaRPr lang="zh-CN" altLang="en-US" sz="3600" dirty="0"/>
          </a:p>
        </p:txBody>
      </p:sp>
      <p:sp>
        <p:nvSpPr>
          <p:cNvPr id="6" name="文本框 5"/>
          <p:cNvSpPr txBox="1"/>
          <p:nvPr/>
        </p:nvSpPr>
        <p:spPr>
          <a:xfrm>
            <a:off x="5289454" y="251415"/>
            <a:ext cx="240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Keywords</a:t>
            </a:r>
            <a:endParaRPr lang="zh-CN" altLang="en-US" sz="3600" dirty="0"/>
          </a:p>
        </p:txBody>
      </p:sp>
      <p:pic>
        <p:nvPicPr>
          <p:cNvPr id="10" name="Shape 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45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851563" y="554182"/>
            <a:ext cx="5032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Launching a Private Mode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770272"/>
            <a:ext cx="6096000" cy="58102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87774" y="418211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 dirty="0" smtClean="0"/>
              <a:t>1. </a:t>
            </a:r>
            <a:r>
              <a:rPr lang="zh-CN" altLang="en-US" sz="2400" dirty="0" smtClean="0"/>
              <a:t>Initialization phase</a:t>
            </a:r>
            <a:endParaRPr lang="en-US" altLang="zh-CN" sz="2400" dirty="0" smtClean="0"/>
          </a:p>
          <a:p>
            <a:r>
              <a:rPr lang="zh-CN" altLang="en-US" sz="2400" dirty="0" smtClean="0"/>
              <a:t>2. Browser starting phase</a:t>
            </a:r>
            <a:endParaRPr lang="en-US" altLang="zh-CN" sz="2400" dirty="0" smtClean="0"/>
          </a:p>
          <a:p>
            <a:r>
              <a:rPr lang="zh-CN" altLang="en-US" sz="2400" dirty="0" smtClean="0"/>
              <a:t>3. Browsing phase</a:t>
            </a:r>
            <a:endParaRPr lang="en-US" altLang="zh-CN" sz="2400" dirty="0" smtClean="0"/>
          </a:p>
          <a:p>
            <a:r>
              <a:rPr lang="zh-CN" altLang="en-US" sz="2400" dirty="0" smtClean="0"/>
              <a:t>4. Cleaning phase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2286000" y="1847119"/>
            <a:ext cx="5030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Example: </a:t>
            </a:r>
            <a:r>
              <a:rPr lang="zh-CN" altLang="en-US" sz="2400" dirty="0" smtClean="0"/>
              <a:t>Google Chrome web browser</a:t>
            </a:r>
            <a:endParaRPr lang="zh-CN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2286000" y="3720452"/>
            <a:ext cx="2448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/>
              <a:t>W</a:t>
            </a:r>
            <a:r>
              <a:rPr lang="zh-CN" altLang="en-US" sz="2400" dirty="0" smtClean="0"/>
              <a:t>hole procedure</a:t>
            </a:r>
            <a:r>
              <a:rPr lang="en-US" altLang="zh-CN" sz="2400" dirty="0" smtClean="0"/>
              <a:t>:</a:t>
            </a:r>
            <a:endParaRPr lang="zh-CN" altLang="en-US" sz="2400" dirty="0"/>
          </a:p>
        </p:txBody>
      </p:sp>
      <p:pic>
        <p:nvPicPr>
          <p:cNvPr id="9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640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8538" y="1586475"/>
            <a:ext cx="10515600" cy="4351338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Research Problem</a:t>
            </a:r>
          </a:p>
          <a:p>
            <a:r>
              <a:rPr lang="en-US" altLang="zh-CN" dirty="0">
                <a:solidFill>
                  <a:schemeClr val="bg2">
                    <a:lumMod val="75000"/>
                  </a:schemeClr>
                </a:solidFill>
              </a:rPr>
              <a:t>Existing Problem and Motivation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Major research</a:t>
            </a:r>
          </a:p>
          <a:p>
            <a:pPr lvl="1"/>
            <a:r>
              <a:rPr lang="en-US" altLang="zh-CN" dirty="0" err="1" smtClean="0">
                <a:solidFill>
                  <a:schemeClr val="bg2">
                    <a:lumMod val="75000"/>
                  </a:schemeClr>
                </a:solidFill>
              </a:rPr>
              <a:t>Uverifier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US" altLang="zh-CN" dirty="0" err="1" smtClean="0">
                <a:solidFill>
                  <a:schemeClr val="bg2">
                    <a:lumMod val="75000"/>
                  </a:schemeClr>
                </a:solidFill>
              </a:rPr>
              <a:t>Ucognito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altLang="zh-CN" dirty="0" smtClean="0"/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r>
              <a:rPr lang="en-US" altLang="zh-CN" dirty="0" smtClean="0"/>
              <a:t>Quiz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186358" y="422031"/>
            <a:ext cx="1959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Overview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218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42745" y="613675"/>
            <a:ext cx="2132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Evaluation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1781906" y="1998841"/>
            <a:ext cx="91064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zh-CN" altLang="en-US" sz="2400" dirty="0" smtClean="0"/>
              <a:t>What are the use cases for UCOGNITO?</a:t>
            </a:r>
            <a:endParaRPr lang="en-US" altLang="zh-CN" sz="2400" dirty="0" smtClean="0"/>
          </a:p>
          <a:p>
            <a:pPr marL="457200" indent="-457200">
              <a:buAutoNum type="arabicPeriod"/>
            </a:pPr>
            <a:endParaRPr lang="zh-CN" altLang="en-US" sz="2400" dirty="0" smtClean="0"/>
          </a:p>
          <a:p>
            <a:r>
              <a:rPr lang="zh-CN" altLang="en-US" sz="2400" dirty="0" smtClean="0"/>
              <a:t>2. How flexible and general is UCOGNITO</a:t>
            </a:r>
            <a:r>
              <a:rPr lang="en-US" altLang="zh-CN" sz="2400" dirty="0" smtClean="0"/>
              <a:t>’</a:t>
            </a:r>
            <a:r>
              <a:rPr lang="zh-CN" altLang="en-US" sz="2400" dirty="0" smtClean="0"/>
              <a:t>s policy in implementing private browsing schemes of popular browsers?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/>
              <a:t>3. How much is the performance overheads?</a:t>
            </a:r>
            <a:endParaRPr lang="zh-CN" altLang="en-US" sz="2400" dirty="0"/>
          </a:p>
        </p:txBody>
      </p:sp>
      <p:pic>
        <p:nvPicPr>
          <p:cNvPr id="6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23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21994" y="304187"/>
            <a:ext cx="55955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Preventing Privacy Violations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1884178" y="1818807"/>
            <a:ext cx="1640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OCSP cache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1884178" y="2470499"/>
            <a:ext cx="31272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PNaCl translation cache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1884178" y="3154819"/>
            <a:ext cx="3264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Nvidia’s OpenGL cache</a:t>
            </a:r>
            <a:endParaRPr lang="zh-CN" altLang="en-US" sz="2400" dirty="0"/>
          </a:p>
        </p:txBody>
      </p:sp>
      <p:pic>
        <p:nvPicPr>
          <p:cNvPr id="8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  <p:sp>
        <p:nvSpPr>
          <p:cNvPr id="9" name="矩形 8"/>
          <p:cNvSpPr/>
          <p:nvPr/>
        </p:nvSpPr>
        <p:spPr>
          <a:xfrm>
            <a:off x="2544840" y="4531173"/>
            <a:ext cx="7749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UCOGNITO is able to mitigate all these privacy violation cases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023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30" y="1739997"/>
            <a:ext cx="11315141" cy="253658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085179" y="754353"/>
            <a:ext cx="39100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Supporting Add-ons</a:t>
            </a:r>
            <a:endParaRPr lang="zh-CN" altLang="en-US" sz="3600" dirty="0"/>
          </a:p>
        </p:txBody>
      </p:sp>
      <p:pic>
        <p:nvPicPr>
          <p:cNvPr id="6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53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07794" y="613675"/>
            <a:ext cx="31452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Policy Flexibility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08" y="1647092"/>
            <a:ext cx="11320393" cy="3234398"/>
          </a:xfrm>
          <a:prstGeom prst="rect">
            <a:avLst/>
          </a:prstGeom>
        </p:spPr>
      </p:pic>
      <p:pic>
        <p:nvPicPr>
          <p:cNvPr id="6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57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829894" y="599607"/>
            <a:ext cx="44196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Browsing Performance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005" y="2055201"/>
            <a:ext cx="7665448" cy="2108835"/>
          </a:xfrm>
          <a:prstGeom prst="rect">
            <a:avLst/>
          </a:prstGeom>
        </p:spPr>
      </p:pic>
      <p:pic>
        <p:nvPicPr>
          <p:cNvPr id="6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07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549" y="947958"/>
            <a:ext cx="5229893" cy="173897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549" y="3568871"/>
            <a:ext cx="5188174" cy="1650243"/>
          </a:xfrm>
          <a:prstGeom prst="rect">
            <a:avLst/>
          </a:prstGeom>
        </p:spPr>
      </p:pic>
      <p:pic>
        <p:nvPicPr>
          <p:cNvPr id="6" name="Shape 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886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8538" y="1586475"/>
            <a:ext cx="10515600" cy="4351338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Research Problem</a:t>
            </a:r>
          </a:p>
          <a:p>
            <a:r>
              <a:rPr lang="en-US" altLang="zh-CN" dirty="0">
                <a:solidFill>
                  <a:schemeClr val="bg2">
                    <a:lumMod val="75000"/>
                  </a:schemeClr>
                </a:solidFill>
              </a:rPr>
              <a:t>Existing Problem </a:t>
            </a:r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and Motivation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Major research</a:t>
            </a:r>
          </a:p>
          <a:p>
            <a:pPr lvl="1"/>
            <a:r>
              <a:rPr lang="en-US" altLang="zh-CN" dirty="0" err="1" smtClean="0">
                <a:solidFill>
                  <a:schemeClr val="bg2">
                    <a:lumMod val="75000"/>
                  </a:schemeClr>
                </a:solidFill>
              </a:rPr>
              <a:t>Uverifier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US" altLang="zh-CN" dirty="0" err="1" smtClean="0">
                <a:solidFill>
                  <a:schemeClr val="bg2">
                    <a:lumMod val="75000"/>
                  </a:schemeClr>
                </a:solidFill>
              </a:rPr>
              <a:t>Ucognito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r>
              <a:rPr lang="en-US" altLang="zh-CN" dirty="0" smtClean="0"/>
              <a:t>Quiz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186358" y="422031"/>
            <a:ext cx="1959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Overview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835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955952" y="444862"/>
            <a:ext cx="26922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CONCLUSION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2342003" y="1715619"/>
            <a:ext cx="792011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Problem:</a:t>
            </a:r>
          </a:p>
          <a:p>
            <a:r>
              <a:rPr lang="en-US" altLang="zh-CN" sz="2000" dirty="0"/>
              <a:t>P</a:t>
            </a:r>
            <a:r>
              <a:rPr lang="en-US" altLang="zh-CN" sz="2000" dirty="0" smtClean="0"/>
              <a:t>rivate browsing is not implemented consistently and correctly in major browsers</a:t>
            </a:r>
          </a:p>
          <a:p>
            <a:endParaRPr lang="en-US" altLang="zh-CN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Contribution:</a:t>
            </a:r>
            <a:endParaRPr lang="en-US" altLang="zh-CN" sz="2800" dirty="0"/>
          </a:p>
          <a:p>
            <a:r>
              <a:rPr lang="en-US" altLang="zh-CN" sz="2000" dirty="0" err="1" smtClean="0"/>
              <a:t>Uverifier</a:t>
            </a:r>
            <a:endParaRPr lang="en-US" altLang="zh-CN" sz="2000" dirty="0" smtClean="0"/>
          </a:p>
          <a:p>
            <a:r>
              <a:rPr lang="en-US" altLang="zh-CN" sz="2000" dirty="0" err="1" smtClean="0"/>
              <a:t>Ucognito</a:t>
            </a:r>
            <a:endParaRPr lang="en-US" altLang="zh-CN" sz="2000" dirty="0" smtClean="0"/>
          </a:p>
          <a:p>
            <a:r>
              <a:rPr lang="en-US" altLang="zh-CN" sz="2000" dirty="0" smtClean="0"/>
              <a:t>	Stop all known privacy leaks</a:t>
            </a:r>
          </a:p>
          <a:p>
            <a:r>
              <a:rPr lang="en-US" altLang="zh-CN" sz="2000" dirty="0" smtClean="0"/>
              <a:t>	Overhead (1-2.5%)</a:t>
            </a:r>
          </a:p>
          <a:p>
            <a:endParaRPr lang="en-US" altLang="zh-C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Limitation:</a:t>
            </a:r>
          </a:p>
          <a:p>
            <a:r>
              <a:rPr lang="en-US" altLang="zh-CN" sz="2000" dirty="0" smtClean="0"/>
              <a:t>Only applied to Chrome and </a:t>
            </a:r>
            <a:r>
              <a:rPr lang="en-US" altLang="zh-CN" sz="2000" dirty="0" err="1" smtClean="0"/>
              <a:t>FireFox</a:t>
            </a:r>
            <a:endParaRPr lang="en-US" altLang="zh-CN" sz="2000" dirty="0" smtClean="0"/>
          </a:p>
          <a:p>
            <a:r>
              <a:rPr lang="en-US" altLang="zh-CN" sz="2000" dirty="0" smtClean="0"/>
              <a:t>UCOGNITO on </a:t>
            </a:r>
            <a:r>
              <a:rPr lang="en-US" altLang="zh-CN" sz="2000" dirty="0"/>
              <a:t>Linux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371258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0" y="1"/>
            <a:ext cx="2936899" cy="6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4670473" y="462713"/>
            <a:ext cx="331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Private Browsing</a:t>
            </a:r>
            <a:endParaRPr lang="zh-CN" altLang="en-US" sz="36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40" y="1361269"/>
            <a:ext cx="11614950" cy="402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3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8538" y="1586475"/>
            <a:ext cx="10515600" cy="4351338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Research Problem</a:t>
            </a:r>
          </a:p>
          <a:p>
            <a:r>
              <a:rPr lang="en-US" altLang="zh-CN" dirty="0">
                <a:solidFill>
                  <a:schemeClr val="bg2">
                    <a:lumMod val="75000"/>
                  </a:schemeClr>
                </a:solidFill>
              </a:rPr>
              <a:t>Existing Problem and Motivation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Major research</a:t>
            </a:r>
          </a:p>
          <a:p>
            <a:pPr lvl="1"/>
            <a:r>
              <a:rPr lang="en-US" altLang="zh-CN" dirty="0" err="1" smtClean="0">
                <a:solidFill>
                  <a:schemeClr val="bg2">
                    <a:lumMod val="75000"/>
                  </a:schemeClr>
                </a:solidFill>
              </a:rPr>
              <a:t>Uverifier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US" altLang="zh-CN" dirty="0" err="1" smtClean="0">
                <a:solidFill>
                  <a:schemeClr val="bg2">
                    <a:lumMod val="75000"/>
                  </a:schemeClr>
                </a:solidFill>
              </a:rPr>
              <a:t>Ucognito</a:t>
            </a:r>
            <a:endParaRPr lang="en-US" altLang="zh-CN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Evaluation</a:t>
            </a:r>
          </a:p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Conclusion</a:t>
            </a:r>
          </a:p>
          <a:p>
            <a:r>
              <a:rPr lang="en-US" altLang="zh-CN" dirty="0" smtClean="0"/>
              <a:t>Quiz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186358" y="422031"/>
            <a:ext cx="1959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Overview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751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584873" y="478301"/>
            <a:ext cx="1026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Quiz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1610227" y="2011679"/>
            <a:ext cx="1014123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Q1:What is the most important thing(goal) </a:t>
            </a:r>
            <a:r>
              <a:rPr lang="en-US" altLang="zh-CN" sz="2400" dirty="0" smtClean="0"/>
              <a:t>of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privacy browsing?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Q2:Why </a:t>
            </a:r>
            <a:r>
              <a:rPr lang="en-US" altLang="zh-CN" sz="2400" dirty="0" err="1" smtClean="0"/>
              <a:t>Ucognito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doesn’t require </a:t>
            </a:r>
            <a:r>
              <a:rPr lang="en-US" altLang="zh-CN" sz="2400" dirty="0" smtClean="0"/>
              <a:t>to </a:t>
            </a:r>
            <a:r>
              <a:rPr lang="en-US" altLang="zh-CN" sz="2400" dirty="0" smtClean="0"/>
              <a:t>changing of </a:t>
            </a:r>
            <a:r>
              <a:rPr lang="en-US" altLang="zh-CN" sz="2400" dirty="0" smtClean="0"/>
              <a:t>browsers and system kernel?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Q3:When we use CLEAN policy, </a:t>
            </a:r>
            <a:r>
              <a:rPr lang="en-US" altLang="zh-CN" sz="2400" dirty="0" smtClean="0"/>
              <a:t>what shall </a:t>
            </a:r>
            <a:r>
              <a:rPr lang="en-US" altLang="zh-CN" sz="2400" dirty="0" smtClean="0"/>
              <a:t>we do if a path is specified as CLEAN?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4824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684541" y="3038623"/>
            <a:ext cx="2267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Thank you!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83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86068" y="647115"/>
            <a:ext cx="2664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Privacy Goals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2528807" y="2015520"/>
            <a:ext cx="5172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Stealthiness</a:t>
            </a:r>
            <a:r>
              <a:rPr lang="en-US" altLang="zh-CN" sz="2400" dirty="0" smtClean="0"/>
              <a:t>: should not be stored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2528807" y="3227015"/>
            <a:ext cx="65032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/>
              <a:t>Freshness</a:t>
            </a:r>
            <a:r>
              <a:rPr lang="en-US" altLang="zh-CN" sz="2400" dirty="0" smtClean="0"/>
              <a:t>: persistent data should not be used</a:t>
            </a:r>
            <a:endParaRPr lang="zh-CN" altLang="en-US" sz="2400" dirty="0"/>
          </a:p>
        </p:txBody>
      </p:sp>
      <p:pic>
        <p:nvPicPr>
          <p:cNvPr id="7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377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8538" y="1586475"/>
            <a:ext cx="10515600" cy="4351338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Research Problem</a:t>
            </a:r>
          </a:p>
          <a:p>
            <a:r>
              <a:rPr lang="en-US" altLang="zh-CN" dirty="0"/>
              <a:t>Existing Problem</a:t>
            </a:r>
            <a:r>
              <a:rPr lang="en-US" altLang="zh-CN" dirty="0" smtClean="0"/>
              <a:t> and Motivation</a:t>
            </a:r>
            <a:endParaRPr lang="en-US" altLang="zh-CN" dirty="0" smtClean="0"/>
          </a:p>
          <a:p>
            <a:r>
              <a:rPr lang="en-US" altLang="zh-CN" dirty="0" smtClean="0"/>
              <a:t>Major research</a:t>
            </a:r>
          </a:p>
          <a:p>
            <a:pPr lvl="1"/>
            <a:r>
              <a:rPr lang="en-US" altLang="zh-CN" dirty="0" err="1" smtClean="0"/>
              <a:t>Uverifier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Ucognito</a:t>
            </a:r>
            <a:endParaRPr lang="en-US" altLang="zh-CN" dirty="0" smtClean="0"/>
          </a:p>
          <a:p>
            <a:r>
              <a:rPr lang="en-US" altLang="zh-CN" dirty="0" smtClean="0"/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r>
              <a:rPr lang="en-US" altLang="zh-CN" dirty="0" smtClean="0"/>
              <a:t>Quiz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186358" y="422031"/>
            <a:ext cx="1959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Overview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292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23359" y="661182"/>
            <a:ext cx="3922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Chrome and </a:t>
            </a:r>
            <a:r>
              <a:rPr lang="en-US" altLang="zh-CN" sz="3600" dirty="0" err="1" smtClean="0"/>
              <a:t>FireFox</a:t>
            </a:r>
            <a:endParaRPr lang="zh-CN" altLang="en-US" sz="3600" dirty="0"/>
          </a:p>
        </p:txBody>
      </p:sp>
      <p:pic>
        <p:nvPicPr>
          <p:cNvPr id="5" name="Shape 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55101" y="4882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  <p:pic>
        <p:nvPicPr>
          <p:cNvPr id="2050" name="Picture 2" descr="http://pic002.cnblogs.com/img/caosainan/201003/20100318151052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668" y="1810898"/>
            <a:ext cx="504825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3184314" y="4557932"/>
            <a:ext cx="560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How do they support the private browsing?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277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519" y="1408233"/>
            <a:ext cx="5368656" cy="403978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00673" y="407963"/>
            <a:ext cx="4925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Complexity to implement</a:t>
            </a:r>
            <a:endParaRPr lang="zh-CN" altLang="en-US" sz="3600" dirty="0"/>
          </a:p>
        </p:txBody>
      </p:sp>
      <p:pic>
        <p:nvPicPr>
          <p:cNvPr id="6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454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645" y="1952111"/>
            <a:ext cx="10048875" cy="1800225"/>
          </a:xfrm>
          <a:prstGeom prst="rect">
            <a:avLst/>
          </a:prstGeom>
        </p:spPr>
      </p:pic>
      <p:pic>
        <p:nvPicPr>
          <p:cNvPr id="5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  <p:sp>
        <p:nvSpPr>
          <p:cNvPr id="6" name="矩形 5"/>
          <p:cNvSpPr/>
          <p:nvPr/>
        </p:nvSpPr>
        <p:spPr>
          <a:xfrm>
            <a:off x="1296645" y="4484436"/>
            <a:ext cx="11381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Bug report samples related to private mode implementation in Firefox and Chrome.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547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146431" y="551234"/>
            <a:ext cx="20694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Limitation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433" y="1693543"/>
            <a:ext cx="6853471" cy="270173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54433" y="4832351"/>
            <a:ext cx="84488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Each add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on has to take a special care on private mode</a:t>
            </a:r>
            <a:endParaRPr lang="en-US" altLang="zh-CN" sz="2400" dirty="0" smtClean="0"/>
          </a:p>
          <a:p>
            <a:r>
              <a:rPr lang="zh-CN" altLang="en-US" sz="2400" dirty="0" smtClean="0"/>
              <a:t>This amount of complexity results in many privacy issues in popular add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on</a:t>
            </a:r>
            <a:r>
              <a:rPr lang="en-US" altLang="zh-CN" sz="2400" dirty="0" smtClean="0"/>
              <a:t>.</a:t>
            </a:r>
            <a:endParaRPr lang="zh-CN" altLang="en-US" sz="2400" dirty="0"/>
          </a:p>
        </p:txBody>
      </p:sp>
      <p:pic>
        <p:nvPicPr>
          <p:cNvPr id="7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5101" y="0"/>
            <a:ext cx="2936899" cy="656300"/>
          </a:xfrm>
          <a:prstGeom prst="rect">
            <a:avLst/>
          </a:prstGeom>
          <a:solidFill>
            <a:srgbClr val="FFF2C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78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593</Words>
  <Application>Microsoft Office PowerPoint</Application>
  <PresentationFormat>宽屏</PresentationFormat>
  <Paragraphs>144</Paragraphs>
  <Slides>32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7" baseType="lpstr">
      <vt:lpstr>宋体</vt:lpstr>
      <vt:lpstr>Arial</vt:lpstr>
      <vt:lpstr>Calibri</vt:lpstr>
      <vt:lpstr>Calibri Light</vt:lpstr>
      <vt:lpstr>Office 主题</vt:lpstr>
      <vt:lpstr>UCognito: Private Browsing without Tears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UCognito: Private Browsing without Tears</dc:title>
  <dc:creator>Zhanghe</dc:creator>
  <cp:lastModifiedBy>Zhanghe</cp:lastModifiedBy>
  <cp:revision>28</cp:revision>
  <dcterms:created xsi:type="dcterms:W3CDTF">2015-09-27T19:27:11Z</dcterms:created>
  <dcterms:modified xsi:type="dcterms:W3CDTF">2015-10-04T18:26:26Z</dcterms:modified>
</cp:coreProperties>
</file>