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4"/>
  </p:notes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269" r:id="rId14"/>
    <p:sldId id="271" r:id="rId15"/>
    <p:sldId id="270" r:id="rId16"/>
    <p:sldId id="272" r:id="rId17"/>
    <p:sldId id="276" r:id="rId18"/>
    <p:sldId id="277" r:id="rId19"/>
    <p:sldId id="278" r:id="rId20"/>
    <p:sldId id="275" r:id="rId21"/>
    <p:sldId id="279" r:id="rId22"/>
    <p:sldId id="280" r:id="rId23"/>
    <p:sldId id="301" r:id="rId24"/>
    <p:sldId id="273" r:id="rId25"/>
    <p:sldId id="281" r:id="rId26"/>
    <p:sldId id="282" r:id="rId27"/>
    <p:sldId id="283" r:id="rId28"/>
    <p:sldId id="284" r:id="rId29"/>
    <p:sldId id="285" r:id="rId30"/>
    <p:sldId id="286" r:id="rId31"/>
    <p:sldId id="287" r:id="rId32"/>
    <p:sldId id="288" r:id="rId33"/>
    <p:sldId id="290" r:id="rId34"/>
    <p:sldId id="291" r:id="rId35"/>
    <p:sldId id="292" r:id="rId36"/>
    <p:sldId id="293" r:id="rId37"/>
    <p:sldId id="294" r:id="rId38"/>
    <p:sldId id="296" r:id="rId39"/>
    <p:sldId id="297" r:id="rId40"/>
    <p:sldId id="298" r:id="rId41"/>
    <p:sldId id="299" r:id="rId42"/>
    <p:sldId id="300"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72" autoAdjust="0"/>
  </p:normalViewPr>
  <p:slideViewPr>
    <p:cSldViewPr snapToGrid="0">
      <p:cViewPr varScale="1">
        <p:scale>
          <a:sx n="83" d="100"/>
          <a:sy n="83" d="100"/>
        </p:scale>
        <p:origin x="15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EC0A0-F20A-4F4A-BDE6-631B3039E1BB}" type="datetimeFigureOut">
              <a:rPr lang="zh-CN" altLang="en-US" smtClean="0"/>
              <a:t>2015/10/4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0995E-0335-46F9-A722-CA191E9DBCF2}" type="slidenum">
              <a:rPr lang="zh-CN" altLang="en-US" smtClean="0"/>
              <a:t>‹#›</a:t>
            </a:fld>
            <a:endParaRPr lang="zh-CN" altLang="en-US"/>
          </a:p>
        </p:txBody>
      </p:sp>
    </p:spTree>
    <p:extLst>
      <p:ext uri="{BB962C8B-B14F-4D97-AF65-F5344CB8AC3E}">
        <p14:creationId xmlns:p14="http://schemas.microsoft.com/office/powerpoint/2010/main" val="25619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Port_(computer_networking)" TargetMode="External"/><Relationship Id="rId3" Type="http://schemas.openxmlformats.org/officeDocument/2006/relationships/hyperlink" Target="https://en.wikipedia.org/wiki/Web_application" TargetMode="External"/><Relationship Id="rId7" Type="http://schemas.openxmlformats.org/officeDocument/2006/relationships/hyperlink" Target="https://en.wikipedia.org/wiki/Hostnam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URI_scheme" TargetMode="External"/><Relationship Id="rId5" Type="http://schemas.openxmlformats.org/officeDocument/2006/relationships/hyperlink" Target="https://en.wikipedia.org/wiki/Web_browser" TargetMode="External"/><Relationship Id="rId4" Type="http://schemas.openxmlformats.org/officeDocument/2006/relationships/hyperlink" Target="https://en.wikipedia.org/wiki/Computer_security_model" TargetMode="External"/><Relationship Id="rId9" Type="http://schemas.openxmlformats.org/officeDocument/2006/relationships/hyperlink" Target="https://en.wikipedia.org/wiki/Same-origin_policy#cite_note-w3c_sop-1"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First,</a:t>
            </a:r>
            <a:r>
              <a:rPr lang="en-US" altLang="zh-CN" sz="1200" b="0" i="0" kern="1200" baseline="0" dirty="0" smtClean="0">
                <a:solidFill>
                  <a:schemeClr val="tx1"/>
                </a:solidFill>
                <a:effectLst/>
                <a:latin typeface="+mn-lt"/>
                <a:ea typeface="+mn-ea"/>
                <a:cs typeface="+mn-cs"/>
              </a:rPr>
              <a:t> I will introduce an important background knowledge called same origin policy</a:t>
            </a:r>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the </a:t>
            </a:r>
            <a:r>
              <a:rPr lang="en-US" altLang="zh-CN" sz="1200" b="1" i="0" kern="1200" dirty="0" smtClean="0">
                <a:solidFill>
                  <a:schemeClr val="tx1"/>
                </a:solidFill>
                <a:effectLst/>
                <a:latin typeface="+mn-lt"/>
                <a:ea typeface="+mn-ea"/>
                <a:cs typeface="+mn-cs"/>
              </a:rPr>
              <a:t>same-origin policy</a:t>
            </a:r>
            <a:r>
              <a:rPr lang="en-US" altLang="zh-CN" sz="1200" b="0" i="0" kern="1200" dirty="0" smtClean="0">
                <a:solidFill>
                  <a:schemeClr val="tx1"/>
                </a:solidFill>
                <a:effectLst/>
                <a:latin typeface="+mn-lt"/>
                <a:ea typeface="+mn-ea"/>
                <a:cs typeface="+mn-cs"/>
              </a:rPr>
              <a:t> is an important concept in the </a:t>
            </a:r>
            <a:r>
              <a:rPr lang="en-US" altLang="zh-CN" sz="1200" b="0" i="0" u="none" strike="noStrike" kern="1200" dirty="0" smtClean="0">
                <a:solidFill>
                  <a:schemeClr val="tx1"/>
                </a:solidFill>
                <a:effectLst/>
                <a:latin typeface="+mn-lt"/>
                <a:ea typeface="+mn-ea"/>
                <a:cs typeface="+mn-cs"/>
                <a:hlinkClick r:id="rId3" tooltip="Web application"/>
              </a:rPr>
              <a:t>web application</a:t>
            </a:r>
            <a:r>
              <a:rPr lang="en-US" altLang="zh-CN" sz="1200" b="0" i="0" kern="1200" dirty="0" smtClean="0">
                <a:solidFill>
                  <a:schemeClr val="tx1"/>
                </a:solidFill>
                <a:effectLst/>
                <a:latin typeface="+mn-lt"/>
                <a:ea typeface="+mn-ea"/>
                <a:cs typeface="+mn-cs"/>
              </a:rPr>
              <a:t> </a:t>
            </a:r>
            <a:r>
              <a:rPr lang="en-US" altLang="zh-CN" sz="1200" b="0" i="0" u="none" strike="noStrike" kern="1200" dirty="0" smtClean="0">
                <a:solidFill>
                  <a:schemeClr val="tx1"/>
                </a:solidFill>
                <a:effectLst/>
                <a:latin typeface="+mn-lt"/>
                <a:ea typeface="+mn-ea"/>
                <a:cs typeface="+mn-cs"/>
                <a:hlinkClick r:id="rId4" tooltip="Computer security model"/>
              </a:rPr>
              <a:t>security model</a:t>
            </a:r>
            <a:r>
              <a:rPr lang="en-US" altLang="zh-CN" sz="1200" b="0" i="0" kern="1200" dirty="0" smtClean="0">
                <a:solidFill>
                  <a:schemeClr val="tx1"/>
                </a:solidFill>
                <a:effectLst/>
                <a:latin typeface="+mn-lt"/>
                <a:ea typeface="+mn-ea"/>
                <a:cs typeface="+mn-cs"/>
              </a:rPr>
              <a:t>. Under the policy, a </a:t>
            </a:r>
            <a:r>
              <a:rPr lang="en-US" altLang="zh-CN" sz="1200" b="0" i="0" u="none" strike="noStrike" kern="1200" dirty="0" smtClean="0">
                <a:solidFill>
                  <a:schemeClr val="tx1"/>
                </a:solidFill>
                <a:effectLst/>
                <a:latin typeface="+mn-lt"/>
                <a:ea typeface="+mn-ea"/>
                <a:cs typeface="+mn-cs"/>
                <a:hlinkClick r:id="rId5" tooltip="Web browser"/>
              </a:rPr>
              <a:t>web browser</a:t>
            </a:r>
            <a:r>
              <a:rPr lang="en-US" altLang="zh-CN" sz="1200" b="0" i="0" kern="1200" dirty="0" smtClean="0">
                <a:solidFill>
                  <a:schemeClr val="tx1"/>
                </a:solidFill>
                <a:effectLst/>
                <a:latin typeface="+mn-lt"/>
                <a:ea typeface="+mn-ea"/>
                <a:cs typeface="+mn-cs"/>
              </a:rPr>
              <a:t> permits scripts contained in a first web page to access data in a second web page, but only if both web pages have the same </a:t>
            </a:r>
            <a:r>
              <a:rPr lang="en-US" altLang="zh-CN" sz="1200" b="0" i="1" kern="1200" dirty="0" smtClean="0">
                <a:solidFill>
                  <a:schemeClr val="tx1"/>
                </a:solidFill>
                <a:effectLst/>
                <a:latin typeface="+mn-lt"/>
                <a:ea typeface="+mn-ea"/>
                <a:cs typeface="+mn-cs"/>
              </a:rPr>
              <a:t>origin</a:t>
            </a:r>
            <a:r>
              <a:rPr lang="en-US" altLang="zh-CN" sz="1200" b="0" i="0" kern="1200" dirty="0" smtClean="0">
                <a:solidFill>
                  <a:schemeClr val="tx1"/>
                </a:solidFill>
                <a:effectLst/>
                <a:latin typeface="+mn-lt"/>
                <a:ea typeface="+mn-ea"/>
                <a:cs typeface="+mn-cs"/>
              </a:rPr>
              <a:t>. An origin is defined as a combination of </a:t>
            </a:r>
            <a:r>
              <a:rPr lang="en-US" altLang="zh-CN" sz="1200" b="0" i="0" u="none" strike="noStrike" kern="1200" dirty="0" smtClean="0">
                <a:solidFill>
                  <a:schemeClr val="tx1"/>
                </a:solidFill>
                <a:effectLst/>
                <a:latin typeface="+mn-lt"/>
                <a:ea typeface="+mn-ea"/>
                <a:cs typeface="+mn-cs"/>
                <a:hlinkClick r:id="rId6" tooltip="URI scheme"/>
              </a:rPr>
              <a:t>URI scheme</a:t>
            </a:r>
            <a:r>
              <a:rPr lang="en-US" altLang="zh-CN" sz="1200" b="0" i="0" kern="1200" dirty="0" smtClean="0">
                <a:solidFill>
                  <a:schemeClr val="tx1"/>
                </a:solidFill>
                <a:effectLst/>
                <a:latin typeface="+mn-lt"/>
                <a:ea typeface="+mn-ea"/>
                <a:cs typeface="+mn-cs"/>
              </a:rPr>
              <a:t>, </a:t>
            </a:r>
            <a:r>
              <a:rPr lang="en-US" altLang="zh-CN" sz="1200" b="0" i="0" u="none" strike="noStrike" kern="1200" dirty="0" smtClean="0">
                <a:solidFill>
                  <a:schemeClr val="tx1"/>
                </a:solidFill>
                <a:effectLst/>
                <a:latin typeface="+mn-lt"/>
                <a:ea typeface="+mn-ea"/>
                <a:cs typeface="+mn-cs"/>
                <a:hlinkClick r:id="rId7" tooltip="Hostname"/>
              </a:rPr>
              <a:t>hostname</a:t>
            </a:r>
            <a:r>
              <a:rPr lang="en-US" altLang="zh-CN" sz="1200" b="0" i="0" kern="1200" dirty="0" smtClean="0">
                <a:solidFill>
                  <a:schemeClr val="tx1"/>
                </a:solidFill>
                <a:effectLst/>
                <a:latin typeface="+mn-lt"/>
                <a:ea typeface="+mn-ea"/>
                <a:cs typeface="+mn-cs"/>
              </a:rPr>
              <a:t>, and </a:t>
            </a:r>
            <a:r>
              <a:rPr lang="en-US" altLang="zh-CN" sz="1200" b="0" i="0" u="none" strike="noStrike" kern="1200" dirty="0" smtClean="0">
                <a:solidFill>
                  <a:schemeClr val="tx1"/>
                </a:solidFill>
                <a:effectLst/>
                <a:latin typeface="+mn-lt"/>
                <a:ea typeface="+mn-ea"/>
                <a:cs typeface="+mn-cs"/>
                <a:hlinkClick r:id="rId8" tooltip="Port (computer networking)"/>
              </a:rPr>
              <a:t>port number</a:t>
            </a:r>
            <a:r>
              <a:rPr lang="en-US" altLang="zh-CN" sz="1200" b="0" i="0" kern="1200" dirty="0" smtClean="0">
                <a:solidFill>
                  <a:schemeClr val="tx1"/>
                </a:solidFill>
                <a:effectLst/>
                <a:latin typeface="+mn-lt"/>
                <a:ea typeface="+mn-ea"/>
                <a:cs typeface="+mn-cs"/>
              </a:rPr>
              <a:t>.</a:t>
            </a:r>
            <a:r>
              <a:rPr lang="en-US" altLang="zh-CN" sz="1200" b="0" i="0" u="none" strike="noStrike" kern="1200" baseline="30000" dirty="0" smtClean="0">
                <a:solidFill>
                  <a:schemeClr val="tx1"/>
                </a:solidFill>
                <a:effectLst/>
                <a:latin typeface="+mn-lt"/>
                <a:ea typeface="+mn-ea"/>
                <a:cs typeface="+mn-cs"/>
                <a:hlinkClick r:id="rId9"/>
              </a:rPr>
              <a:t>[1]</a:t>
            </a:r>
            <a:r>
              <a:rPr lang="en-US" altLang="zh-CN" sz="1200" b="0" i="0" kern="1200" dirty="0" smtClean="0">
                <a:solidFill>
                  <a:schemeClr val="tx1"/>
                </a:solidFill>
                <a:effectLst/>
                <a:latin typeface="+mn-lt"/>
                <a:ea typeface="+mn-ea"/>
                <a:cs typeface="+mn-cs"/>
              </a:rPr>
              <a:t> This policy prevents a malicious script on one page from obtaining access to sensitive data on another web page.</a:t>
            </a:r>
            <a:r>
              <a:rPr lang="en-US" altLang="zh-CN" sz="1200" b="0" i="0" kern="1200" baseline="0" dirty="0" smtClean="0">
                <a:solidFill>
                  <a:schemeClr val="tx1"/>
                </a:solidFill>
                <a:effectLst/>
                <a:latin typeface="+mn-lt"/>
                <a:ea typeface="+mn-ea"/>
                <a:cs typeface="+mn-cs"/>
              </a:rPr>
              <a:t> </a:t>
            </a:r>
          </a:p>
          <a:p>
            <a:endParaRPr lang="en-US" altLang="zh-CN" sz="1200" b="0" i="0" kern="1200" baseline="0" dirty="0" smtClean="0">
              <a:solidFill>
                <a:schemeClr val="tx1"/>
              </a:solidFill>
              <a:effectLst/>
              <a:latin typeface="+mn-lt"/>
              <a:ea typeface="+mn-ea"/>
              <a:cs typeface="+mn-cs"/>
            </a:endParaRPr>
          </a:p>
          <a:p>
            <a:r>
              <a:rPr lang="en-US" altLang="zh-CN" sz="1200" b="0" i="0" kern="1200" baseline="0" dirty="0" smtClean="0">
                <a:solidFill>
                  <a:schemeClr val="tx1"/>
                </a:solidFill>
                <a:effectLst/>
                <a:latin typeface="+mn-lt"/>
                <a:ea typeface="+mn-ea"/>
                <a:cs typeface="+mn-cs"/>
              </a:rPr>
              <a:t>Here is a example about same origin policy.</a:t>
            </a:r>
          </a:p>
          <a:p>
            <a:r>
              <a:rPr lang="en-US" altLang="zh-CN" sz="1200" b="0" i="0" kern="1200" baseline="0" dirty="0" smtClean="0">
                <a:solidFill>
                  <a:schemeClr val="tx1"/>
                </a:solidFill>
                <a:effectLst/>
                <a:latin typeface="+mn-lt"/>
                <a:ea typeface="+mn-ea"/>
                <a:cs typeface="+mn-cs"/>
              </a:rPr>
              <a:t>The source URL is http://store.company.com/dir/papge.html</a:t>
            </a:r>
          </a:p>
          <a:p>
            <a:endParaRPr lang="en-US" altLang="zh-CN" sz="1200" b="0" i="0" kern="1200" baseline="0" dirty="0" smtClean="0">
              <a:solidFill>
                <a:schemeClr val="tx1"/>
              </a:solidFill>
              <a:effectLst/>
              <a:latin typeface="+mn-lt"/>
              <a:ea typeface="+mn-ea"/>
              <a:cs typeface="+mn-cs"/>
            </a:endParaRPr>
          </a:p>
          <a:p>
            <a:r>
              <a:rPr lang="en-US" altLang="zh-CN" sz="1200" b="0" i="0" kern="1200" baseline="0" dirty="0" smtClean="0">
                <a:solidFill>
                  <a:schemeClr val="tx1"/>
                </a:solidFill>
                <a:effectLst/>
                <a:latin typeface="+mn-lt"/>
                <a:ea typeface="+mn-ea"/>
                <a:cs typeface="+mn-cs"/>
              </a:rPr>
              <a:t>And the first and second are from same origin and fit the same origin policy because you can see that they are from same host, have same protocol (http) and from same port (default port 80)</a:t>
            </a:r>
          </a:p>
          <a:p>
            <a:r>
              <a:rPr lang="en-US" altLang="zh-CN" sz="1200" b="0" i="0" kern="1200" baseline="0" dirty="0" smtClean="0">
                <a:solidFill>
                  <a:schemeClr val="tx1"/>
                </a:solidFill>
                <a:effectLst/>
                <a:latin typeface="+mn-lt"/>
                <a:ea typeface="+mn-ea"/>
                <a:cs typeface="+mn-cs"/>
              </a:rPr>
              <a:t>The last three examples are failed because the first one has different protocol https and second one has different port 81 and the third one from different host.</a:t>
            </a:r>
          </a:p>
          <a:p>
            <a:endParaRPr lang="en-US" altLang="zh-CN" sz="1200" b="0" i="0" kern="1200" baseline="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8B0995E-0335-46F9-A722-CA191E9DBCF2}" type="slidenum">
              <a:rPr lang="zh-CN" altLang="en-US" smtClean="0"/>
              <a:t>2</a:t>
            </a:fld>
            <a:endParaRPr lang="zh-CN" altLang="en-US"/>
          </a:p>
        </p:txBody>
      </p:sp>
    </p:spTree>
    <p:extLst>
      <p:ext uri="{BB962C8B-B14F-4D97-AF65-F5344CB8AC3E}">
        <p14:creationId xmlns:p14="http://schemas.microsoft.com/office/powerpoint/2010/main" val="1642304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baseline="0" dirty="0" smtClean="0"/>
              <a:t>And then there will be communication between users content and domain.test.attackers.com, the fake one</a:t>
            </a:r>
            <a:endParaRPr lang="en-US" altLang="zh-CN" sz="1200" b="1" baseline="0" dirty="0" smtClean="0">
              <a:ln/>
              <a:solidFill>
                <a:schemeClr val="accent4"/>
              </a:solidFill>
            </a:endParaRPr>
          </a:p>
          <a:p>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12</a:t>
            </a:fld>
            <a:endParaRPr lang="zh-CN" altLang="en-US"/>
          </a:p>
        </p:txBody>
      </p:sp>
    </p:spTree>
    <p:extLst>
      <p:ext uri="{BB962C8B-B14F-4D97-AF65-F5344CB8AC3E}">
        <p14:creationId xmlns:p14="http://schemas.microsoft.com/office/powerpoint/2010/main" val="144714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 finally</a:t>
            </a:r>
            <a:r>
              <a:rPr lang="en-US" altLang="zh-CN" baseline="0" dirty="0" smtClean="0"/>
              <a:t>, the attackers will get the users cookie, gaining the information he wants from the users. That will cause cookie leak to attackers.</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13</a:t>
            </a:fld>
            <a:endParaRPr lang="zh-CN" altLang="en-US"/>
          </a:p>
        </p:txBody>
      </p:sp>
    </p:spTree>
    <p:extLst>
      <p:ext uri="{BB962C8B-B14F-4D97-AF65-F5344CB8AC3E}">
        <p14:creationId xmlns:p14="http://schemas.microsoft.com/office/powerpoint/2010/main" val="2047334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paper want to create a method or implement some design to secure </a:t>
            </a:r>
            <a:r>
              <a:rPr lang="en-US" altLang="zh-CN" baseline="0" dirty="0" err="1" smtClean="0"/>
              <a:t>javascript</a:t>
            </a:r>
            <a:r>
              <a:rPr lang="en-US" altLang="zh-CN" baseline="0" dirty="0" smtClean="0"/>
              <a:t> apps.</a:t>
            </a:r>
          </a:p>
          <a:p>
            <a:r>
              <a:rPr lang="en-US" altLang="zh-CN" baseline="0" dirty="0" smtClean="0"/>
              <a:t>First is harden the buggy apps. Just like the apps like before, it is benign but has bugs in it and make itself unsecure.</a:t>
            </a:r>
          </a:p>
          <a:p>
            <a:r>
              <a:rPr lang="en-US" altLang="zh-CN" baseline="0" dirty="0" smtClean="0"/>
              <a:t>Second this design should be fully automatic and no developer interaction with it so that user can easily  use.</a:t>
            </a:r>
          </a:p>
          <a:p>
            <a:r>
              <a:rPr lang="en-US" altLang="zh-CN" baseline="0" dirty="0" smtClean="0"/>
              <a:t>Third the detection and defense should be done in browser alone and this design should not modify the browser.</a:t>
            </a:r>
          </a:p>
          <a:p>
            <a:r>
              <a:rPr lang="en-US" altLang="zh-CN" baseline="0" dirty="0" smtClean="0"/>
              <a:t>And final one is it can prevent </a:t>
            </a:r>
            <a:r>
              <a:rPr lang="en-US" altLang="zh-CN" baseline="0" dirty="0" err="1" smtClean="0"/>
              <a:t>unknow</a:t>
            </a:r>
            <a:r>
              <a:rPr lang="en-US" altLang="zh-CN" baseline="0" dirty="0" smtClean="0"/>
              <a:t> vulnerabilities.</a:t>
            </a:r>
          </a:p>
        </p:txBody>
      </p:sp>
      <p:sp>
        <p:nvSpPr>
          <p:cNvPr id="4" name="灯片编号占位符 3"/>
          <p:cNvSpPr>
            <a:spLocks noGrp="1"/>
          </p:cNvSpPr>
          <p:nvPr>
            <p:ph type="sldNum" sz="quarter" idx="10"/>
          </p:nvPr>
        </p:nvSpPr>
        <p:spPr/>
        <p:txBody>
          <a:bodyPr/>
          <a:lstStyle/>
          <a:p>
            <a:fld id="{28B0995E-0335-46F9-A722-CA191E9DBCF2}" type="slidenum">
              <a:rPr lang="zh-CN" altLang="en-US" smtClean="0"/>
              <a:t>14</a:t>
            </a:fld>
            <a:endParaRPr lang="zh-CN" altLang="en-US"/>
          </a:p>
        </p:txBody>
      </p:sp>
    </p:spTree>
    <p:extLst>
      <p:ext uri="{BB962C8B-B14F-4D97-AF65-F5344CB8AC3E}">
        <p14:creationId xmlns:p14="http://schemas.microsoft.com/office/powerpoint/2010/main" val="1006968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is what the author implemented , a system called Zigzag</a:t>
            </a:r>
          </a:p>
          <a:p>
            <a:r>
              <a:rPr lang="en-US" altLang="zh-CN" baseline="0" dirty="0" smtClean="0"/>
              <a:t>It has anomaly detection system preventing csv(client side validation) attacks</a:t>
            </a:r>
          </a:p>
          <a:p>
            <a:r>
              <a:rPr lang="en-US" altLang="zh-CN" dirty="0" err="1" smtClean="0"/>
              <a:t>ZigZag</a:t>
            </a:r>
            <a:r>
              <a:rPr lang="en-US" altLang="zh-CN" dirty="0" smtClean="0"/>
              <a:t> can transparently instrument JavaScript programs</a:t>
            </a:r>
          </a:p>
          <a:p>
            <a:r>
              <a:rPr lang="en-US" altLang="zh-CN" dirty="0" smtClean="0"/>
              <a:t>It </a:t>
            </a:r>
            <a:r>
              <a:rPr lang="en-US" altLang="zh-CN" dirty="0" smtClean="0"/>
              <a:t>can</a:t>
            </a:r>
            <a:r>
              <a:rPr lang="en-US" altLang="zh-CN" baseline="0" dirty="0" smtClean="0"/>
              <a:t> be </a:t>
            </a:r>
            <a:r>
              <a:rPr lang="en-US" altLang="zh-CN" baseline="0" dirty="0" smtClean="0"/>
              <a:t>a proxy between client and </a:t>
            </a:r>
            <a:r>
              <a:rPr lang="en-US" altLang="zh-CN" baseline="0" dirty="0" smtClean="0"/>
              <a:t>server or an app .</a:t>
            </a:r>
            <a:endParaRPr lang="en-US" altLang="zh-CN" baseline="0" dirty="0" smtClean="0"/>
          </a:p>
          <a:p>
            <a:r>
              <a:rPr lang="en-US" altLang="zh-CN" dirty="0" smtClean="0"/>
              <a:t>It</a:t>
            </a:r>
            <a:r>
              <a:rPr lang="en-US" altLang="zh-CN" baseline="0" dirty="0" smtClean="0"/>
              <a:t> </a:t>
            </a:r>
            <a:r>
              <a:rPr lang="en-US" altLang="zh-CN" baseline="0" dirty="0" smtClean="0"/>
              <a:t>is </a:t>
            </a:r>
            <a:r>
              <a:rPr lang="en-US" altLang="zh-CN" baseline="0" dirty="0" smtClean="0"/>
              <a:t>consisted </a:t>
            </a:r>
            <a:r>
              <a:rPr lang="en-US" altLang="zh-CN" baseline="0" dirty="0" smtClean="0"/>
              <a:t>of two phases: learning phase and enforcement phase</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15</a:t>
            </a:fld>
            <a:endParaRPr lang="zh-CN" altLang="en-US"/>
          </a:p>
        </p:txBody>
      </p:sp>
    </p:spTree>
    <p:extLst>
      <p:ext uri="{BB962C8B-B14F-4D97-AF65-F5344CB8AC3E}">
        <p14:creationId xmlns:p14="http://schemas.microsoft.com/office/powerpoint/2010/main" val="2894358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Let’s get to the first phase</a:t>
            </a:r>
            <a:r>
              <a:rPr lang="en-US" altLang="zh-CN" baseline="0" dirty="0" smtClean="0"/>
              <a:t>: learning phase. I will use some detail animation to illustrate these two phases.</a:t>
            </a:r>
          </a:p>
          <a:p>
            <a:r>
              <a:rPr lang="en-US" altLang="zh-CN" baseline="0" dirty="0" smtClean="0"/>
              <a:t>Here is the structure of </a:t>
            </a:r>
            <a:r>
              <a:rPr lang="en-US" altLang="zh-CN" baseline="0" dirty="0" err="1" smtClean="0"/>
              <a:t>websever</a:t>
            </a:r>
            <a:r>
              <a:rPr lang="en-US" altLang="zh-CN" baseline="0" dirty="0" smtClean="0"/>
              <a:t> Zigzag and client browser.</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16</a:t>
            </a:fld>
            <a:endParaRPr lang="zh-CN" altLang="en-US"/>
          </a:p>
        </p:txBody>
      </p:sp>
    </p:spTree>
    <p:extLst>
      <p:ext uri="{BB962C8B-B14F-4D97-AF65-F5344CB8AC3E}">
        <p14:creationId xmlns:p14="http://schemas.microsoft.com/office/powerpoint/2010/main" val="318608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a:t>
            </a:r>
            <a:r>
              <a:rPr lang="en-US" altLang="zh-CN" baseline="0" dirty="0" smtClean="0"/>
              <a:t> a </a:t>
            </a:r>
            <a:r>
              <a:rPr lang="en-US" altLang="zh-CN" baseline="0" dirty="0" err="1" smtClean="0"/>
              <a:t>javascript</a:t>
            </a:r>
            <a:r>
              <a:rPr lang="en-US" altLang="zh-CN" baseline="0" dirty="0" smtClean="0"/>
              <a:t> file wants to be transmitted from webserver to the client</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17</a:t>
            </a:fld>
            <a:endParaRPr lang="zh-CN" altLang="en-US"/>
          </a:p>
        </p:txBody>
      </p:sp>
    </p:spTree>
    <p:extLst>
      <p:ext uri="{BB962C8B-B14F-4D97-AF65-F5344CB8AC3E}">
        <p14:creationId xmlns:p14="http://schemas.microsoft.com/office/powerpoint/2010/main" val="496687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a:t>
            </a:r>
            <a:r>
              <a:rPr lang="en-US" altLang="zh-CN" baseline="0" dirty="0" smtClean="0"/>
              <a:t> then, because of the zigzag proxy , the </a:t>
            </a:r>
            <a:r>
              <a:rPr lang="en-US" altLang="zh-CN" baseline="0" dirty="0" err="1" smtClean="0"/>
              <a:t>javascript</a:t>
            </a:r>
            <a:r>
              <a:rPr lang="en-US" altLang="zh-CN" baseline="0" dirty="0" smtClean="0"/>
              <a:t> will be read by the zigzag system</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18</a:t>
            </a:fld>
            <a:endParaRPr lang="zh-CN" altLang="en-US"/>
          </a:p>
        </p:txBody>
      </p:sp>
    </p:spTree>
    <p:extLst>
      <p:ext uri="{BB962C8B-B14F-4D97-AF65-F5344CB8AC3E}">
        <p14:creationId xmlns:p14="http://schemas.microsoft.com/office/powerpoint/2010/main" val="937991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zigzag</a:t>
            </a:r>
            <a:r>
              <a:rPr lang="en-US" altLang="zh-CN" baseline="0" dirty="0" smtClean="0"/>
              <a:t> system do instrumentation on the </a:t>
            </a:r>
            <a:r>
              <a:rPr lang="en-US" altLang="zh-CN" baseline="0" dirty="0" err="1" smtClean="0"/>
              <a:t>javascript</a:t>
            </a:r>
            <a:r>
              <a:rPr lang="en-US" altLang="zh-CN" baseline="0" dirty="0" smtClean="0"/>
              <a:t> file </a:t>
            </a:r>
          </a:p>
          <a:p>
            <a:r>
              <a:rPr lang="en-US" altLang="zh-CN" baseline="0" dirty="0" smtClean="0"/>
              <a:t>Maybe you will confuse about the instrumentation I will talk about the detail later.</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19</a:t>
            </a:fld>
            <a:endParaRPr lang="zh-CN" altLang="en-US"/>
          </a:p>
        </p:txBody>
      </p:sp>
    </p:spTree>
    <p:extLst>
      <p:ext uri="{BB962C8B-B14F-4D97-AF65-F5344CB8AC3E}">
        <p14:creationId xmlns:p14="http://schemas.microsoft.com/office/powerpoint/2010/main" val="2115318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 the instrumented </a:t>
            </a:r>
            <a:r>
              <a:rPr lang="en-US" altLang="zh-CN" dirty="0" err="1" smtClean="0"/>
              <a:t>js</a:t>
            </a:r>
            <a:r>
              <a:rPr lang="en-US" altLang="zh-CN" baseline="0" dirty="0" smtClean="0"/>
              <a:t> file has been sent to the client browser</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20</a:t>
            </a:fld>
            <a:endParaRPr lang="zh-CN" altLang="en-US"/>
          </a:p>
        </p:txBody>
      </p:sp>
    </p:spTree>
    <p:extLst>
      <p:ext uri="{BB962C8B-B14F-4D97-AF65-F5344CB8AC3E}">
        <p14:creationId xmlns:p14="http://schemas.microsoft.com/office/powerpoint/2010/main" val="1432733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a:t>
            </a:r>
            <a:r>
              <a:rPr lang="en-US" altLang="zh-CN" baseline="0" dirty="0" smtClean="0"/>
              <a:t>d when the browser begin to run the instrumented </a:t>
            </a:r>
            <a:r>
              <a:rPr lang="en-US" altLang="zh-CN" baseline="0" dirty="0" err="1" smtClean="0"/>
              <a:t>js</a:t>
            </a:r>
            <a:r>
              <a:rPr lang="en-US" altLang="zh-CN" baseline="0" dirty="0" smtClean="0"/>
              <a:t> file, the zigzag trace the execution of </a:t>
            </a:r>
            <a:r>
              <a:rPr lang="en-US" altLang="zh-CN" baseline="0" dirty="0" err="1" smtClean="0"/>
              <a:t>js</a:t>
            </a:r>
            <a:r>
              <a:rPr lang="en-US" altLang="zh-CN" baseline="0" dirty="0" smtClean="0"/>
              <a:t> file</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21</a:t>
            </a:fld>
            <a:endParaRPr lang="zh-CN" altLang="en-US"/>
          </a:p>
        </p:txBody>
      </p:sp>
    </p:spTree>
    <p:extLst>
      <p:ext uri="{BB962C8B-B14F-4D97-AF65-F5344CB8AC3E}">
        <p14:creationId xmlns:p14="http://schemas.microsoft.com/office/powerpoint/2010/main" val="2142880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is a figure about same origin policy. </a:t>
            </a:r>
          </a:p>
          <a:p>
            <a:r>
              <a:rPr lang="en-US" altLang="zh-CN" baseline="0" dirty="0" smtClean="0"/>
              <a:t>The </a:t>
            </a:r>
            <a:r>
              <a:rPr lang="en-US" altLang="zh-CN" baseline="0" dirty="0" err="1" smtClean="0"/>
              <a:t>javascript</a:t>
            </a:r>
            <a:r>
              <a:rPr lang="en-US" altLang="zh-CN" baseline="0" dirty="0" smtClean="0"/>
              <a:t> in different host can only operate themselves ,can not operate or visit the information on other web host, like cookies </a:t>
            </a:r>
          </a:p>
          <a:p>
            <a:r>
              <a:rPr lang="en-US" altLang="zh-CN" baseline="0" dirty="0" smtClean="0"/>
              <a:t>For example, the advertisement network cannot visit the user content like user name or user password in the cookie because they are different origin from different host.</a:t>
            </a:r>
          </a:p>
          <a:p>
            <a:r>
              <a:rPr lang="en-US" altLang="zh-CN" baseline="0" dirty="0" smtClean="0"/>
              <a:t>From this you can see that same origin policy is the basic security policy in web </a:t>
            </a:r>
          </a:p>
          <a:p>
            <a:r>
              <a:rPr lang="en-US" altLang="zh-CN" dirty="0" smtClean="0"/>
              <a:t>Imaging</a:t>
            </a:r>
            <a:r>
              <a:rPr lang="en-US" altLang="zh-CN" baseline="0" dirty="0" smtClean="0"/>
              <a:t> without such policy, a malicious website can steal a real login page in </a:t>
            </a:r>
            <a:r>
              <a:rPr lang="en-US" altLang="zh-CN" baseline="0" dirty="0" err="1" smtClean="0"/>
              <a:t>bankofamarican</a:t>
            </a:r>
            <a:r>
              <a:rPr lang="en-US" altLang="zh-CN" baseline="0" dirty="0" smtClean="0"/>
              <a:t> or </a:t>
            </a:r>
            <a:r>
              <a:rPr lang="en-US" altLang="zh-CN" baseline="0" dirty="0" err="1" smtClean="0"/>
              <a:t>wellsfrago</a:t>
            </a:r>
            <a:r>
              <a:rPr lang="en-US" altLang="zh-CN" baseline="0" dirty="0" smtClean="0"/>
              <a:t>. When users try to login in their bank account, the malicious website can get all the information </a:t>
            </a:r>
          </a:p>
          <a:p>
            <a:r>
              <a:rPr lang="en-US" altLang="zh-CN" baseline="0" dirty="0" smtClean="0"/>
              <a:t>It is </a:t>
            </a:r>
            <a:r>
              <a:rPr lang="en-US" altLang="zh-CN" baseline="0" dirty="0" err="1" smtClean="0"/>
              <a:t>aweful</a:t>
            </a:r>
            <a:r>
              <a:rPr lang="en-US" altLang="zh-CN" baseline="0" dirty="0" smtClean="0"/>
              <a:t>.</a:t>
            </a:r>
          </a:p>
          <a:p>
            <a:r>
              <a:rPr lang="en-US" altLang="zh-CN" baseline="0" dirty="0" smtClean="0"/>
              <a:t>So the same origin policy can guarantee  such situation will not happen.</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3</a:t>
            </a:fld>
            <a:endParaRPr lang="zh-CN" altLang="en-US"/>
          </a:p>
        </p:txBody>
      </p:sp>
    </p:spTree>
    <p:extLst>
      <p:ext uri="{BB962C8B-B14F-4D97-AF65-F5344CB8AC3E}">
        <p14:creationId xmlns:p14="http://schemas.microsoft.com/office/powerpoint/2010/main" val="2404267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 do</a:t>
            </a:r>
            <a:r>
              <a:rPr lang="en-US" altLang="zh-CN" baseline="0" dirty="0" smtClean="0"/>
              <a:t> the invariant detection to find out which is the invariant when the </a:t>
            </a:r>
            <a:r>
              <a:rPr lang="en-US" altLang="zh-CN" baseline="0" dirty="0" err="1" smtClean="0"/>
              <a:t>js</a:t>
            </a:r>
            <a:r>
              <a:rPr lang="en-US" altLang="zh-CN" baseline="0" dirty="0" smtClean="0"/>
              <a:t> file runs. And finally the zigzag will store these invariants into an inventory and finish the learning phase.</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22</a:t>
            </a:fld>
            <a:endParaRPr lang="zh-CN" altLang="en-US"/>
          </a:p>
        </p:txBody>
      </p:sp>
    </p:spTree>
    <p:extLst>
      <p:ext uri="{BB962C8B-B14F-4D97-AF65-F5344CB8AC3E}">
        <p14:creationId xmlns:p14="http://schemas.microsoft.com/office/powerpoint/2010/main" val="3691613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is the instrumentation details.</a:t>
            </a:r>
          </a:p>
          <a:p>
            <a:r>
              <a:rPr lang="en-US" altLang="zh-CN" dirty="0" smtClean="0"/>
              <a:t>You</a:t>
            </a:r>
            <a:r>
              <a:rPr lang="en-US" altLang="zh-CN" baseline="0" dirty="0" smtClean="0"/>
              <a:t> can see the original </a:t>
            </a:r>
            <a:r>
              <a:rPr lang="en-US" altLang="zh-CN" baseline="0" dirty="0" err="1" smtClean="0"/>
              <a:t>js</a:t>
            </a:r>
            <a:r>
              <a:rPr lang="en-US" altLang="zh-CN" baseline="0" dirty="0" smtClean="0"/>
              <a:t> file like this .</a:t>
            </a:r>
          </a:p>
          <a:p>
            <a:r>
              <a:rPr lang="en-US" altLang="zh-CN" baseline="0" dirty="0" smtClean="0"/>
              <a:t>C=</a:t>
            </a:r>
            <a:r>
              <a:rPr lang="en-US" altLang="zh-CN" baseline="0" dirty="0" err="1" smtClean="0"/>
              <a:t>a+b</a:t>
            </a:r>
            <a:r>
              <a:rPr lang="en-US" altLang="zh-CN" baseline="0" dirty="0" smtClean="0"/>
              <a:t> and return c; quite simple function.</a:t>
            </a:r>
          </a:p>
          <a:p>
            <a:endParaRPr lang="en-US" altLang="zh-CN" baseline="0" dirty="0" smtClean="0"/>
          </a:p>
          <a:p>
            <a:r>
              <a:rPr lang="en-US" altLang="zh-CN" baseline="0" dirty="0" smtClean="0"/>
              <a:t>And after instrumented, the zigzag add two function into this file </a:t>
            </a:r>
            <a:r>
              <a:rPr lang="en-US" altLang="zh-CN" baseline="0" dirty="0" err="1" smtClean="0"/>
              <a:t>calltrace</a:t>
            </a:r>
            <a:r>
              <a:rPr lang="en-US" altLang="zh-CN" baseline="0" dirty="0" smtClean="0"/>
              <a:t> and </a:t>
            </a:r>
            <a:r>
              <a:rPr lang="en-US" altLang="zh-CN" baseline="0" dirty="0" err="1" smtClean="0"/>
              <a:t>exittrace</a:t>
            </a:r>
            <a:r>
              <a:rPr lang="en-US" altLang="zh-CN" baseline="0" dirty="0" smtClean="0"/>
              <a:t>. Do you remember the trace execution?</a:t>
            </a:r>
          </a:p>
          <a:p>
            <a:r>
              <a:rPr lang="en-US" altLang="zh-CN" baseline="0" dirty="0" smtClean="0"/>
              <a:t>When we run this file on client , the two added function will be run and the trace execution will be run. In learning method , the variants will be collect into an inventory and then </a:t>
            </a:r>
            <a:r>
              <a:rPr lang="en-US" altLang="zh-CN" baseline="0" dirty="0" err="1" smtClean="0"/>
              <a:t>exittrace</a:t>
            </a:r>
            <a:r>
              <a:rPr lang="en-US" altLang="zh-CN" baseline="0" dirty="0" smtClean="0"/>
              <a:t> and return c , finishing the function of the original one.</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23</a:t>
            </a:fld>
            <a:endParaRPr lang="zh-CN" altLang="en-US"/>
          </a:p>
        </p:txBody>
      </p:sp>
    </p:spTree>
    <p:extLst>
      <p:ext uri="{BB962C8B-B14F-4D97-AF65-F5344CB8AC3E}">
        <p14:creationId xmlns:p14="http://schemas.microsoft.com/office/powerpoint/2010/main" val="3950273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is the illustration</a:t>
            </a:r>
            <a:r>
              <a:rPr lang="en-US" altLang="zh-CN" baseline="0" dirty="0" smtClean="0"/>
              <a:t> about how</a:t>
            </a:r>
            <a:r>
              <a:rPr lang="en-US" altLang="zh-CN" dirty="0" smtClean="0"/>
              <a:t> the enforcement phase works.</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24</a:t>
            </a:fld>
            <a:endParaRPr lang="zh-CN" altLang="en-US"/>
          </a:p>
        </p:txBody>
      </p:sp>
    </p:spTree>
    <p:extLst>
      <p:ext uri="{BB962C8B-B14F-4D97-AF65-F5344CB8AC3E}">
        <p14:creationId xmlns:p14="http://schemas.microsoft.com/office/powerpoint/2010/main" val="4070113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a:t>
            </a:r>
            <a:r>
              <a:rPr lang="en-US" altLang="zh-CN" baseline="0" dirty="0" smtClean="0"/>
              <a:t> the same as learning phase, the web server wants to transmit a </a:t>
            </a:r>
            <a:r>
              <a:rPr lang="en-US" altLang="zh-CN" baseline="0" dirty="0" err="1" smtClean="0"/>
              <a:t>js</a:t>
            </a:r>
            <a:r>
              <a:rPr lang="en-US" altLang="zh-CN" baseline="0" dirty="0" smtClean="0"/>
              <a:t> file to client</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25</a:t>
            </a:fld>
            <a:endParaRPr lang="zh-CN" altLang="en-US"/>
          </a:p>
        </p:txBody>
      </p:sp>
    </p:spTree>
    <p:extLst>
      <p:ext uri="{BB962C8B-B14F-4D97-AF65-F5344CB8AC3E}">
        <p14:creationId xmlns:p14="http://schemas.microsoft.com/office/powerpoint/2010/main" val="950752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a:t>
            </a:r>
            <a:r>
              <a:rPr lang="en-US" altLang="zh-CN" baseline="0" dirty="0" smtClean="0"/>
              <a:t> then the </a:t>
            </a:r>
            <a:r>
              <a:rPr lang="en-US" altLang="zh-CN" baseline="0" dirty="0" err="1" smtClean="0"/>
              <a:t>js</a:t>
            </a:r>
            <a:r>
              <a:rPr lang="en-US" altLang="zh-CN" baseline="0" dirty="0" smtClean="0"/>
              <a:t> file get to the zigzag proxy like learning phase</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26</a:t>
            </a:fld>
            <a:endParaRPr lang="zh-CN" altLang="en-US"/>
          </a:p>
        </p:txBody>
      </p:sp>
    </p:spTree>
    <p:extLst>
      <p:ext uri="{BB962C8B-B14F-4D97-AF65-F5344CB8AC3E}">
        <p14:creationId xmlns:p14="http://schemas.microsoft.com/office/powerpoint/2010/main" val="3800382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a:t>
            </a:r>
            <a:r>
              <a:rPr lang="en-US" altLang="zh-CN" baseline="0" dirty="0" smtClean="0"/>
              <a:t>d then the zigzag instruments the </a:t>
            </a:r>
            <a:r>
              <a:rPr lang="en-US" altLang="zh-CN" baseline="0" dirty="0" err="1" smtClean="0"/>
              <a:t>js</a:t>
            </a:r>
            <a:r>
              <a:rPr lang="en-US" altLang="zh-CN" baseline="0" dirty="0" smtClean="0"/>
              <a:t> file and puts the invariants collected by the learning method into the enforcement instrumentation</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27</a:t>
            </a:fld>
            <a:endParaRPr lang="zh-CN" altLang="en-US"/>
          </a:p>
        </p:txBody>
      </p:sp>
    </p:spTree>
    <p:extLst>
      <p:ext uri="{BB962C8B-B14F-4D97-AF65-F5344CB8AC3E}">
        <p14:creationId xmlns:p14="http://schemas.microsoft.com/office/powerpoint/2010/main" val="2612208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a:t>
            </a:r>
            <a:r>
              <a:rPr lang="en-US" altLang="zh-CN" baseline="0" dirty="0" smtClean="0"/>
              <a:t>d the instrumented </a:t>
            </a:r>
            <a:r>
              <a:rPr lang="en-US" altLang="zh-CN" baseline="0" dirty="0" err="1" smtClean="0"/>
              <a:t>js</a:t>
            </a:r>
            <a:r>
              <a:rPr lang="en-US" altLang="zh-CN" baseline="0" dirty="0" smtClean="0"/>
              <a:t> file has been sent to the client</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28</a:t>
            </a:fld>
            <a:endParaRPr lang="zh-CN" altLang="en-US"/>
          </a:p>
        </p:txBody>
      </p:sp>
    </p:spTree>
    <p:extLst>
      <p:ext uri="{BB962C8B-B14F-4D97-AF65-F5344CB8AC3E}">
        <p14:creationId xmlns:p14="http://schemas.microsoft.com/office/powerpoint/2010/main" val="3918998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 the </a:t>
            </a:r>
            <a:r>
              <a:rPr lang="en-US" altLang="zh-CN" dirty="0" err="1" smtClean="0"/>
              <a:t>js</a:t>
            </a:r>
            <a:r>
              <a:rPr lang="en-US" altLang="zh-CN" dirty="0" smtClean="0"/>
              <a:t> file runs in</a:t>
            </a:r>
            <a:r>
              <a:rPr lang="en-US" altLang="zh-CN" baseline="0" dirty="0" smtClean="0"/>
              <a:t> the client browser, and assume that this is a malicious </a:t>
            </a:r>
            <a:r>
              <a:rPr lang="en-US" altLang="zh-CN" baseline="0" dirty="0" err="1" smtClean="0"/>
              <a:t>js</a:t>
            </a:r>
            <a:r>
              <a:rPr lang="en-US" altLang="zh-CN" baseline="0" dirty="0" smtClean="0"/>
              <a:t> file like the figure shows, may be sent by the attacker because of the csv vulnerabilities.</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29</a:t>
            </a:fld>
            <a:endParaRPr lang="zh-CN" altLang="en-US"/>
          </a:p>
        </p:txBody>
      </p:sp>
    </p:spTree>
    <p:extLst>
      <p:ext uri="{BB962C8B-B14F-4D97-AF65-F5344CB8AC3E}">
        <p14:creationId xmlns:p14="http://schemas.microsoft.com/office/powerpoint/2010/main" val="1468246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 the</a:t>
            </a:r>
            <a:r>
              <a:rPr lang="en-US" altLang="zh-CN" baseline="0" dirty="0" smtClean="0"/>
              <a:t> instrumented </a:t>
            </a:r>
            <a:r>
              <a:rPr lang="en-US" altLang="zh-CN" baseline="0" dirty="0" err="1" smtClean="0"/>
              <a:t>js</a:t>
            </a:r>
            <a:r>
              <a:rPr lang="en-US" altLang="zh-CN" baseline="0" dirty="0" smtClean="0"/>
              <a:t> file running , t</a:t>
            </a:r>
            <a:r>
              <a:rPr lang="en-US" altLang="zh-CN" dirty="0" smtClean="0"/>
              <a:t>he</a:t>
            </a:r>
            <a:r>
              <a:rPr lang="en-US" altLang="zh-CN" baseline="0" dirty="0" smtClean="0"/>
              <a:t> invariants in this file will not fit the inventory of invariants collected by the learning phase . Encountering the invariant violation ,the zigzag will make alerts or terminate execution on the client.</a:t>
            </a:r>
          </a:p>
          <a:p>
            <a:r>
              <a:rPr lang="en-US" altLang="zh-CN" baseline="0" dirty="0" smtClean="0"/>
              <a:t>The enforcement details will be introduced later in my presentation.</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30</a:t>
            </a:fld>
            <a:endParaRPr lang="zh-CN" altLang="en-US"/>
          </a:p>
        </p:txBody>
      </p:sp>
    </p:spTree>
    <p:extLst>
      <p:ext uri="{BB962C8B-B14F-4D97-AF65-F5344CB8AC3E}">
        <p14:creationId xmlns:p14="http://schemas.microsoft.com/office/powerpoint/2010/main" val="2269454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From</a:t>
            </a:r>
            <a:r>
              <a:rPr lang="en-US" altLang="zh-CN" baseline="0" dirty="0" smtClean="0"/>
              <a:t> the two phase mentioned above , we can know that the invariant detection is the one of most important parts in the zigzag system. </a:t>
            </a:r>
            <a:endParaRPr lang="en-US" altLang="zh-CN" dirty="0" smtClean="0"/>
          </a:p>
          <a:p>
            <a:r>
              <a:rPr lang="en-US" altLang="zh-CN" dirty="0" smtClean="0"/>
              <a:t>Here is a table shows</a:t>
            </a:r>
            <a:r>
              <a:rPr lang="en-US" altLang="zh-CN" baseline="0" dirty="0" smtClean="0"/>
              <a:t> the invariants supported by zigzag</a:t>
            </a:r>
          </a:p>
          <a:p>
            <a:r>
              <a:rPr lang="en-US" altLang="zh-CN" baseline="0" dirty="0" smtClean="0"/>
              <a:t>We can see some simple example like data type numbers the invariants can be equality, inequality</a:t>
            </a:r>
          </a:p>
          <a:p>
            <a:r>
              <a:rPr lang="en-US" altLang="zh-CN" baseline="0" dirty="0" smtClean="0"/>
              <a:t>The string data type , the invariants can be the length of this string ,</a:t>
            </a:r>
            <a:r>
              <a:rPr lang="en-US" altLang="zh-CN" baseline="0" dirty="0" err="1" smtClean="0"/>
              <a:t>isemail</a:t>
            </a:r>
            <a:r>
              <a:rPr lang="en-US" altLang="zh-CN" baseline="0" dirty="0" smtClean="0"/>
              <a:t> or not and so on</a:t>
            </a:r>
          </a:p>
          <a:p>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31</a:t>
            </a:fld>
            <a:endParaRPr lang="zh-CN" altLang="en-US"/>
          </a:p>
        </p:txBody>
      </p:sp>
    </p:spTree>
    <p:extLst>
      <p:ext uri="{BB962C8B-B14F-4D97-AF65-F5344CB8AC3E}">
        <p14:creationId xmlns:p14="http://schemas.microsoft.com/office/powerpoint/2010/main" val="1157906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Although same origin policy is great, but we still need</a:t>
            </a:r>
            <a:r>
              <a:rPr lang="en-US" altLang="zh-CN" baseline="0" dirty="0" smtClean="0"/>
              <a:t> some communications between different pages which are from different host.</a:t>
            </a:r>
          </a:p>
          <a:p>
            <a:r>
              <a:rPr lang="en-US" altLang="zh-CN" baseline="0" dirty="0" smtClean="0"/>
              <a:t>Do you have met such situation that when you when you visit some shopping website and make a payment on the other website like some </a:t>
            </a:r>
            <a:r>
              <a:rPr lang="en-US" altLang="zh-CN" baseline="0" dirty="0" err="1" smtClean="0"/>
              <a:t>onlinebank</a:t>
            </a:r>
            <a:r>
              <a:rPr lang="en-US" altLang="zh-CN" baseline="0" dirty="0" smtClean="0"/>
              <a:t> website. The shopping website will not know whether you have paid or not so it always pop a dialog box, let you make a choice whether you have paid or not because in the same origin policy , the shopping website can not get information from a different host. It you choose yes I have already paid it , the shopping website will refresh the page and show the result.</a:t>
            </a:r>
          </a:p>
          <a:p>
            <a:r>
              <a:rPr lang="en-US" altLang="zh-CN" baseline="0" dirty="0" smtClean="0"/>
              <a:t>But with this </a:t>
            </a:r>
            <a:r>
              <a:rPr lang="en-US" altLang="zh-CN" baseline="0" dirty="0" err="1" smtClean="0"/>
              <a:t>api</a:t>
            </a:r>
            <a:r>
              <a:rPr lang="en-US" altLang="zh-CN" baseline="0" dirty="0" smtClean="0"/>
              <a:t>: </a:t>
            </a:r>
            <a:r>
              <a:rPr lang="en-US" altLang="zh-CN" baseline="0" dirty="0" err="1" smtClean="0"/>
              <a:t>postMessage</a:t>
            </a:r>
            <a:r>
              <a:rPr lang="en-US" altLang="zh-CN" baseline="0" dirty="0" smtClean="0"/>
              <a:t> . The </a:t>
            </a:r>
            <a:r>
              <a:rPr lang="en-US" altLang="zh-CN" baseline="0" dirty="0" err="1" smtClean="0"/>
              <a:t>onlinebank</a:t>
            </a:r>
            <a:r>
              <a:rPr lang="en-US" altLang="zh-CN" baseline="0" dirty="0" smtClean="0"/>
              <a:t> website can post a successful message to shopping website and the shopping website will automatically refresh itself for users instead of refreshed manually by users</a:t>
            </a:r>
          </a:p>
          <a:p>
            <a:r>
              <a:rPr lang="en-US" altLang="zh-CN" baseline="0" dirty="0" smtClean="0"/>
              <a:t>This is just a simple example, there are some other advantages without Same origin policy.</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4</a:t>
            </a:fld>
            <a:endParaRPr lang="zh-CN" altLang="en-US"/>
          </a:p>
        </p:txBody>
      </p:sp>
    </p:spTree>
    <p:extLst>
      <p:ext uri="{BB962C8B-B14F-4D97-AF65-F5344CB8AC3E}">
        <p14:creationId xmlns:p14="http://schemas.microsoft.com/office/powerpoint/2010/main" val="2508585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invariant can be divide</a:t>
            </a:r>
            <a:r>
              <a:rPr lang="en-US" altLang="zh-CN" baseline="0" dirty="0" smtClean="0"/>
              <a:t> into two kinds</a:t>
            </a:r>
          </a:p>
          <a:p>
            <a:r>
              <a:rPr lang="en-US" altLang="zh-CN" baseline="0" dirty="0" smtClean="0"/>
              <a:t>One is </a:t>
            </a:r>
            <a:r>
              <a:rPr lang="en-US" altLang="zh-CN" baseline="0" dirty="0" err="1" smtClean="0"/>
              <a:t>univariate</a:t>
            </a:r>
            <a:r>
              <a:rPr lang="en-US" altLang="zh-CN" baseline="0" dirty="0" smtClean="0"/>
              <a:t> invariants and the other one is multivariate invariants</a:t>
            </a:r>
          </a:p>
          <a:p>
            <a:r>
              <a:rPr lang="en-US" altLang="zh-CN" baseline="0" dirty="0" smtClean="0"/>
              <a:t>Here is some examples of </a:t>
            </a:r>
            <a:r>
              <a:rPr lang="en-US" altLang="zh-CN" baseline="0" dirty="0" err="1" smtClean="0"/>
              <a:t>univariate</a:t>
            </a:r>
            <a:r>
              <a:rPr lang="en-US" altLang="zh-CN" baseline="0" dirty="0" smtClean="0"/>
              <a:t> and multivariate invariants</a:t>
            </a:r>
          </a:p>
          <a:p>
            <a:r>
              <a:rPr lang="zh-CN" altLang="en-US" sz="1200" dirty="0" smtClean="0"/>
              <a:t>the length of a string</a:t>
            </a:r>
            <a:endParaRPr lang="en-US" altLang="zh-CN" sz="1200" dirty="0" smtClean="0"/>
          </a:p>
          <a:p>
            <a:r>
              <a:rPr lang="zh-CN" altLang="en-US" sz="1200" dirty="0" smtClean="0"/>
              <a:t>the percentage of printable characters in a string</a:t>
            </a:r>
            <a:endParaRPr lang="en-US" altLang="zh-CN" sz="1200" dirty="0" smtClean="0"/>
          </a:p>
          <a:p>
            <a:r>
              <a:rPr lang="zh-CN" altLang="en-US" sz="1200" dirty="0" smtClean="0"/>
              <a:t>the parity of a number</a:t>
            </a:r>
            <a:endParaRPr lang="en-US" altLang="zh-CN" sz="1200" dirty="0" smtClean="0"/>
          </a:p>
          <a:p>
            <a:r>
              <a:rPr lang="en-US" altLang="zh-CN" sz="1200" dirty="0" smtClean="0"/>
              <a:t>Are </a:t>
            </a:r>
            <a:r>
              <a:rPr lang="en-US" altLang="zh-CN" sz="1200" dirty="0" err="1" smtClean="0"/>
              <a:t>univariate</a:t>
            </a:r>
            <a:r>
              <a:rPr lang="en-US" altLang="zh-CN" sz="1200" dirty="0" smtClean="0"/>
              <a:t> invariants</a:t>
            </a:r>
          </a:p>
          <a:p>
            <a:endParaRPr lang="en-US" altLang="zh-CN" sz="1200" dirty="0" smtClean="0"/>
          </a:p>
          <a:p>
            <a:r>
              <a:rPr lang="en-US" altLang="zh-CN" sz="1200" dirty="0" smtClean="0"/>
              <a:t>The</a:t>
            </a:r>
            <a:r>
              <a:rPr lang="en-US" altLang="zh-CN" sz="1200" baseline="0" dirty="0" smtClean="0"/>
              <a:t> equality and inequality like</a:t>
            </a:r>
            <a:endParaRPr lang="en-US" altLang="zh-CN" sz="1200" dirty="0" smtClean="0"/>
          </a:p>
          <a:p>
            <a:r>
              <a:rPr lang="zh-CN" altLang="en-US" sz="1200" dirty="0" smtClean="0"/>
              <a:t>x == y</a:t>
            </a:r>
            <a:endParaRPr lang="en-US" altLang="zh-CN" sz="1200" dirty="0" smtClean="0"/>
          </a:p>
          <a:p>
            <a:r>
              <a:rPr lang="zh-CN" altLang="en-US" sz="1200" dirty="0" smtClean="0"/>
              <a:t>x+5 == y</a:t>
            </a:r>
            <a:endParaRPr lang="en-US" altLang="zh-CN" sz="1200" dirty="0" smtClean="0"/>
          </a:p>
          <a:p>
            <a:r>
              <a:rPr lang="zh-CN" altLang="en-US" sz="1200" dirty="0" smtClean="0"/>
              <a:t>x &lt; y</a:t>
            </a:r>
            <a:endParaRPr lang="en-US" altLang="zh-CN" sz="1200" dirty="0" smtClean="0"/>
          </a:p>
          <a:p>
            <a:r>
              <a:rPr lang="en-US" altLang="zh-CN" sz="1200" dirty="0" smtClean="0"/>
              <a:t>Are multivariate invariants</a:t>
            </a:r>
            <a:endParaRPr lang="zh-CN" altLang="en-US" sz="1200" dirty="0" smtClean="0"/>
          </a:p>
          <a:p>
            <a:endParaRPr lang="zh-CN" altLang="en-US" sz="1200"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32</a:t>
            </a:fld>
            <a:endParaRPr lang="zh-CN" altLang="en-US"/>
          </a:p>
        </p:txBody>
      </p:sp>
    </p:spTree>
    <p:extLst>
      <p:ext uri="{BB962C8B-B14F-4D97-AF65-F5344CB8AC3E}">
        <p14:creationId xmlns:p14="http://schemas.microsoft.com/office/powerpoint/2010/main" val="133475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invariant enforcement is another basic process in zigzag system.</a:t>
            </a:r>
          </a:p>
          <a:p>
            <a:r>
              <a:rPr lang="en-US" altLang="zh-CN" dirty="0" smtClean="0"/>
              <a:t>Here</a:t>
            </a:r>
            <a:r>
              <a:rPr lang="en-US" altLang="zh-CN" baseline="0" dirty="0" smtClean="0"/>
              <a:t> is the details of enforcement </a:t>
            </a:r>
          </a:p>
          <a:p>
            <a:r>
              <a:rPr lang="en-US" altLang="zh-CN" baseline="0" dirty="0" smtClean="0"/>
              <a:t>When we get the inventory of invariants, the </a:t>
            </a:r>
            <a:r>
              <a:rPr lang="en-US" altLang="zh-CN" baseline="0" dirty="0" err="1" smtClean="0"/>
              <a:t>calltrace</a:t>
            </a:r>
            <a:r>
              <a:rPr lang="en-US" altLang="zh-CN" baseline="0" dirty="0" smtClean="0"/>
              <a:t> will add these invariants into it and compare them with the variants collected in the new </a:t>
            </a:r>
            <a:r>
              <a:rPr lang="en-US" altLang="zh-CN" baseline="0" dirty="0" err="1" smtClean="0"/>
              <a:t>js</a:t>
            </a:r>
            <a:r>
              <a:rPr lang="en-US" altLang="zh-CN" baseline="0" dirty="0" smtClean="0"/>
              <a:t> files.</a:t>
            </a:r>
          </a:p>
          <a:p>
            <a:r>
              <a:rPr lang="en-US" altLang="zh-CN" baseline="0" dirty="0" smtClean="0"/>
              <a:t>For example zigzag tests whether the </a:t>
            </a:r>
            <a:r>
              <a:rPr lang="en-US" altLang="zh-CN" baseline="0" dirty="0" err="1" smtClean="0"/>
              <a:t>typeof</a:t>
            </a:r>
            <a:r>
              <a:rPr lang="en-US" altLang="zh-CN" baseline="0" dirty="0" smtClean="0"/>
              <a:t>(v0) is number and v0&gt;5 or not and whether </a:t>
            </a:r>
            <a:r>
              <a:rPr lang="en-US" altLang="zh-CN" baseline="0" dirty="0" err="1" smtClean="0"/>
              <a:t>typeof</a:t>
            </a:r>
            <a:r>
              <a:rPr lang="en-US" altLang="zh-CN" baseline="0" dirty="0" smtClean="0"/>
              <a:t> (v1) is string and v1= x or not.</a:t>
            </a:r>
          </a:p>
          <a:p>
            <a:r>
              <a:rPr lang="en-US" altLang="zh-CN" baseline="0" dirty="0" smtClean="0"/>
              <a:t>If the new </a:t>
            </a:r>
            <a:r>
              <a:rPr lang="en-US" altLang="zh-CN" baseline="0" dirty="0" err="1" smtClean="0"/>
              <a:t>js</a:t>
            </a:r>
            <a:r>
              <a:rPr lang="en-US" altLang="zh-CN" baseline="0" dirty="0" smtClean="0"/>
              <a:t> files has </a:t>
            </a:r>
            <a:r>
              <a:rPr lang="en-US" altLang="zh-CN" baseline="0" dirty="0" err="1" smtClean="0"/>
              <a:t>vaiants</a:t>
            </a:r>
            <a:r>
              <a:rPr lang="en-US" altLang="zh-CN" baseline="0" dirty="0" smtClean="0"/>
              <a:t> violation, then the zigzag will alert or terminate the </a:t>
            </a:r>
            <a:r>
              <a:rPr lang="en-US" altLang="zh-CN" baseline="0" dirty="0" err="1" smtClean="0"/>
              <a:t>js</a:t>
            </a:r>
            <a:r>
              <a:rPr lang="en-US" altLang="zh-CN" baseline="0" dirty="0" smtClean="0"/>
              <a:t> file like I mentioned before.</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33</a:t>
            </a:fld>
            <a:endParaRPr lang="zh-CN" altLang="en-US"/>
          </a:p>
        </p:txBody>
      </p:sp>
    </p:spTree>
    <p:extLst>
      <p:ext uri="{BB962C8B-B14F-4D97-AF65-F5344CB8AC3E}">
        <p14:creationId xmlns:p14="http://schemas.microsoft.com/office/powerpoint/2010/main" val="1099473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Modern web applications often make use of lightweight templates on the server, and sometimes within the browser as well. These templates usually take the form of a program snippet or function that largely retains the same structure.</a:t>
            </a:r>
          </a:p>
          <a:p>
            <a:r>
              <a:rPr lang="en-US" altLang="zh-CN" dirty="0" smtClean="0"/>
              <a:t>Here is an</a:t>
            </a:r>
            <a:r>
              <a:rPr lang="en-US" altLang="zh-CN" baseline="0" dirty="0" smtClean="0"/>
              <a:t> example of a </a:t>
            </a:r>
            <a:r>
              <a:rPr lang="en-US" altLang="zh-CN" baseline="0" dirty="0" err="1" smtClean="0"/>
              <a:t>javascript</a:t>
            </a:r>
            <a:r>
              <a:rPr lang="en-US" altLang="zh-CN" baseline="0" dirty="0" smtClean="0"/>
              <a:t> template</a:t>
            </a:r>
          </a:p>
          <a:p>
            <a:r>
              <a:rPr lang="en-US" altLang="zh-CN" baseline="0" dirty="0" smtClean="0"/>
              <a:t>You can see that </a:t>
            </a:r>
            <a:r>
              <a:rPr lang="en-US" altLang="zh-CN" baseline="0" dirty="0" err="1" smtClean="0"/>
              <a:t>var</a:t>
            </a:r>
            <a:r>
              <a:rPr lang="en-US" altLang="zh-CN" baseline="0" dirty="0" smtClean="0"/>
              <a:t> state has very similar structure user: username and session </a:t>
            </a:r>
            <a:r>
              <a:rPr lang="en-US" altLang="zh-CN" baseline="0" dirty="0" err="1" smtClean="0"/>
              <a:t>sessionid</a:t>
            </a:r>
            <a:r>
              <a:rPr lang="en-US" altLang="zh-CN" baseline="0" dirty="0" smtClean="0"/>
              <a:t>.</a:t>
            </a:r>
          </a:p>
          <a:p>
            <a:r>
              <a:rPr lang="en-US" altLang="zh-CN" baseline="0" dirty="0" smtClean="0"/>
              <a:t>There are many other template like timestamp , user identifier and so on .</a:t>
            </a:r>
          </a:p>
          <a:p>
            <a:r>
              <a:rPr lang="en-US" altLang="zh-CN" baseline="0" dirty="0" smtClean="0"/>
              <a:t>The zigzag system can not recognize these template with different concrete data as a malicious </a:t>
            </a:r>
            <a:r>
              <a:rPr lang="en-US" altLang="zh-CN" baseline="0" dirty="0" err="1" smtClean="0"/>
              <a:t>js</a:t>
            </a:r>
            <a:r>
              <a:rPr lang="en-US" altLang="zh-CN" baseline="0" dirty="0" smtClean="0"/>
              <a:t> file.</a:t>
            </a:r>
          </a:p>
          <a:p>
            <a:r>
              <a:rPr lang="en-US" altLang="zh-CN" baseline="0" dirty="0" smtClean="0"/>
              <a:t>So zigzag should do some generalization works.</a:t>
            </a:r>
          </a:p>
          <a:p>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34</a:t>
            </a:fld>
            <a:endParaRPr lang="zh-CN" altLang="en-US"/>
          </a:p>
        </p:txBody>
      </p:sp>
    </p:spTree>
    <p:extLst>
      <p:ext uri="{BB962C8B-B14F-4D97-AF65-F5344CB8AC3E}">
        <p14:creationId xmlns:p14="http://schemas.microsoft.com/office/powerpoint/2010/main" val="2234072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Even if a </a:t>
            </a:r>
            <a:r>
              <a:rPr lang="en-US" altLang="zh-CN" baseline="0" dirty="0" smtClean="0"/>
              <a:t>template has different concrete data , their AST </a:t>
            </a:r>
            <a:r>
              <a:rPr lang="en-US" altLang="zh-CN" sz="1200" kern="1200" dirty="0" smtClean="0">
                <a:solidFill>
                  <a:schemeClr val="tx1"/>
                </a:solidFill>
                <a:effectLst/>
                <a:latin typeface="+mn-lt"/>
                <a:ea typeface="+mn-ea"/>
                <a:cs typeface="+mn-cs"/>
              </a:rPr>
              <a:t>abstract syntax tree  </a:t>
            </a:r>
            <a:r>
              <a:rPr lang="en-US" altLang="zh-CN" baseline="0" dirty="0" smtClean="0"/>
              <a:t>are similar.</a:t>
            </a:r>
            <a:endParaRPr lang="zh-CN" altLang="en-US" dirty="0" smtClean="0"/>
          </a:p>
          <a:p>
            <a:r>
              <a:rPr lang="en-US" altLang="zh-CN" dirty="0" smtClean="0"/>
              <a:t>So The zigzag</a:t>
            </a:r>
            <a:r>
              <a:rPr lang="en-US" altLang="zh-CN" baseline="0" dirty="0" smtClean="0"/>
              <a:t> can use AST </a:t>
            </a:r>
            <a:r>
              <a:rPr lang="en-US" altLang="zh-CN" sz="1200" kern="1200" dirty="0" smtClean="0">
                <a:solidFill>
                  <a:schemeClr val="tx1"/>
                </a:solidFill>
                <a:effectLst/>
                <a:latin typeface="+mn-lt"/>
                <a:ea typeface="+mn-ea"/>
                <a:cs typeface="+mn-cs"/>
              </a:rPr>
              <a:t>to judge</a:t>
            </a:r>
            <a:r>
              <a:rPr lang="en-US" altLang="zh-CN" sz="1200" kern="1200" baseline="0" dirty="0" smtClean="0">
                <a:solidFill>
                  <a:schemeClr val="tx1"/>
                </a:solidFill>
                <a:effectLst/>
                <a:latin typeface="+mn-lt"/>
                <a:ea typeface="+mn-ea"/>
                <a:cs typeface="+mn-cs"/>
              </a:rPr>
              <a:t> whether they have the same structure or not.</a:t>
            </a:r>
          </a:p>
          <a:p>
            <a:r>
              <a:rPr lang="en-US" altLang="zh-CN" sz="1200" kern="1200" baseline="0" dirty="0" smtClean="0">
                <a:solidFill>
                  <a:schemeClr val="tx1"/>
                </a:solidFill>
                <a:effectLst/>
                <a:latin typeface="+mn-lt"/>
                <a:ea typeface="+mn-ea"/>
                <a:cs typeface="+mn-cs"/>
              </a:rPr>
              <a:t>From this figure we can see that </a:t>
            </a:r>
          </a:p>
          <a:p>
            <a:r>
              <a:rPr lang="en-US" altLang="zh-CN" sz="1200" kern="1200" baseline="0" dirty="0" smtClean="0">
                <a:solidFill>
                  <a:schemeClr val="tx1"/>
                </a:solidFill>
                <a:effectLst/>
                <a:latin typeface="+mn-lt"/>
                <a:ea typeface="+mn-ea"/>
                <a:cs typeface="+mn-cs"/>
              </a:rPr>
              <a:t>After compare their AST, if similar , then merger there invariants inventory into a new one. </a:t>
            </a:r>
          </a:p>
          <a:p>
            <a:r>
              <a:rPr lang="en-US" altLang="zh-CN" sz="1200" kern="1200" baseline="0" dirty="0" smtClean="0">
                <a:solidFill>
                  <a:schemeClr val="tx1"/>
                </a:solidFill>
                <a:effectLst/>
                <a:latin typeface="+mn-lt"/>
                <a:ea typeface="+mn-ea"/>
                <a:cs typeface="+mn-cs"/>
              </a:rPr>
              <a:t>And zigzag will use the new patched invariants inventory to do the invariant enforcement work.</a:t>
            </a:r>
          </a:p>
        </p:txBody>
      </p:sp>
      <p:sp>
        <p:nvSpPr>
          <p:cNvPr id="4" name="灯片编号占位符 3"/>
          <p:cNvSpPr>
            <a:spLocks noGrp="1"/>
          </p:cNvSpPr>
          <p:nvPr>
            <p:ph type="sldNum" sz="quarter" idx="10"/>
          </p:nvPr>
        </p:nvSpPr>
        <p:spPr/>
        <p:txBody>
          <a:bodyPr/>
          <a:lstStyle/>
          <a:p>
            <a:fld id="{28B0995E-0335-46F9-A722-CA191E9DBCF2}" type="slidenum">
              <a:rPr lang="zh-CN" altLang="en-US" smtClean="0"/>
              <a:t>35</a:t>
            </a:fld>
            <a:endParaRPr lang="zh-CN" altLang="en-US"/>
          </a:p>
        </p:txBody>
      </p:sp>
    </p:spTree>
    <p:extLst>
      <p:ext uri="{BB962C8B-B14F-4D97-AF65-F5344CB8AC3E}">
        <p14:creationId xmlns:p14="http://schemas.microsoft.com/office/powerpoint/2010/main" val="1564174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Although the</a:t>
            </a:r>
            <a:r>
              <a:rPr lang="en-US" altLang="zh-CN" baseline="0" dirty="0" smtClean="0"/>
              <a:t> zigzag system has done a good job on preventing CSV vulnerabilities, it still has two main limitations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One is </a:t>
            </a:r>
            <a:r>
              <a:rPr lang="en-US" altLang="zh-CN" sz="1200" dirty="0" smtClean="0"/>
              <a:t> The system was not designed to be stealthy or protect its own integrity if an attacker manages to gain JavaScript code execution in the same origin.	If attackers were able to perform arbitrary JavaScript commands, any kind of in-program defense would be futile without support from the browser.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The other one is anomaly detection relies on a benign training set of sufficient size to represent the range of runtime behaviors that could occur. If the training set contains attacks, the resulting invariants might be prone to false negatives.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So</a:t>
            </a:r>
            <a:r>
              <a:rPr lang="en-US" altLang="zh-CN" sz="1200" baseline="0" dirty="0" smtClean="0"/>
              <a:t> you should guarantee that the training procedure is benign so that zigzag can work well.</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36</a:t>
            </a:fld>
            <a:endParaRPr lang="zh-CN" altLang="en-US"/>
          </a:p>
        </p:txBody>
      </p:sp>
    </p:spTree>
    <p:extLst>
      <p:ext uri="{BB962C8B-B14F-4D97-AF65-F5344CB8AC3E}">
        <p14:creationId xmlns:p14="http://schemas.microsoft.com/office/powerpoint/2010/main" val="4037290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author conducted</a:t>
            </a:r>
            <a:r>
              <a:rPr lang="en-US" altLang="zh-CN" baseline="0" dirty="0" smtClean="0"/>
              <a:t> the evaluation on four real-world vulnerable sites and a synthetic webmail application in the paper. I will just introduce some of the detail about the evaluation.</a:t>
            </a:r>
          </a:p>
          <a:p>
            <a:r>
              <a:rPr lang="en-US" altLang="zh-CN" baseline="0" dirty="0" smtClean="0"/>
              <a:t>In the </a:t>
            </a:r>
            <a:r>
              <a:rPr lang="en-US" altLang="zh-CN" baseline="0" dirty="0" err="1" smtClean="0"/>
              <a:t>adition.com:This</a:t>
            </a:r>
            <a:r>
              <a:rPr lang="en-US" altLang="zh-CN" baseline="0" dirty="0" smtClean="0"/>
              <a:t> application is part of a European ad network. Zigzag has recognized that no origin check is performed in this app.</a:t>
            </a:r>
          </a:p>
          <a:p>
            <a:r>
              <a:rPr lang="en-US" altLang="zh-CN" baseline="0" dirty="0" smtClean="0"/>
              <a:t>playforex.ru This application contains an incorrect origin check that only tests whether the message origin contains the expected origin (using </a:t>
            </a:r>
            <a:r>
              <a:rPr lang="en-US" altLang="zh-CN" baseline="0" dirty="0" err="1" smtClean="0"/>
              <a:t>indexOf</a:t>
            </a:r>
            <a:r>
              <a:rPr lang="en-US" altLang="zh-CN" baseline="0" dirty="0" smtClean="0"/>
              <a:t>), not whether the origin equals or is a subdomain of the allowed origin.</a:t>
            </a:r>
          </a:p>
          <a:p>
            <a:r>
              <a:rPr lang="en-US" altLang="zh-CN" baseline="0" dirty="0" smtClean="0"/>
              <a:t>From the result given by the zigzag, zigzag can successfully catch some attacks and still retain the functionality.</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37</a:t>
            </a:fld>
            <a:endParaRPr lang="zh-CN" altLang="en-US"/>
          </a:p>
        </p:txBody>
      </p:sp>
    </p:spTree>
    <p:extLst>
      <p:ext uri="{BB962C8B-B14F-4D97-AF65-F5344CB8AC3E}">
        <p14:creationId xmlns:p14="http://schemas.microsoft.com/office/powerpoint/2010/main" val="18891070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figure show the performance</a:t>
            </a:r>
            <a:r>
              <a:rPr lang="en-US" altLang="zh-CN" baseline="0" dirty="0" smtClean="0"/>
              <a:t> of zigzag, End-to-end performance benchmark on the Alexa 20 most popular websites</a:t>
            </a:r>
          </a:p>
          <a:p>
            <a:r>
              <a:rPr lang="en-US" altLang="zh-CN" baseline="0" dirty="0" smtClean="0"/>
              <a:t>The blue bar is the original load time and the pink bar is instrumented load time.</a:t>
            </a:r>
          </a:p>
          <a:p>
            <a:r>
              <a:rPr lang="en-US" altLang="zh-CN" baseline="0" dirty="0" smtClean="0"/>
              <a:t>We can see the instrumented load time is not much higher than the original load time except these one anomaly data.</a:t>
            </a:r>
          </a:p>
          <a:p>
            <a:r>
              <a:rPr lang="en-US" altLang="zh-CN" dirty="0" smtClean="0"/>
              <a:t>sina.com.cn is an obvious outlier, with an absolute average overhead of 60 seconds. With 115 </a:t>
            </a:r>
            <a:r>
              <a:rPr lang="en-US" altLang="zh-CN" dirty="0" err="1" smtClean="0"/>
              <a:t>inlined</a:t>
            </a:r>
            <a:r>
              <a:rPr lang="en-US" altLang="zh-CN" dirty="0" smtClean="0"/>
              <a:t> JavaScript snippets and 112 referenced JavaScript files, this is also the strongest user of inline script. Due to the complexity of sina.com.cn</a:t>
            </a:r>
            <a:r>
              <a:rPr lang="en-US" altLang="zh-CN" baseline="0" dirty="0" smtClean="0"/>
              <a:t>, the zigzag doesn’t work well.</a:t>
            </a:r>
          </a:p>
          <a:p>
            <a:r>
              <a:rPr lang="en-US" altLang="zh-CN" baseline="0" dirty="0" smtClean="0"/>
              <a:t>But the median overhead is 2.01s , which is quite good performance.</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38</a:t>
            </a:fld>
            <a:endParaRPr lang="zh-CN" altLang="en-US"/>
          </a:p>
        </p:txBody>
      </p:sp>
    </p:spTree>
    <p:extLst>
      <p:ext uri="{BB962C8B-B14F-4D97-AF65-F5344CB8AC3E}">
        <p14:creationId xmlns:p14="http://schemas.microsoft.com/office/powerpoint/2010/main" val="1332102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the percentage</a:t>
            </a:r>
            <a:r>
              <a:rPr lang="en-US" altLang="zh-CN" baseline="0" dirty="0" smtClean="0"/>
              <a:t> of Overhead due to instrumentation</a:t>
            </a:r>
          </a:p>
          <a:p>
            <a:r>
              <a:rPr lang="en-US" altLang="zh-CN" baseline="0" dirty="0" smtClean="0"/>
              <a:t>The median overhead is 112% which means zigzag will cost two times of the original load time.</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39</a:t>
            </a:fld>
            <a:endParaRPr lang="zh-CN" altLang="en-US"/>
          </a:p>
        </p:txBody>
      </p:sp>
    </p:spTree>
    <p:extLst>
      <p:ext uri="{BB962C8B-B14F-4D97-AF65-F5344CB8AC3E}">
        <p14:creationId xmlns:p14="http://schemas.microsoft.com/office/powerpoint/2010/main" val="698696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To measure small-scale runtime enforcement overhead, we created a </a:t>
            </a:r>
            <a:r>
              <a:rPr lang="en-US" altLang="zh-CN" dirty="0" err="1" smtClean="0"/>
              <a:t>microbenchmark</a:t>
            </a:r>
            <a:r>
              <a:rPr lang="en-US" altLang="zh-CN" dirty="0" smtClean="0"/>
              <a:t> consisting of a repeated </a:t>
            </a:r>
            <a:r>
              <a:rPr lang="en-US" altLang="zh-CN" dirty="0" err="1" smtClean="0"/>
              <a:t>postMessage</a:t>
            </a:r>
            <a:r>
              <a:rPr lang="en-US" altLang="zh-CN" dirty="0" smtClean="0"/>
              <a:t> invocation where one </a:t>
            </a:r>
            <a:r>
              <a:rPr lang="en-US" altLang="zh-CN" dirty="0" err="1" smtClean="0"/>
              <a:t>iframe</a:t>
            </a:r>
            <a:r>
              <a:rPr lang="en-US" altLang="zh-CN" dirty="0" smtClean="0"/>
              <a:t> (A) sends a message to another </a:t>
            </a:r>
            <a:r>
              <a:rPr lang="en-US" altLang="zh-CN" dirty="0" err="1" smtClean="0"/>
              <a:t>iframe</a:t>
            </a:r>
            <a:r>
              <a:rPr lang="en-US" altLang="zh-CN" dirty="0" smtClean="0"/>
              <a:t> (B), and B responds to A</a:t>
            </a:r>
          </a:p>
          <a:p>
            <a:r>
              <a:rPr lang="en-US" altLang="zh-CN" dirty="0" smtClean="0"/>
              <a:t>From</a:t>
            </a:r>
            <a:r>
              <a:rPr lang="en-US" altLang="zh-CN" baseline="0" dirty="0" smtClean="0"/>
              <a:t> this table we can see that the difference between </a:t>
            </a:r>
            <a:r>
              <a:rPr lang="en-US" altLang="zh-CN" baseline="0" dirty="0" err="1" smtClean="0"/>
              <a:t>uninstrumented</a:t>
            </a:r>
            <a:r>
              <a:rPr lang="en-US" altLang="zh-CN" baseline="0" dirty="0" smtClean="0"/>
              <a:t> and </a:t>
            </a:r>
            <a:r>
              <a:rPr lang="en-US" altLang="zh-CN" baseline="0" dirty="0" err="1" smtClean="0"/>
              <a:t>intrumented</a:t>
            </a:r>
            <a:r>
              <a:rPr lang="en-US" altLang="zh-CN" baseline="0" dirty="0" smtClean="0"/>
              <a:t> is 0.66 </a:t>
            </a:r>
            <a:r>
              <a:rPr lang="en-US" altLang="zh-CN" baseline="0" dirty="0" err="1" smtClean="0"/>
              <a:t>ms.</a:t>
            </a:r>
            <a:r>
              <a:rPr lang="en-US" altLang="zh-CN" baseline="0" dirty="0" smtClean="0"/>
              <a:t> Quite small overhead.</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40</a:t>
            </a:fld>
            <a:endParaRPr lang="zh-CN" altLang="en-US"/>
          </a:p>
        </p:txBody>
      </p:sp>
    </p:spTree>
    <p:extLst>
      <p:ext uri="{BB962C8B-B14F-4D97-AF65-F5344CB8AC3E}">
        <p14:creationId xmlns:p14="http://schemas.microsoft.com/office/powerpoint/2010/main" val="3709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main contributions of the author’s work is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In-browser anomaly detection system for hardening against previously unknown CSV vulnerabilities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Invariant </a:t>
            </a:r>
            <a:r>
              <a:rPr lang="en-US" altLang="zh-CN" sz="1200" dirty="0" smtClean="0"/>
              <a:t>patching: extending invariant detection to server-side </a:t>
            </a:r>
            <a:r>
              <a:rPr lang="en-US" altLang="zh-CN" sz="1200" dirty="0" smtClean="0"/>
              <a:t>templates, a very common technique for lightweight parameterization of client-side code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extensively evaluate both the performance and security benefits of </a:t>
            </a:r>
            <a:r>
              <a:rPr lang="en-US" altLang="zh-CN" sz="1200" dirty="0" err="1" smtClean="0"/>
              <a:t>ZigZag</a:t>
            </a:r>
            <a:r>
              <a:rPr lang="en-US" altLang="zh-CN" sz="1200" dirty="0" smtClean="0"/>
              <a:t>, and show that it can be effectively deployed in several real scenarios, including as a transparent proxy or through direct application integration by developers</a:t>
            </a: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41</a:t>
            </a:fld>
            <a:endParaRPr lang="zh-CN" altLang="en-US"/>
          </a:p>
        </p:txBody>
      </p:sp>
    </p:spTree>
    <p:extLst>
      <p:ext uri="{BB962C8B-B14F-4D97-AF65-F5344CB8AC3E}">
        <p14:creationId xmlns:p14="http://schemas.microsoft.com/office/powerpoint/2010/main" val="624933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BUT!</a:t>
            </a: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While this provides much greater flexibility to application developers, it also opens the door for vulnerabilities to be introduced into web applications due to insufficient origin checks or other programming mistakes.</a:t>
            </a:r>
            <a:endParaRPr lang="zh-CN" altLang="en-US" dirty="0" smtClean="0"/>
          </a:p>
          <a:p>
            <a:endParaRPr lang="en-US" altLang="zh-CN" dirty="0" smtClean="0"/>
          </a:p>
          <a:p>
            <a:r>
              <a:rPr lang="en-US" altLang="zh-CN" dirty="0" smtClean="0"/>
              <a:t>What we should concern</a:t>
            </a:r>
            <a:r>
              <a:rPr lang="en-US" altLang="zh-CN" baseline="0" dirty="0" smtClean="0"/>
              <a:t> is the security problems behind </a:t>
            </a:r>
            <a:r>
              <a:rPr lang="en-US" altLang="zh-CN" baseline="0" dirty="0" err="1" smtClean="0"/>
              <a:t>postMessage</a:t>
            </a:r>
            <a:r>
              <a:rPr lang="en-US" altLang="zh-CN" baseline="0" dirty="0" smtClean="0"/>
              <a:t>.  It will cause client-side validation vulnerabilities because of the insufficient client-side validation.</a:t>
            </a:r>
            <a:endParaRPr lang="en-US" altLang="zh-CN" dirty="0" smtClean="0"/>
          </a:p>
        </p:txBody>
      </p:sp>
      <p:sp>
        <p:nvSpPr>
          <p:cNvPr id="4" name="灯片编号占位符 3"/>
          <p:cNvSpPr>
            <a:spLocks noGrp="1"/>
          </p:cNvSpPr>
          <p:nvPr>
            <p:ph type="sldNum" sz="quarter" idx="10"/>
          </p:nvPr>
        </p:nvSpPr>
        <p:spPr/>
        <p:txBody>
          <a:bodyPr/>
          <a:lstStyle/>
          <a:p>
            <a:fld id="{28B0995E-0335-46F9-A722-CA191E9DBCF2}" type="slidenum">
              <a:rPr lang="zh-CN" altLang="en-US" smtClean="0"/>
              <a:t>5</a:t>
            </a:fld>
            <a:endParaRPr lang="zh-CN" altLang="en-US"/>
          </a:p>
        </p:txBody>
      </p:sp>
    </p:spTree>
    <p:extLst>
      <p:ext uri="{BB962C8B-B14F-4D97-AF65-F5344CB8AC3E}">
        <p14:creationId xmlns:p14="http://schemas.microsoft.com/office/powerpoint/2010/main" val="1243142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42</a:t>
            </a:fld>
            <a:endParaRPr lang="zh-CN" altLang="en-US"/>
          </a:p>
        </p:txBody>
      </p:sp>
    </p:spTree>
    <p:extLst>
      <p:ext uri="{BB962C8B-B14F-4D97-AF65-F5344CB8AC3E}">
        <p14:creationId xmlns:p14="http://schemas.microsoft.com/office/powerpoint/2010/main" val="363669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is an</a:t>
            </a:r>
            <a:r>
              <a:rPr lang="en-US" altLang="zh-CN" baseline="0" dirty="0" smtClean="0"/>
              <a:t> example of the client-side validation vulnerabilities.</a:t>
            </a:r>
          </a:p>
          <a:p>
            <a:r>
              <a:rPr lang="en-US" altLang="zh-CN" baseline="0" dirty="0" smtClean="0"/>
              <a:t>The attacker can pretend as ad network and steal the user content cookies if user content and ad network use </a:t>
            </a:r>
            <a:r>
              <a:rPr lang="en-US" altLang="zh-CN" baseline="0" dirty="0" err="1" smtClean="0"/>
              <a:t>postmessage</a:t>
            </a:r>
            <a:r>
              <a:rPr lang="en-US" altLang="zh-CN" baseline="0" dirty="0" smtClean="0"/>
              <a:t> to communicate with each other and the user content did insufficient client-side validation to recognize whether it is a real ad network or not.</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6</a:t>
            </a:fld>
            <a:endParaRPr lang="zh-CN" altLang="en-US"/>
          </a:p>
        </p:txBody>
      </p:sp>
    </p:spTree>
    <p:extLst>
      <p:ext uri="{BB962C8B-B14F-4D97-AF65-F5344CB8AC3E}">
        <p14:creationId xmlns:p14="http://schemas.microsoft.com/office/powerpoint/2010/main" val="226030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is the</a:t>
            </a:r>
            <a:r>
              <a:rPr lang="en-US" altLang="zh-CN" baseline="0" dirty="0" smtClean="0"/>
              <a:t> detail example of the insufficient client-side validation</a:t>
            </a:r>
          </a:p>
          <a:p>
            <a:r>
              <a:rPr lang="en-US" altLang="zh-CN" baseline="0" dirty="0" smtClean="0"/>
              <a:t>You can see that the client-side validation is to verify whether the host contains </a:t>
            </a:r>
            <a:r>
              <a:rPr lang="en-US" altLang="zh-CN" baseline="0" dirty="0" err="1" smtClean="0"/>
              <a:t>domain.test</a:t>
            </a:r>
            <a:r>
              <a:rPr lang="en-US" altLang="zh-CN" baseline="0" dirty="0" smtClean="0"/>
              <a:t>. If it is then the </a:t>
            </a:r>
            <a:r>
              <a:rPr lang="en-US" altLang="zh-CN" baseline="0" dirty="0" err="1" smtClean="0"/>
              <a:t>javascript</a:t>
            </a:r>
            <a:r>
              <a:rPr lang="en-US" altLang="zh-CN" baseline="0" dirty="0" smtClean="0"/>
              <a:t> will think oh it is the real one , I can transmit data about user to it.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but the developer my did insufficient client-side validation because if a attacker use a </a:t>
            </a:r>
            <a:r>
              <a:rPr lang="en-US" altLang="zh-CN" baseline="0" dirty="0" err="1" smtClean="0"/>
              <a:t>url</a:t>
            </a:r>
            <a:r>
              <a:rPr lang="en-US" altLang="zh-CN" baseline="0" dirty="0" smtClean="0"/>
              <a:t> like </a:t>
            </a:r>
            <a:r>
              <a:rPr lang="zh-CN" altLang="en-US" sz="1200" dirty="0" smtClean="0"/>
              <a:t>domain.</a:t>
            </a:r>
            <a:r>
              <a:rPr lang="en-US" altLang="zh-CN" sz="1200" dirty="0" smtClean="0"/>
              <a:t>test</a:t>
            </a:r>
            <a:r>
              <a:rPr lang="zh-CN" altLang="en-US" sz="1200" dirty="0" smtClean="0"/>
              <a:t>.attacker.com</a:t>
            </a:r>
            <a:r>
              <a:rPr lang="en-US" altLang="zh-CN" sz="1200" dirty="0" smtClean="0"/>
              <a:t>, and the </a:t>
            </a:r>
            <a:r>
              <a:rPr lang="en-US" altLang="zh-CN" sz="1200" dirty="0" err="1" smtClean="0"/>
              <a:t>javascript</a:t>
            </a:r>
            <a:r>
              <a:rPr lang="en-US" altLang="zh-CN" sz="1200" baseline="0" dirty="0" smtClean="0"/>
              <a:t> will still think this is a real one, however, some sensitive data have been leaked into the attackers.</a:t>
            </a:r>
            <a:endParaRPr lang="en-US" altLang="zh-CN" baseline="0" dirty="0" smtClean="0"/>
          </a:p>
        </p:txBody>
      </p:sp>
      <p:sp>
        <p:nvSpPr>
          <p:cNvPr id="4" name="灯片编号占位符 3"/>
          <p:cNvSpPr>
            <a:spLocks noGrp="1"/>
          </p:cNvSpPr>
          <p:nvPr>
            <p:ph type="sldNum" sz="quarter" idx="10"/>
          </p:nvPr>
        </p:nvSpPr>
        <p:spPr/>
        <p:txBody>
          <a:bodyPr/>
          <a:lstStyle/>
          <a:p>
            <a:fld id="{28B0995E-0335-46F9-A722-CA191E9DBCF2}" type="slidenum">
              <a:rPr lang="zh-CN" altLang="en-US" smtClean="0"/>
              <a:t>7</a:t>
            </a:fld>
            <a:endParaRPr lang="zh-CN" altLang="en-US"/>
          </a:p>
        </p:txBody>
      </p:sp>
    </p:spTree>
    <p:extLst>
      <p:ext uri="{BB962C8B-B14F-4D97-AF65-F5344CB8AC3E}">
        <p14:creationId xmlns:p14="http://schemas.microsoft.com/office/powerpoint/2010/main" val="4185636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is an example the author gave us in the paper.</a:t>
            </a:r>
          </a:p>
          <a:p>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9</a:t>
            </a:fld>
            <a:endParaRPr lang="zh-CN" altLang="en-US"/>
          </a:p>
        </p:txBody>
      </p:sp>
    </p:spTree>
    <p:extLst>
      <p:ext uri="{BB962C8B-B14F-4D97-AF65-F5344CB8AC3E}">
        <p14:creationId xmlns:p14="http://schemas.microsoft.com/office/powerpoint/2010/main" val="3169776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tamper with the ad network, an attacker must be able to invoke </a:t>
            </a:r>
            <a:r>
              <a:rPr lang="en-US" altLang="zh-CN" dirty="0" err="1" smtClean="0"/>
              <a:t>postMessage</a:t>
            </a:r>
            <a:r>
              <a:rPr lang="en-US" altLang="zh-CN" dirty="0" smtClean="0"/>
              <a:t> in the same context. This can be achieved by exploiting XSS vulnerabilities from user content, framing the webmail service, or exploiting a logic vulnerability. Hence, the attacker has to send an email to a victim user that contains XSS code</a:t>
            </a:r>
          </a:p>
          <a:p>
            <a:r>
              <a:rPr lang="en-US" altLang="zh-CN" dirty="0" smtClean="0"/>
              <a:t>That is</a:t>
            </a:r>
            <a:r>
              <a:rPr lang="en-US" altLang="zh-CN" baseline="0" dirty="0" smtClean="0"/>
              <a:t> the first step.</a:t>
            </a:r>
            <a:endParaRPr lang="zh-CN" altLang="en-US"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10</a:t>
            </a:fld>
            <a:endParaRPr lang="zh-CN" altLang="en-US"/>
          </a:p>
        </p:txBody>
      </p:sp>
    </p:spTree>
    <p:extLst>
      <p:ext uri="{BB962C8B-B14F-4D97-AF65-F5344CB8AC3E}">
        <p14:creationId xmlns:p14="http://schemas.microsoft.com/office/powerpoint/2010/main" val="156974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t>When</a:t>
            </a:r>
            <a:r>
              <a:rPr lang="en-US" altLang="zh-CN" b="0" baseline="0" dirty="0" smtClean="0"/>
              <a:t> attacker get </a:t>
            </a:r>
            <a:r>
              <a:rPr lang="en-US" altLang="zh-CN" b="0" i="0" baseline="0" dirty="0" smtClean="0"/>
              <a:t>the </a:t>
            </a:r>
            <a:r>
              <a:rPr lang="en-US" altLang="zh-CN" b="0" i="0" dirty="0" err="1" smtClean="0"/>
              <a:t>postMessage</a:t>
            </a:r>
            <a:r>
              <a:rPr lang="en-US" altLang="zh-CN" b="0" i="0" dirty="0" smtClean="0"/>
              <a:t> pattern</a:t>
            </a:r>
            <a:r>
              <a:rPr lang="en-US" altLang="zh-CN" b="0" i="0" baseline="0" dirty="0" smtClean="0"/>
              <a:t>, he can create a malicious website, containing the same words </a:t>
            </a:r>
            <a:r>
              <a:rPr lang="en-US" altLang="zh-CN" b="0" i="0" baseline="0" dirty="0" err="1" smtClean="0"/>
              <a:t>domain.test</a:t>
            </a:r>
            <a:r>
              <a:rPr lang="en-US" altLang="zh-CN" b="0" i="0" baseline="0" dirty="0" smtClean="0"/>
              <a:t> like this because now he knows the user content component in email service will communicate with </a:t>
            </a:r>
            <a:r>
              <a:rPr lang="en-US" altLang="zh-CN" b="0" i="0" baseline="0" dirty="0" err="1" smtClean="0"/>
              <a:t>domain.test</a:t>
            </a:r>
            <a:r>
              <a:rPr lang="en-US" altLang="zh-CN" b="0" i="0" baseline="0" dirty="0" smtClean="0"/>
              <a:t> by </a:t>
            </a:r>
            <a:r>
              <a:rPr lang="en-US" altLang="zh-CN" b="0" i="0" baseline="0" dirty="0" err="1" smtClean="0"/>
              <a:t>postMessage</a:t>
            </a:r>
            <a:r>
              <a:rPr lang="en-US" altLang="zh-CN" b="0" i="0" baseline="0" dirty="0" smtClean="0"/>
              <a:t> which has </a:t>
            </a:r>
            <a:r>
              <a:rPr lang="zh-CN" altLang="en-US" sz="1200" b="0" i="0" dirty="0" smtClean="0">
                <a:ln/>
                <a:solidFill>
                  <a:schemeClr val="accent4"/>
                </a:solidFill>
              </a:rPr>
              <a:t>client-side validation vulnerabilities</a:t>
            </a:r>
            <a:r>
              <a:rPr lang="en-US" altLang="zh-CN" sz="1200" b="0" i="0" dirty="0" smtClean="0">
                <a:ln/>
                <a:solidFill>
                  <a:schemeClr val="accent4"/>
                </a:solidFill>
              </a:rPr>
              <a:t>.</a:t>
            </a:r>
            <a:endParaRPr lang="zh-CN" altLang="en-US" sz="1200" b="0" i="0" dirty="0" smtClean="0">
              <a:ln/>
              <a:solidFill>
                <a:schemeClr val="accent4"/>
              </a:solidFill>
            </a:endParaRPr>
          </a:p>
          <a:p>
            <a:endParaRPr lang="zh-CN" altLang="en-US" b="0" i="0" dirty="0"/>
          </a:p>
        </p:txBody>
      </p:sp>
      <p:sp>
        <p:nvSpPr>
          <p:cNvPr id="4" name="灯片编号占位符 3"/>
          <p:cNvSpPr>
            <a:spLocks noGrp="1"/>
          </p:cNvSpPr>
          <p:nvPr>
            <p:ph type="sldNum" sz="quarter" idx="10"/>
          </p:nvPr>
        </p:nvSpPr>
        <p:spPr/>
        <p:txBody>
          <a:bodyPr/>
          <a:lstStyle/>
          <a:p>
            <a:fld id="{28B0995E-0335-46F9-A722-CA191E9DBCF2}" type="slidenum">
              <a:rPr lang="zh-CN" altLang="en-US" smtClean="0"/>
              <a:t>11</a:t>
            </a:fld>
            <a:endParaRPr lang="zh-CN" altLang="en-US"/>
          </a:p>
        </p:txBody>
      </p:sp>
    </p:spTree>
    <p:extLst>
      <p:ext uri="{BB962C8B-B14F-4D97-AF65-F5344CB8AC3E}">
        <p14:creationId xmlns:p14="http://schemas.microsoft.com/office/powerpoint/2010/main" val="2669424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D52F3BB1-1549-41CD-855D-3067129F1738}" type="datetime1">
              <a:rPr lang="zh-CN" altLang="en-US" smtClean="0"/>
              <a:t>2015/10/4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AC5E5D-DFB3-4D5B-B9B7-07638EF271F9}" type="slidenum">
              <a:rPr lang="zh-CN" altLang="en-US" smtClean="0"/>
              <a:t>‹#›</a:t>
            </a:fld>
            <a:endParaRPr lang="zh-CN" altLang="en-US"/>
          </a:p>
        </p:txBody>
      </p:sp>
    </p:spTree>
    <p:extLst>
      <p:ext uri="{BB962C8B-B14F-4D97-AF65-F5344CB8AC3E}">
        <p14:creationId xmlns:p14="http://schemas.microsoft.com/office/powerpoint/2010/main" val="146452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C2D6FF3-1F96-4272-8A1B-1BAE05737937}" type="datetime1">
              <a:rPr lang="zh-CN" altLang="en-US" smtClean="0"/>
              <a:t>2015/10/4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AC5E5D-DFB3-4D5B-B9B7-07638EF271F9}" type="slidenum">
              <a:rPr lang="zh-CN" altLang="en-US" smtClean="0"/>
              <a:t>‹#›</a:t>
            </a:fld>
            <a:endParaRPr lang="zh-CN" altLang="en-US"/>
          </a:p>
        </p:txBody>
      </p:sp>
    </p:spTree>
    <p:extLst>
      <p:ext uri="{BB962C8B-B14F-4D97-AF65-F5344CB8AC3E}">
        <p14:creationId xmlns:p14="http://schemas.microsoft.com/office/powerpoint/2010/main" val="73422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F8B11728-ED7C-4B95-95B9-0BACA0E40241}" type="datetime1">
              <a:rPr lang="zh-CN" altLang="en-US" smtClean="0"/>
              <a:t>2015/10/4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AC5E5D-DFB3-4D5B-B9B7-07638EF271F9}" type="slidenum">
              <a:rPr lang="zh-CN" altLang="en-US" smtClean="0"/>
              <a:t>‹#›</a:t>
            </a:fld>
            <a:endParaRPr lang="zh-CN"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83126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DD09605-F9D4-47D1-ACD8-CAD8326652B5}" type="datetime1">
              <a:rPr lang="zh-CN" altLang="en-US" smtClean="0"/>
              <a:t>2015/10/4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AC5E5D-DFB3-4D5B-B9B7-07638EF271F9}" type="slidenum">
              <a:rPr lang="zh-CN" altLang="en-US" smtClean="0"/>
              <a:t>‹#›</a:t>
            </a:fld>
            <a:endParaRPr lang="zh-CN" altLang="en-US"/>
          </a:p>
        </p:txBody>
      </p:sp>
    </p:spTree>
    <p:extLst>
      <p:ext uri="{BB962C8B-B14F-4D97-AF65-F5344CB8AC3E}">
        <p14:creationId xmlns:p14="http://schemas.microsoft.com/office/powerpoint/2010/main" val="3080694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94F98C7-F844-4659-85AF-8D51705BEDE2}" type="datetime1">
              <a:rPr lang="zh-CN" altLang="en-US" smtClean="0"/>
              <a:t>2015/10/4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AC5E5D-DFB3-4D5B-B9B7-07638EF271F9}" type="slidenum">
              <a:rPr lang="zh-CN" altLang="en-US" smtClean="0"/>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3032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8917FB6-D66B-4894-A802-D917BF96AF35}" type="datetime1">
              <a:rPr lang="zh-CN" altLang="en-US" smtClean="0"/>
              <a:t>2015/10/4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AC5E5D-DFB3-4D5B-B9B7-07638EF271F9}" type="slidenum">
              <a:rPr lang="zh-CN" altLang="en-US" smtClean="0"/>
              <a:t>‹#›</a:t>
            </a:fld>
            <a:endParaRPr lang="zh-CN" altLang="en-US"/>
          </a:p>
        </p:txBody>
      </p:sp>
    </p:spTree>
    <p:extLst>
      <p:ext uri="{BB962C8B-B14F-4D97-AF65-F5344CB8AC3E}">
        <p14:creationId xmlns:p14="http://schemas.microsoft.com/office/powerpoint/2010/main" val="2804487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2046E01-B7BC-4C8F-A354-900CD2046668}" type="datetime1">
              <a:rPr lang="zh-CN" altLang="en-US" smtClean="0"/>
              <a:t>2015/10/4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AC5E5D-DFB3-4D5B-B9B7-07638EF271F9}" type="slidenum">
              <a:rPr lang="zh-CN" altLang="en-US" smtClean="0"/>
              <a:t>‹#›</a:t>
            </a:fld>
            <a:endParaRPr lang="zh-CN" altLang="en-US"/>
          </a:p>
        </p:txBody>
      </p:sp>
    </p:spTree>
    <p:extLst>
      <p:ext uri="{BB962C8B-B14F-4D97-AF65-F5344CB8AC3E}">
        <p14:creationId xmlns:p14="http://schemas.microsoft.com/office/powerpoint/2010/main" val="3621130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B700295-F06F-4F36-A657-39BFCEDD5D7D}" type="datetime1">
              <a:rPr lang="zh-CN" altLang="en-US" smtClean="0"/>
              <a:t>2015/10/4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AC5E5D-DFB3-4D5B-B9B7-07638EF271F9}" type="slidenum">
              <a:rPr lang="zh-CN" altLang="en-US" smtClean="0"/>
              <a:t>‹#›</a:t>
            </a:fld>
            <a:endParaRPr lang="zh-CN" altLang="en-US"/>
          </a:p>
        </p:txBody>
      </p:sp>
    </p:spTree>
    <p:extLst>
      <p:ext uri="{BB962C8B-B14F-4D97-AF65-F5344CB8AC3E}">
        <p14:creationId xmlns:p14="http://schemas.microsoft.com/office/powerpoint/2010/main" val="307931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DC019D1-BB79-4FCB-8DA7-C519538D196C}" type="datetime1">
              <a:rPr lang="zh-CN" altLang="en-US" smtClean="0"/>
              <a:t>2015/10/4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AC5E5D-DFB3-4D5B-B9B7-07638EF271F9}" type="slidenum">
              <a:rPr lang="zh-CN" altLang="en-US" smtClean="0"/>
              <a:t>‹#›</a:t>
            </a:fld>
            <a:endParaRPr lang="zh-CN" altLang="en-US"/>
          </a:p>
        </p:txBody>
      </p:sp>
    </p:spTree>
    <p:extLst>
      <p:ext uri="{BB962C8B-B14F-4D97-AF65-F5344CB8AC3E}">
        <p14:creationId xmlns:p14="http://schemas.microsoft.com/office/powerpoint/2010/main" val="3789909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05DFA86-5502-4516-9B1C-E6D5A939A033}" type="datetime1">
              <a:rPr lang="zh-CN" altLang="en-US" smtClean="0"/>
              <a:t>2015/10/4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AC5E5D-DFB3-4D5B-B9B7-07638EF271F9}" type="slidenum">
              <a:rPr lang="zh-CN" altLang="en-US" smtClean="0"/>
              <a:t>‹#›</a:t>
            </a:fld>
            <a:endParaRPr lang="zh-CN" altLang="en-US"/>
          </a:p>
        </p:txBody>
      </p:sp>
    </p:spTree>
    <p:extLst>
      <p:ext uri="{BB962C8B-B14F-4D97-AF65-F5344CB8AC3E}">
        <p14:creationId xmlns:p14="http://schemas.microsoft.com/office/powerpoint/2010/main" val="3436902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FEA112E-540C-4851-AC63-98E10B2F0D14}" type="datetime1">
              <a:rPr lang="zh-CN" altLang="en-US" smtClean="0"/>
              <a:t>2015/10/4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4AC5E5D-DFB3-4D5B-B9B7-07638EF271F9}" type="slidenum">
              <a:rPr lang="zh-CN" altLang="en-US" smtClean="0"/>
              <a:t>‹#›</a:t>
            </a:fld>
            <a:endParaRPr lang="zh-CN" altLang="en-US"/>
          </a:p>
        </p:txBody>
      </p:sp>
    </p:spTree>
    <p:extLst>
      <p:ext uri="{BB962C8B-B14F-4D97-AF65-F5344CB8AC3E}">
        <p14:creationId xmlns:p14="http://schemas.microsoft.com/office/powerpoint/2010/main" val="371866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F0C375E9-3424-48B9-8E1A-F24D711135D8}" type="datetime1">
              <a:rPr lang="zh-CN" altLang="en-US" smtClean="0"/>
              <a:t>2015/10/4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4AC5E5D-DFB3-4D5B-B9B7-07638EF271F9}" type="slidenum">
              <a:rPr lang="zh-CN" altLang="en-US" smtClean="0"/>
              <a:t>‹#›</a:t>
            </a:fld>
            <a:endParaRPr lang="zh-CN" altLang="en-US"/>
          </a:p>
        </p:txBody>
      </p:sp>
    </p:spTree>
    <p:extLst>
      <p:ext uri="{BB962C8B-B14F-4D97-AF65-F5344CB8AC3E}">
        <p14:creationId xmlns:p14="http://schemas.microsoft.com/office/powerpoint/2010/main" val="2597308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87957CF5-6D29-409B-A46A-33756DFACF93}" type="datetime1">
              <a:rPr lang="zh-CN" altLang="en-US" smtClean="0"/>
              <a:t>2015/10/4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4AC5E5D-DFB3-4D5B-B9B7-07638EF271F9}" type="slidenum">
              <a:rPr lang="zh-CN" altLang="en-US" smtClean="0"/>
              <a:t>‹#›</a:t>
            </a:fld>
            <a:endParaRPr lang="zh-CN" altLang="en-US"/>
          </a:p>
        </p:txBody>
      </p:sp>
    </p:spTree>
    <p:extLst>
      <p:ext uri="{BB962C8B-B14F-4D97-AF65-F5344CB8AC3E}">
        <p14:creationId xmlns:p14="http://schemas.microsoft.com/office/powerpoint/2010/main" val="1320625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68A7A-8249-4572-A6B0-CFB17805D97E}" type="datetime1">
              <a:rPr lang="zh-CN" altLang="en-US" smtClean="0"/>
              <a:t>2015/10/4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4AC5E5D-DFB3-4D5B-B9B7-07638EF271F9}" type="slidenum">
              <a:rPr lang="zh-CN" altLang="en-US" smtClean="0"/>
              <a:t>‹#›</a:t>
            </a:fld>
            <a:endParaRPr lang="zh-CN" altLang="en-US"/>
          </a:p>
        </p:txBody>
      </p:sp>
    </p:spTree>
    <p:extLst>
      <p:ext uri="{BB962C8B-B14F-4D97-AF65-F5344CB8AC3E}">
        <p14:creationId xmlns:p14="http://schemas.microsoft.com/office/powerpoint/2010/main" val="124029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08726166-CA6C-4DE6-BF34-873A9222E8AD}" type="datetime1">
              <a:rPr lang="zh-CN" altLang="en-US" smtClean="0"/>
              <a:t>2015/10/4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4AC5E5D-DFB3-4D5B-B9B7-07638EF271F9}" type="slidenum">
              <a:rPr lang="zh-CN" altLang="en-US" smtClean="0"/>
              <a:t>‹#›</a:t>
            </a:fld>
            <a:endParaRPr lang="zh-CN" altLang="en-US"/>
          </a:p>
        </p:txBody>
      </p:sp>
    </p:spTree>
    <p:extLst>
      <p:ext uri="{BB962C8B-B14F-4D97-AF65-F5344CB8AC3E}">
        <p14:creationId xmlns:p14="http://schemas.microsoft.com/office/powerpoint/2010/main" val="57845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A7969A9-B0F9-41D4-BBF5-6BF9C23CEE15}" type="datetime1">
              <a:rPr lang="zh-CN" altLang="en-US" smtClean="0"/>
              <a:t>2015/10/4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4AC5E5D-DFB3-4D5B-B9B7-07638EF271F9}" type="slidenum">
              <a:rPr lang="zh-CN" altLang="en-US" smtClean="0"/>
              <a:t>‹#›</a:t>
            </a:fld>
            <a:endParaRPr lang="zh-CN" altLang="en-US"/>
          </a:p>
        </p:txBody>
      </p:sp>
    </p:spTree>
    <p:extLst>
      <p:ext uri="{BB962C8B-B14F-4D97-AF65-F5344CB8AC3E}">
        <p14:creationId xmlns:p14="http://schemas.microsoft.com/office/powerpoint/2010/main" val="332382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D214E0-7290-47F4-A3CD-D1B3BD04750E}" type="datetime1">
              <a:rPr lang="zh-CN" altLang="en-US" smtClean="0"/>
              <a:t>2015/10/4</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4AC5E5D-DFB3-4D5B-B9B7-07638EF271F9}" type="slidenum">
              <a:rPr lang="zh-CN" altLang="en-US" smtClean="0"/>
              <a:t>‹#›</a:t>
            </a:fld>
            <a:endParaRPr lang="zh-CN" altLang="en-US"/>
          </a:p>
        </p:txBody>
      </p:sp>
    </p:spTree>
    <p:extLst>
      <p:ext uri="{BB962C8B-B14F-4D97-AF65-F5344CB8AC3E}">
        <p14:creationId xmlns:p14="http://schemas.microsoft.com/office/powerpoint/2010/main" val="13971836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41572" y="1300353"/>
            <a:ext cx="7766936" cy="1646302"/>
          </a:xfrm>
        </p:spPr>
        <p:txBody>
          <a:bodyPr/>
          <a:lstStyle/>
          <a:p>
            <a:r>
              <a:rPr lang="en-US" altLang="zh-CN" sz="3600" dirty="0" err="1"/>
              <a:t>ZigZag</a:t>
            </a:r>
            <a:r>
              <a:rPr lang="en-US" altLang="zh-CN" sz="3600" dirty="0"/>
              <a:t>: Automatically Hardening Web Applications Against Client-side</a:t>
            </a:r>
            <a:br>
              <a:rPr lang="en-US" altLang="zh-CN" sz="3600" dirty="0"/>
            </a:br>
            <a:r>
              <a:rPr lang="en-US" altLang="zh-CN" sz="3600" dirty="0"/>
              <a:t>Validation Vulnerabilities</a:t>
            </a:r>
            <a:endParaRPr lang="zh-CN" altLang="en-US" sz="3600" dirty="0"/>
          </a:p>
        </p:txBody>
      </p:sp>
      <p:sp>
        <p:nvSpPr>
          <p:cNvPr id="3" name="副标题 2"/>
          <p:cNvSpPr>
            <a:spLocks noGrp="1"/>
          </p:cNvSpPr>
          <p:nvPr>
            <p:ph type="subTitle" idx="1"/>
          </p:nvPr>
        </p:nvSpPr>
        <p:spPr>
          <a:xfrm>
            <a:off x="1541572" y="4473528"/>
            <a:ext cx="7766936" cy="1096899"/>
          </a:xfrm>
        </p:spPr>
        <p:txBody>
          <a:bodyPr/>
          <a:lstStyle/>
          <a:p>
            <a:r>
              <a:rPr lang="en-US" altLang="zh-CN" dirty="0" smtClean="0"/>
              <a:t>Presented by </a:t>
            </a:r>
            <a:r>
              <a:rPr lang="en-US" altLang="zh-CN" dirty="0" err="1" smtClean="0"/>
              <a:t>Xianchen</a:t>
            </a:r>
            <a:r>
              <a:rPr lang="en-US" altLang="zh-CN" dirty="0" smtClean="0"/>
              <a:t> </a:t>
            </a:r>
            <a:r>
              <a:rPr lang="en-US" altLang="zh-CN" dirty="0" err="1" smtClean="0"/>
              <a:t>Meng</a:t>
            </a:r>
            <a:endParaRPr lang="zh-CN" altLang="en-US" dirty="0"/>
          </a:p>
        </p:txBody>
      </p:sp>
      <p:sp>
        <p:nvSpPr>
          <p:cNvPr id="4" name="副标题 2"/>
          <p:cNvSpPr txBox="1">
            <a:spLocks/>
          </p:cNvSpPr>
          <p:nvPr/>
        </p:nvSpPr>
        <p:spPr>
          <a:xfrm>
            <a:off x="1541572" y="3161642"/>
            <a:ext cx="7766936"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altLang="zh-CN" dirty="0"/>
              <a:t>CSCI 680 Advanced System and Network Security</a:t>
            </a:r>
            <a:endParaRPr lang="zh-CN" altLang="en-US" dirty="0"/>
          </a:p>
        </p:txBody>
      </p:sp>
      <p:sp>
        <p:nvSpPr>
          <p:cNvPr id="5" name="灯片编号占位符 4"/>
          <p:cNvSpPr>
            <a:spLocks noGrp="1"/>
          </p:cNvSpPr>
          <p:nvPr>
            <p:ph type="sldNum" sz="quarter" idx="12"/>
          </p:nvPr>
        </p:nvSpPr>
        <p:spPr/>
        <p:txBody>
          <a:bodyPr/>
          <a:lstStyle/>
          <a:p>
            <a:fld id="{54AC5E5D-DFB3-4D5B-B9B7-07638EF271F9}" type="slidenum">
              <a:rPr lang="zh-CN" altLang="en-US" smtClean="0"/>
              <a:t>1</a:t>
            </a:fld>
            <a:endParaRPr lang="zh-CN" altLang="en-US" dirty="0"/>
          </a:p>
        </p:txBody>
      </p:sp>
    </p:spTree>
    <p:extLst>
      <p:ext uri="{BB962C8B-B14F-4D97-AF65-F5344CB8AC3E}">
        <p14:creationId xmlns:p14="http://schemas.microsoft.com/office/powerpoint/2010/main" val="834357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Motivation</a:t>
            </a:r>
            <a:br>
              <a:rPr lang="en-US" altLang="zh-CN" dirty="0" smtClean="0"/>
            </a:br>
            <a:r>
              <a:rPr lang="en-US" altLang="zh-CN" dirty="0" smtClean="0"/>
              <a:t>Email example</a:t>
            </a:r>
            <a:endParaRPr lang="zh-CN" altLang="en-US" dirty="0"/>
          </a:p>
        </p:txBody>
      </p:sp>
      <p:grpSp>
        <p:nvGrpSpPr>
          <p:cNvPr id="16" name="组合 15"/>
          <p:cNvGrpSpPr/>
          <p:nvPr/>
        </p:nvGrpSpPr>
        <p:grpSpPr>
          <a:xfrm>
            <a:off x="1045491" y="2096219"/>
            <a:ext cx="1302072" cy="1802921"/>
            <a:chOff x="1045491" y="2096219"/>
            <a:chExt cx="1302072" cy="1802921"/>
          </a:xfrm>
        </p:grpSpPr>
        <p:sp>
          <p:nvSpPr>
            <p:cNvPr id="4" name="椭圆 3"/>
            <p:cNvSpPr/>
            <p:nvPr/>
          </p:nvSpPr>
          <p:spPr>
            <a:xfrm>
              <a:off x="1345721" y="2096219"/>
              <a:ext cx="854015" cy="767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045491" y="3069624"/>
              <a:ext cx="1302072"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259456" y="2863970"/>
              <a:ext cx="513272" cy="103517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696527" y="3071004"/>
              <a:ext cx="503209" cy="828136"/>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6775731" y="2096219"/>
            <a:ext cx="1302072" cy="1802921"/>
            <a:chOff x="1045491" y="2096219"/>
            <a:chExt cx="1302072" cy="1802921"/>
          </a:xfrm>
        </p:grpSpPr>
        <p:sp>
          <p:nvSpPr>
            <p:cNvPr id="18" name="椭圆 17"/>
            <p:cNvSpPr/>
            <p:nvPr/>
          </p:nvSpPr>
          <p:spPr>
            <a:xfrm>
              <a:off x="1345721" y="2096219"/>
              <a:ext cx="854015" cy="767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1045491" y="3069624"/>
              <a:ext cx="1302072"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259456" y="2863970"/>
              <a:ext cx="513272" cy="103517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696527" y="3071004"/>
              <a:ext cx="503209" cy="828136"/>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394766" y="4104794"/>
            <a:ext cx="2898550" cy="923330"/>
          </a:xfrm>
          <a:prstGeom prst="rect">
            <a:avLst/>
          </a:prstGeom>
          <a:noFill/>
        </p:spPr>
        <p:txBody>
          <a:bodyPr wrap="none" lIns="91440" tIns="45720" rIns="91440" bIns="45720">
            <a:spAutoFit/>
          </a:bodyPr>
          <a:lstStyle/>
          <a:p>
            <a:pPr algn="ctr"/>
            <a:r>
              <a:rPr lang="en-US" altLang="zh-CN" sz="5400" b="1" cap="none" spc="0" dirty="0" smtClean="0">
                <a:ln w="22225">
                  <a:solidFill>
                    <a:schemeClr val="accent2"/>
                  </a:solidFill>
                  <a:prstDash val="solid"/>
                </a:ln>
                <a:solidFill>
                  <a:schemeClr val="accent2">
                    <a:lumMod val="40000"/>
                    <a:lumOff val="60000"/>
                  </a:schemeClr>
                </a:solidFill>
                <a:effectLst/>
              </a:rPr>
              <a:t>attacker</a:t>
            </a:r>
            <a:endParaRPr lang="zh-CN" altLang="en-US" sz="5400" b="1" cap="none" spc="0" dirty="0">
              <a:ln w="22225">
                <a:solidFill>
                  <a:schemeClr val="accent2"/>
                </a:solidFill>
                <a:prstDash val="solid"/>
              </a:ln>
              <a:solidFill>
                <a:schemeClr val="accent2">
                  <a:lumMod val="40000"/>
                  <a:lumOff val="60000"/>
                </a:schemeClr>
              </a:solidFill>
              <a:effectLst/>
            </a:endParaRPr>
          </a:p>
        </p:txBody>
      </p:sp>
      <p:sp>
        <p:nvSpPr>
          <p:cNvPr id="26" name="矩形 25"/>
          <p:cNvSpPr/>
          <p:nvPr/>
        </p:nvSpPr>
        <p:spPr>
          <a:xfrm>
            <a:off x="6775731" y="4003194"/>
            <a:ext cx="1585692" cy="923330"/>
          </a:xfrm>
          <a:prstGeom prst="rect">
            <a:avLst/>
          </a:prstGeom>
          <a:noFill/>
        </p:spPr>
        <p:txBody>
          <a:bodyPr wrap="none" lIns="91440" tIns="45720" rIns="91440" bIns="45720">
            <a:spAutoFit/>
          </a:bodyPr>
          <a:lstStyle/>
          <a:p>
            <a:pPr algn="ctr"/>
            <a:r>
              <a:rPr lang="en-US" altLang="zh-CN" sz="5400" b="1" cap="none" spc="0" dirty="0" smtClean="0">
                <a:ln w="22225">
                  <a:solidFill>
                    <a:schemeClr val="accent2"/>
                  </a:solidFill>
                  <a:prstDash val="solid"/>
                </a:ln>
                <a:solidFill>
                  <a:schemeClr val="accent2">
                    <a:lumMod val="40000"/>
                    <a:lumOff val="60000"/>
                  </a:schemeClr>
                </a:solidFill>
                <a:effectLst/>
              </a:rPr>
              <a:t>user</a:t>
            </a:r>
            <a:endParaRPr lang="zh-CN" altLang="en-US" sz="5400" b="1" cap="none" spc="0" dirty="0">
              <a:ln w="22225">
                <a:solidFill>
                  <a:schemeClr val="accent2"/>
                </a:solidFill>
                <a:prstDash val="solid"/>
              </a:ln>
              <a:solidFill>
                <a:schemeClr val="accent2">
                  <a:lumMod val="40000"/>
                  <a:lumOff val="60000"/>
                </a:schemeClr>
              </a:solidFill>
              <a:effectLst/>
            </a:endParaRPr>
          </a:p>
        </p:txBody>
      </p:sp>
      <p:cxnSp>
        <p:nvCxnSpPr>
          <p:cNvPr id="5" name="直接箭头连接符 4"/>
          <p:cNvCxnSpPr/>
          <p:nvPr/>
        </p:nvCxnSpPr>
        <p:spPr>
          <a:xfrm>
            <a:off x="2734056" y="3069624"/>
            <a:ext cx="370332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666744" y="1930401"/>
            <a:ext cx="1645920" cy="1032256"/>
            <a:chOff x="3666744" y="1930401"/>
            <a:chExt cx="1645920" cy="1032256"/>
          </a:xfrm>
        </p:grpSpPr>
        <p:sp>
          <p:nvSpPr>
            <p:cNvPr id="7" name="圆角矩形 6"/>
            <p:cNvSpPr/>
            <p:nvPr/>
          </p:nvSpPr>
          <p:spPr>
            <a:xfrm>
              <a:off x="3666744" y="1930401"/>
              <a:ext cx="1645920" cy="1032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3739896" y="2034455"/>
              <a:ext cx="731520" cy="342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480560" y="2034455"/>
              <a:ext cx="740664" cy="342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3739896" y="2304288"/>
              <a:ext cx="576072" cy="559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663440" y="2295144"/>
              <a:ext cx="557784" cy="568826"/>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灯片编号占位符 2"/>
          <p:cNvSpPr>
            <a:spLocks noGrp="1"/>
          </p:cNvSpPr>
          <p:nvPr>
            <p:ph type="sldNum" sz="quarter" idx="12"/>
          </p:nvPr>
        </p:nvSpPr>
        <p:spPr/>
        <p:txBody>
          <a:bodyPr/>
          <a:lstStyle/>
          <a:p>
            <a:fld id="{54AC5E5D-DFB3-4D5B-B9B7-07638EF271F9}" type="slidenum">
              <a:rPr lang="zh-CN" altLang="en-US" smtClean="0"/>
              <a:t>10</a:t>
            </a:fld>
            <a:endParaRPr lang="zh-CN" altLang="en-US"/>
          </a:p>
        </p:txBody>
      </p:sp>
    </p:spTree>
    <p:extLst>
      <p:ext uri="{BB962C8B-B14F-4D97-AF65-F5344CB8AC3E}">
        <p14:creationId xmlns:p14="http://schemas.microsoft.com/office/powerpoint/2010/main" val="560376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Motivation</a:t>
            </a:r>
            <a:br>
              <a:rPr lang="en-US" altLang="zh-CN" dirty="0" smtClean="0"/>
            </a:br>
            <a:r>
              <a:rPr lang="en-US" altLang="zh-CN" dirty="0" smtClean="0"/>
              <a:t>Email example</a:t>
            </a:r>
            <a:endParaRPr lang="zh-CN" altLang="en-US" dirty="0"/>
          </a:p>
        </p:txBody>
      </p:sp>
      <p:grpSp>
        <p:nvGrpSpPr>
          <p:cNvPr id="16" name="组合 15"/>
          <p:cNvGrpSpPr/>
          <p:nvPr/>
        </p:nvGrpSpPr>
        <p:grpSpPr>
          <a:xfrm>
            <a:off x="1045491" y="2096219"/>
            <a:ext cx="1302072" cy="1802921"/>
            <a:chOff x="1045491" y="2096219"/>
            <a:chExt cx="1302072" cy="1802921"/>
          </a:xfrm>
        </p:grpSpPr>
        <p:sp>
          <p:nvSpPr>
            <p:cNvPr id="4" name="椭圆 3"/>
            <p:cNvSpPr/>
            <p:nvPr/>
          </p:nvSpPr>
          <p:spPr>
            <a:xfrm>
              <a:off x="1345721" y="2096219"/>
              <a:ext cx="854015" cy="767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045491" y="3069624"/>
              <a:ext cx="1302072"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259456" y="2863970"/>
              <a:ext cx="513272" cy="103517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696527" y="3071004"/>
              <a:ext cx="503209" cy="828136"/>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6775731" y="2096219"/>
            <a:ext cx="1302072" cy="1802921"/>
            <a:chOff x="1045491" y="2096219"/>
            <a:chExt cx="1302072" cy="1802921"/>
          </a:xfrm>
        </p:grpSpPr>
        <p:sp>
          <p:nvSpPr>
            <p:cNvPr id="18" name="椭圆 17"/>
            <p:cNvSpPr/>
            <p:nvPr/>
          </p:nvSpPr>
          <p:spPr>
            <a:xfrm>
              <a:off x="1345721" y="2096219"/>
              <a:ext cx="854015" cy="767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1045491" y="3069624"/>
              <a:ext cx="1302072"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259456" y="2863970"/>
              <a:ext cx="513272" cy="103517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696527" y="3071004"/>
              <a:ext cx="503209" cy="828136"/>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6" name="矩形 25"/>
          <p:cNvSpPr/>
          <p:nvPr/>
        </p:nvSpPr>
        <p:spPr>
          <a:xfrm>
            <a:off x="6775731" y="4003194"/>
            <a:ext cx="1585692" cy="923330"/>
          </a:xfrm>
          <a:prstGeom prst="rect">
            <a:avLst/>
          </a:prstGeom>
          <a:noFill/>
        </p:spPr>
        <p:txBody>
          <a:bodyPr wrap="none" lIns="91440" tIns="45720" rIns="91440" bIns="45720">
            <a:spAutoFit/>
          </a:bodyPr>
          <a:lstStyle/>
          <a:p>
            <a:pPr algn="ctr"/>
            <a:r>
              <a:rPr lang="en-US" altLang="zh-CN" sz="5400" b="1" cap="none" spc="0" dirty="0" smtClean="0">
                <a:ln w="22225">
                  <a:solidFill>
                    <a:schemeClr val="accent2"/>
                  </a:solidFill>
                  <a:prstDash val="solid"/>
                </a:ln>
                <a:solidFill>
                  <a:schemeClr val="accent2">
                    <a:lumMod val="40000"/>
                    <a:lumOff val="60000"/>
                  </a:schemeClr>
                </a:solidFill>
                <a:effectLst/>
              </a:rPr>
              <a:t>user</a:t>
            </a:r>
            <a:endParaRPr lang="zh-CN" altLang="en-US" sz="5400" b="1" cap="none" spc="0" dirty="0">
              <a:ln w="22225">
                <a:solidFill>
                  <a:schemeClr val="accent2"/>
                </a:solidFill>
                <a:prstDash val="solid"/>
              </a:ln>
              <a:solidFill>
                <a:schemeClr val="accent2">
                  <a:lumMod val="40000"/>
                  <a:lumOff val="60000"/>
                </a:schemeClr>
              </a:solidFill>
              <a:effectLst/>
            </a:endParaRPr>
          </a:p>
        </p:txBody>
      </p:sp>
      <p:cxnSp>
        <p:nvCxnSpPr>
          <p:cNvPr id="5" name="直接箭头连接符 4"/>
          <p:cNvCxnSpPr/>
          <p:nvPr/>
        </p:nvCxnSpPr>
        <p:spPr>
          <a:xfrm>
            <a:off x="2734056" y="3069624"/>
            <a:ext cx="370332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666744" y="1930401"/>
            <a:ext cx="1645920" cy="1032256"/>
            <a:chOff x="3666744" y="1930401"/>
            <a:chExt cx="1645920" cy="1032256"/>
          </a:xfrm>
        </p:grpSpPr>
        <p:sp>
          <p:nvSpPr>
            <p:cNvPr id="7" name="圆角矩形 6"/>
            <p:cNvSpPr/>
            <p:nvPr/>
          </p:nvSpPr>
          <p:spPr>
            <a:xfrm>
              <a:off x="3666744" y="1930401"/>
              <a:ext cx="1645920" cy="1032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3739896" y="2034455"/>
              <a:ext cx="731520" cy="342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480560" y="2034455"/>
              <a:ext cx="740664" cy="342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3739896" y="2304288"/>
              <a:ext cx="576072" cy="559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663440" y="2295144"/>
              <a:ext cx="557784" cy="56882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圆角矩形 13"/>
          <p:cNvSpPr/>
          <p:nvPr/>
        </p:nvSpPr>
        <p:spPr>
          <a:xfrm>
            <a:off x="917269" y="4892250"/>
            <a:ext cx="8116797" cy="17577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1161288" y="5362847"/>
            <a:ext cx="6907371" cy="786384"/>
            <a:chOff x="1161288" y="5362847"/>
            <a:chExt cx="6907371" cy="786384"/>
          </a:xfrm>
        </p:grpSpPr>
        <p:sp>
          <p:nvSpPr>
            <p:cNvPr id="8" name="矩形 7"/>
            <p:cNvSpPr/>
            <p:nvPr/>
          </p:nvSpPr>
          <p:spPr>
            <a:xfrm>
              <a:off x="1239653" y="5478968"/>
              <a:ext cx="3768019" cy="461665"/>
            </a:xfrm>
            <a:prstGeom prst="rect">
              <a:avLst/>
            </a:prstGeom>
          </p:spPr>
          <p:txBody>
            <a:bodyPr wrap="none">
              <a:spAutoFit/>
            </a:bodyPr>
            <a:lstStyle/>
            <a:p>
              <a:r>
                <a:rPr lang="zh-CN" altLang="en-US" sz="2400" dirty="0" smtClean="0"/>
                <a:t>domain.</a:t>
              </a:r>
              <a:r>
                <a:rPr lang="en-US" altLang="zh-CN" sz="2400" dirty="0" smtClean="0"/>
                <a:t>test</a:t>
              </a:r>
              <a:r>
                <a:rPr lang="zh-CN" altLang="en-US" sz="2400" dirty="0" smtClean="0"/>
                <a:t>.attacker.com</a:t>
              </a:r>
              <a:endParaRPr lang="zh-CN" altLang="en-US" sz="2400" dirty="0"/>
            </a:p>
          </p:txBody>
        </p:sp>
        <p:sp>
          <p:nvSpPr>
            <p:cNvPr id="29" name="矩形 28"/>
            <p:cNvSpPr/>
            <p:nvPr/>
          </p:nvSpPr>
          <p:spPr>
            <a:xfrm>
              <a:off x="5806988" y="5478968"/>
              <a:ext cx="1845377" cy="461665"/>
            </a:xfrm>
            <a:prstGeom prst="rect">
              <a:avLst/>
            </a:prstGeom>
          </p:spPr>
          <p:txBody>
            <a:bodyPr wrap="none">
              <a:spAutoFit/>
            </a:bodyPr>
            <a:lstStyle/>
            <a:p>
              <a:r>
                <a:rPr lang="zh-CN" altLang="en-US" sz="2400" dirty="0" smtClean="0"/>
                <a:t>domain.</a:t>
              </a:r>
              <a:r>
                <a:rPr lang="en-US" altLang="zh-CN" sz="2400" dirty="0" smtClean="0"/>
                <a:t>test</a:t>
              </a:r>
              <a:endParaRPr lang="zh-CN" altLang="en-US" sz="2400" dirty="0"/>
            </a:p>
          </p:txBody>
        </p:sp>
        <p:sp>
          <p:nvSpPr>
            <p:cNvPr id="15" name="圆角矩形 14"/>
            <p:cNvSpPr/>
            <p:nvPr/>
          </p:nvSpPr>
          <p:spPr>
            <a:xfrm>
              <a:off x="1161288" y="5362847"/>
              <a:ext cx="3931920" cy="786384"/>
            </a:xfrm>
            <a:prstGeom prst="roundRect">
              <a:avLst/>
            </a:prstGeom>
            <a:solidFill>
              <a:schemeClr val="accent5">
                <a:alpha val="3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3" name="圆角矩形 22"/>
            <p:cNvSpPr/>
            <p:nvPr/>
          </p:nvSpPr>
          <p:spPr>
            <a:xfrm>
              <a:off x="5669280" y="5362847"/>
              <a:ext cx="2399379" cy="779991"/>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394766" y="4104794"/>
            <a:ext cx="2898550" cy="923330"/>
          </a:xfrm>
          <a:prstGeom prst="rect">
            <a:avLst/>
          </a:prstGeom>
          <a:noFill/>
        </p:spPr>
        <p:txBody>
          <a:bodyPr wrap="none" lIns="91440" tIns="45720" rIns="91440" bIns="45720">
            <a:spAutoFit/>
          </a:bodyPr>
          <a:lstStyle/>
          <a:p>
            <a:pPr algn="ctr"/>
            <a:r>
              <a:rPr lang="en-US" altLang="zh-CN" sz="5400" b="1" cap="none" spc="0" dirty="0" smtClean="0">
                <a:ln w="22225">
                  <a:solidFill>
                    <a:schemeClr val="accent2"/>
                  </a:solidFill>
                  <a:prstDash val="solid"/>
                </a:ln>
                <a:solidFill>
                  <a:schemeClr val="accent2">
                    <a:lumMod val="40000"/>
                    <a:lumOff val="60000"/>
                  </a:schemeClr>
                </a:solidFill>
                <a:effectLst/>
              </a:rPr>
              <a:t>attacker</a:t>
            </a:r>
            <a:endParaRPr lang="zh-CN" altLang="en-US" sz="5400" b="1" cap="none" spc="0" dirty="0">
              <a:ln w="22225">
                <a:solidFill>
                  <a:schemeClr val="accent2"/>
                </a:solidFill>
                <a:prstDash val="solid"/>
              </a:ln>
              <a:solidFill>
                <a:schemeClr val="accent2">
                  <a:lumMod val="40000"/>
                  <a:lumOff val="60000"/>
                </a:schemeClr>
              </a:solidFill>
              <a:effectLst/>
            </a:endParaRPr>
          </a:p>
        </p:txBody>
      </p:sp>
      <p:sp>
        <p:nvSpPr>
          <p:cNvPr id="3" name="灯片编号占位符 2"/>
          <p:cNvSpPr>
            <a:spLocks noGrp="1"/>
          </p:cNvSpPr>
          <p:nvPr>
            <p:ph type="sldNum" sz="quarter" idx="12"/>
          </p:nvPr>
        </p:nvSpPr>
        <p:spPr/>
        <p:txBody>
          <a:bodyPr/>
          <a:lstStyle/>
          <a:p>
            <a:fld id="{54AC5E5D-DFB3-4D5B-B9B7-07638EF271F9}" type="slidenum">
              <a:rPr lang="zh-CN" altLang="en-US" smtClean="0"/>
              <a:t>11</a:t>
            </a:fld>
            <a:endParaRPr lang="zh-CN" altLang="en-US"/>
          </a:p>
        </p:txBody>
      </p:sp>
      <p:cxnSp>
        <p:nvCxnSpPr>
          <p:cNvPr id="25" name="直接箭头连接符 24"/>
          <p:cNvCxnSpPr>
            <a:endCxn id="23" idx="0"/>
          </p:cNvCxnSpPr>
          <p:nvPr/>
        </p:nvCxnSpPr>
        <p:spPr>
          <a:xfrm flipH="1">
            <a:off x="6868970" y="4754880"/>
            <a:ext cx="557797" cy="607967"/>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566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Motivation</a:t>
            </a:r>
            <a:br>
              <a:rPr lang="en-US" altLang="zh-CN" dirty="0" smtClean="0"/>
            </a:br>
            <a:r>
              <a:rPr lang="en-US" altLang="zh-CN" dirty="0" smtClean="0"/>
              <a:t>Email example</a:t>
            </a:r>
            <a:endParaRPr lang="zh-CN" altLang="en-US" dirty="0"/>
          </a:p>
        </p:txBody>
      </p:sp>
      <p:grpSp>
        <p:nvGrpSpPr>
          <p:cNvPr id="16" name="组合 15"/>
          <p:cNvGrpSpPr/>
          <p:nvPr/>
        </p:nvGrpSpPr>
        <p:grpSpPr>
          <a:xfrm>
            <a:off x="1045491" y="2096219"/>
            <a:ext cx="1302072" cy="1802921"/>
            <a:chOff x="1045491" y="2096219"/>
            <a:chExt cx="1302072" cy="1802921"/>
          </a:xfrm>
        </p:grpSpPr>
        <p:sp>
          <p:nvSpPr>
            <p:cNvPr id="4" name="椭圆 3"/>
            <p:cNvSpPr/>
            <p:nvPr/>
          </p:nvSpPr>
          <p:spPr>
            <a:xfrm>
              <a:off x="1345721" y="2096219"/>
              <a:ext cx="854015" cy="767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045491" y="3069624"/>
              <a:ext cx="1302072"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259456" y="2863970"/>
              <a:ext cx="513272" cy="103517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696527" y="3071004"/>
              <a:ext cx="503209" cy="828136"/>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6775731" y="2096219"/>
            <a:ext cx="1302072" cy="1802921"/>
            <a:chOff x="1045491" y="2096219"/>
            <a:chExt cx="1302072" cy="1802921"/>
          </a:xfrm>
        </p:grpSpPr>
        <p:sp>
          <p:nvSpPr>
            <p:cNvPr id="18" name="椭圆 17"/>
            <p:cNvSpPr/>
            <p:nvPr/>
          </p:nvSpPr>
          <p:spPr>
            <a:xfrm>
              <a:off x="1345721" y="2096219"/>
              <a:ext cx="854015" cy="767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1045491" y="3069624"/>
              <a:ext cx="1302072"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259456" y="2863970"/>
              <a:ext cx="513272" cy="103517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696527" y="3071004"/>
              <a:ext cx="503209" cy="828136"/>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6" name="矩形 25"/>
          <p:cNvSpPr/>
          <p:nvPr/>
        </p:nvSpPr>
        <p:spPr>
          <a:xfrm>
            <a:off x="6775731" y="4003194"/>
            <a:ext cx="1585692" cy="923330"/>
          </a:xfrm>
          <a:prstGeom prst="rect">
            <a:avLst/>
          </a:prstGeom>
          <a:noFill/>
        </p:spPr>
        <p:txBody>
          <a:bodyPr wrap="none" lIns="91440" tIns="45720" rIns="91440" bIns="45720">
            <a:spAutoFit/>
          </a:bodyPr>
          <a:lstStyle/>
          <a:p>
            <a:pPr algn="ctr"/>
            <a:r>
              <a:rPr lang="en-US" altLang="zh-CN" sz="5400" b="1" cap="none" spc="0" dirty="0" smtClean="0">
                <a:ln w="22225">
                  <a:solidFill>
                    <a:schemeClr val="accent2"/>
                  </a:solidFill>
                  <a:prstDash val="solid"/>
                </a:ln>
                <a:solidFill>
                  <a:schemeClr val="accent2">
                    <a:lumMod val="40000"/>
                    <a:lumOff val="60000"/>
                  </a:schemeClr>
                </a:solidFill>
                <a:effectLst/>
              </a:rPr>
              <a:t>user</a:t>
            </a:r>
            <a:endParaRPr lang="zh-CN" altLang="en-US" sz="5400" b="1" cap="none" spc="0" dirty="0">
              <a:ln w="22225">
                <a:solidFill>
                  <a:schemeClr val="accent2"/>
                </a:solidFill>
                <a:prstDash val="solid"/>
              </a:ln>
              <a:solidFill>
                <a:schemeClr val="accent2">
                  <a:lumMod val="40000"/>
                  <a:lumOff val="60000"/>
                </a:schemeClr>
              </a:solidFill>
              <a:effectLst/>
            </a:endParaRPr>
          </a:p>
        </p:txBody>
      </p:sp>
      <p:cxnSp>
        <p:nvCxnSpPr>
          <p:cNvPr id="5" name="直接箭头连接符 4"/>
          <p:cNvCxnSpPr/>
          <p:nvPr/>
        </p:nvCxnSpPr>
        <p:spPr>
          <a:xfrm>
            <a:off x="2734056" y="3069624"/>
            <a:ext cx="370332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666744" y="1930401"/>
            <a:ext cx="1645920" cy="1032256"/>
            <a:chOff x="3666744" y="1930401"/>
            <a:chExt cx="1645920" cy="1032256"/>
          </a:xfrm>
        </p:grpSpPr>
        <p:sp>
          <p:nvSpPr>
            <p:cNvPr id="7" name="圆角矩形 6"/>
            <p:cNvSpPr/>
            <p:nvPr/>
          </p:nvSpPr>
          <p:spPr>
            <a:xfrm>
              <a:off x="3666744" y="1930401"/>
              <a:ext cx="1645920" cy="1032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3739896" y="2034455"/>
              <a:ext cx="731520" cy="342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480560" y="2034455"/>
              <a:ext cx="740664" cy="342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3739896" y="2304288"/>
              <a:ext cx="576072" cy="559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663440" y="2295144"/>
              <a:ext cx="557784" cy="568826"/>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8" name="直接箭头连接符 27"/>
          <p:cNvCxnSpPr/>
          <p:nvPr/>
        </p:nvCxnSpPr>
        <p:spPr>
          <a:xfrm flipV="1">
            <a:off x="5093208" y="5749646"/>
            <a:ext cx="576072" cy="3196"/>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917269" y="4892250"/>
            <a:ext cx="8116797" cy="17577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94766" y="4104794"/>
            <a:ext cx="2898550" cy="923330"/>
          </a:xfrm>
          <a:prstGeom prst="rect">
            <a:avLst/>
          </a:prstGeom>
          <a:noFill/>
        </p:spPr>
        <p:txBody>
          <a:bodyPr wrap="none" lIns="91440" tIns="45720" rIns="91440" bIns="45720">
            <a:spAutoFit/>
          </a:bodyPr>
          <a:lstStyle/>
          <a:p>
            <a:pPr algn="ctr"/>
            <a:r>
              <a:rPr lang="en-US" altLang="zh-CN" sz="5400" b="1" cap="none" spc="0" dirty="0" smtClean="0">
                <a:ln w="22225">
                  <a:solidFill>
                    <a:schemeClr val="accent2"/>
                  </a:solidFill>
                  <a:prstDash val="solid"/>
                </a:ln>
                <a:solidFill>
                  <a:schemeClr val="accent2">
                    <a:lumMod val="40000"/>
                    <a:lumOff val="60000"/>
                  </a:schemeClr>
                </a:solidFill>
                <a:effectLst/>
              </a:rPr>
              <a:t>attacker</a:t>
            </a:r>
            <a:endParaRPr lang="zh-CN" altLang="en-US" sz="5400" b="1" cap="none" spc="0" dirty="0">
              <a:ln w="22225">
                <a:solidFill>
                  <a:schemeClr val="accent2"/>
                </a:solidFill>
                <a:prstDash val="solid"/>
              </a:ln>
              <a:solidFill>
                <a:schemeClr val="accent2">
                  <a:lumMod val="40000"/>
                  <a:lumOff val="60000"/>
                </a:schemeClr>
              </a:solidFill>
              <a:effectLst/>
            </a:endParaRPr>
          </a:p>
        </p:txBody>
      </p:sp>
      <p:grpSp>
        <p:nvGrpSpPr>
          <p:cNvPr id="36" name="组合 35"/>
          <p:cNvGrpSpPr/>
          <p:nvPr/>
        </p:nvGrpSpPr>
        <p:grpSpPr>
          <a:xfrm>
            <a:off x="1161288" y="5362847"/>
            <a:ext cx="6907371" cy="786384"/>
            <a:chOff x="1161288" y="5362847"/>
            <a:chExt cx="6907371" cy="786384"/>
          </a:xfrm>
        </p:grpSpPr>
        <p:sp>
          <p:nvSpPr>
            <p:cNvPr id="37" name="矩形 36"/>
            <p:cNvSpPr/>
            <p:nvPr/>
          </p:nvSpPr>
          <p:spPr>
            <a:xfrm>
              <a:off x="1239653" y="5478968"/>
              <a:ext cx="3768019" cy="461665"/>
            </a:xfrm>
            <a:prstGeom prst="rect">
              <a:avLst/>
            </a:prstGeom>
          </p:spPr>
          <p:txBody>
            <a:bodyPr wrap="none">
              <a:spAutoFit/>
            </a:bodyPr>
            <a:lstStyle/>
            <a:p>
              <a:r>
                <a:rPr lang="zh-CN" altLang="en-US" sz="2400" dirty="0" smtClean="0"/>
                <a:t>domain.</a:t>
              </a:r>
              <a:r>
                <a:rPr lang="en-US" altLang="zh-CN" sz="2400" dirty="0" smtClean="0"/>
                <a:t>test</a:t>
              </a:r>
              <a:r>
                <a:rPr lang="zh-CN" altLang="en-US" sz="2400" dirty="0" smtClean="0"/>
                <a:t>.attacker.com</a:t>
              </a:r>
              <a:endParaRPr lang="zh-CN" altLang="en-US" sz="2400" dirty="0"/>
            </a:p>
          </p:txBody>
        </p:sp>
        <p:sp>
          <p:nvSpPr>
            <p:cNvPr id="38" name="矩形 37"/>
            <p:cNvSpPr/>
            <p:nvPr/>
          </p:nvSpPr>
          <p:spPr>
            <a:xfrm>
              <a:off x="5806988" y="5478968"/>
              <a:ext cx="1845377" cy="461665"/>
            </a:xfrm>
            <a:prstGeom prst="rect">
              <a:avLst/>
            </a:prstGeom>
          </p:spPr>
          <p:txBody>
            <a:bodyPr wrap="none">
              <a:spAutoFit/>
            </a:bodyPr>
            <a:lstStyle/>
            <a:p>
              <a:r>
                <a:rPr lang="zh-CN" altLang="en-US" sz="2400" dirty="0" smtClean="0"/>
                <a:t>domain.</a:t>
              </a:r>
              <a:r>
                <a:rPr lang="en-US" altLang="zh-CN" sz="2400" dirty="0" smtClean="0"/>
                <a:t>test</a:t>
              </a:r>
              <a:endParaRPr lang="zh-CN" altLang="en-US" sz="2400" dirty="0"/>
            </a:p>
          </p:txBody>
        </p:sp>
        <p:sp>
          <p:nvSpPr>
            <p:cNvPr id="39" name="圆角矩形 38"/>
            <p:cNvSpPr/>
            <p:nvPr/>
          </p:nvSpPr>
          <p:spPr>
            <a:xfrm>
              <a:off x="1161288" y="5362847"/>
              <a:ext cx="3931920" cy="786384"/>
            </a:xfrm>
            <a:prstGeom prst="roundRect">
              <a:avLst/>
            </a:prstGeom>
            <a:solidFill>
              <a:schemeClr val="accent5">
                <a:alpha val="3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40" name="圆角矩形 39"/>
            <p:cNvSpPr/>
            <p:nvPr/>
          </p:nvSpPr>
          <p:spPr>
            <a:xfrm>
              <a:off x="5669280" y="5362847"/>
              <a:ext cx="2399379" cy="779991"/>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灯片编号占位符 2"/>
          <p:cNvSpPr>
            <a:spLocks noGrp="1"/>
          </p:cNvSpPr>
          <p:nvPr>
            <p:ph type="sldNum" sz="quarter" idx="12"/>
          </p:nvPr>
        </p:nvSpPr>
        <p:spPr/>
        <p:txBody>
          <a:bodyPr/>
          <a:lstStyle/>
          <a:p>
            <a:fld id="{54AC5E5D-DFB3-4D5B-B9B7-07638EF271F9}" type="slidenum">
              <a:rPr lang="zh-CN" altLang="en-US" smtClean="0"/>
              <a:t>12</a:t>
            </a:fld>
            <a:endParaRPr lang="zh-CN" altLang="en-US"/>
          </a:p>
        </p:txBody>
      </p:sp>
      <p:cxnSp>
        <p:nvCxnSpPr>
          <p:cNvPr id="32" name="直接箭头连接符 31"/>
          <p:cNvCxnSpPr/>
          <p:nvPr/>
        </p:nvCxnSpPr>
        <p:spPr>
          <a:xfrm flipH="1">
            <a:off x="6868970" y="4754880"/>
            <a:ext cx="557797" cy="607967"/>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3094142" y="4575419"/>
            <a:ext cx="3696380" cy="685800"/>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244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Motivation</a:t>
            </a:r>
            <a:br>
              <a:rPr lang="en-US" altLang="zh-CN" dirty="0" smtClean="0"/>
            </a:br>
            <a:r>
              <a:rPr lang="en-US" altLang="zh-CN" dirty="0" smtClean="0"/>
              <a:t>Email example</a:t>
            </a:r>
            <a:endParaRPr lang="zh-CN" altLang="en-US" dirty="0"/>
          </a:p>
        </p:txBody>
      </p:sp>
      <p:grpSp>
        <p:nvGrpSpPr>
          <p:cNvPr id="16" name="组合 15"/>
          <p:cNvGrpSpPr/>
          <p:nvPr/>
        </p:nvGrpSpPr>
        <p:grpSpPr>
          <a:xfrm>
            <a:off x="1045491" y="2096219"/>
            <a:ext cx="1302072" cy="1802921"/>
            <a:chOff x="1045491" y="2096219"/>
            <a:chExt cx="1302072" cy="1802921"/>
          </a:xfrm>
        </p:grpSpPr>
        <p:sp>
          <p:nvSpPr>
            <p:cNvPr id="4" name="椭圆 3"/>
            <p:cNvSpPr/>
            <p:nvPr/>
          </p:nvSpPr>
          <p:spPr>
            <a:xfrm>
              <a:off x="1345721" y="2096219"/>
              <a:ext cx="854015" cy="767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045491" y="3069624"/>
              <a:ext cx="1302072"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259456" y="2863970"/>
              <a:ext cx="513272" cy="103517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696527" y="3071004"/>
              <a:ext cx="503209" cy="828136"/>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6775731" y="2096219"/>
            <a:ext cx="1302072" cy="1802921"/>
            <a:chOff x="1045491" y="2096219"/>
            <a:chExt cx="1302072" cy="1802921"/>
          </a:xfrm>
        </p:grpSpPr>
        <p:sp>
          <p:nvSpPr>
            <p:cNvPr id="18" name="椭圆 17"/>
            <p:cNvSpPr/>
            <p:nvPr/>
          </p:nvSpPr>
          <p:spPr>
            <a:xfrm>
              <a:off x="1345721" y="2096219"/>
              <a:ext cx="854015" cy="767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1045491" y="3069624"/>
              <a:ext cx="1302072"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259456" y="2863970"/>
              <a:ext cx="513272" cy="103517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696527" y="3071004"/>
              <a:ext cx="503209" cy="828136"/>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6" name="矩形 25"/>
          <p:cNvSpPr/>
          <p:nvPr/>
        </p:nvSpPr>
        <p:spPr>
          <a:xfrm>
            <a:off x="6775731" y="4003194"/>
            <a:ext cx="1585692" cy="923330"/>
          </a:xfrm>
          <a:prstGeom prst="rect">
            <a:avLst/>
          </a:prstGeom>
          <a:noFill/>
        </p:spPr>
        <p:txBody>
          <a:bodyPr wrap="none" lIns="91440" tIns="45720" rIns="91440" bIns="45720">
            <a:spAutoFit/>
          </a:bodyPr>
          <a:lstStyle/>
          <a:p>
            <a:pPr algn="ctr"/>
            <a:r>
              <a:rPr lang="en-US" altLang="zh-CN" sz="5400" b="1" cap="none" spc="0" dirty="0" smtClean="0">
                <a:ln w="22225">
                  <a:solidFill>
                    <a:schemeClr val="accent2"/>
                  </a:solidFill>
                  <a:prstDash val="solid"/>
                </a:ln>
                <a:solidFill>
                  <a:schemeClr val="accent2">
                    <a:lumMod val="40000"/>
                    <a:lumOff val="60000"/>
                  </a:schemeClr>
                </a:solidFill>
                <a:effectLst/>
              </a:rPr>
              <a:t>user</a:t>
            </a:r>
            <a:endParaRPr lang="zh-CN" altLang="en-US" sz="5400" b="1" cap="none" spc="0" dirty="0">
              <a:ln w="22225">
                <a:solidFill>
                  <a:schemeClr val="accent2"/>
                </a:solidFill>
                <a:prstDash val="solid"/>
              </a:ln>
              <a:solidFill>
                <a:schemeClr val="accent2">
                  <a:lumMod val="40000"/>
                  <a:lumOff val="60000"/>
                </a:schemeClr>
              </a:solidFill>
              <a:effectLst/>
            </a:endParaRPr>
          </a:p>
        </p:txBody>
      </p:sp>
      <p:cxnSp>
        <p:nvCxnSpPr>
          <p:cNvPr id="5" name="直接箭头连接符 4"/>
          <p:cNvCxnSpPr/>
          <p:nvPr/>
        </p:nvCxnSpPr>
        <p:spPr>
          <a:xfrm>
            <a:off x="2734056" y="3069624"/>
            <a:ext cx="370332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666744" y="1930401"/>
            <a:ext cx="1645920" cy="1032256"/>
            <a:chOff x="3666744" y="1930401"/>
            <a:chExt cx="1645920" cy="1032256"/>
          </a:xfrm>
        </p:grpSpPr>
        <p:sp>
          <p:nvSpPr>
            <p:cNvPr id="7" name="圆角矩形 6"/>
            <p:cNvSpPr/>
            <p:nvPr/>
          </p:nvSpPr>
          <p:spPr>
            <a:xfrm>
              <a:off x="3666744" y="1930401"/>
              <a:ext cx="1645920" cy="1032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3739896" y="2034455"/>
              <a:ext cx="731520" cy="342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480560" y="2034455"/>
              <a:ext cx="740664" cy="342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3739896" y="2304288"/>
              <a:ext cx="576072" cy="559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663440" y="2295144"/>
              <a:ext cx="557784" cy="568826"/>
            </a:xfrm>
            <a:prstGeom prst="line">
              <a:avLst/>
            </a:prstGeom>
          </p:spPr>
          <p:style>
            <a:lnRef idx="1">
              <a:schemeClr val="accent1"/>
            </a:lnRef>
            <a:fillRef idx="0">
              <a:schemeClr val="accent1"/>
            </a:fillRef>
            <a:effectRef idx="0">
              <a:schemeClr val="accent1"/>
            </a:effectRef>
            <a:fontRef idx="minor">
              <a:schemeClr val="tx1"/>
            </a:fontRef>
          </p:style>
        </p:cxnSp>
      </p:grpSp>
      <p:sp>
        <p:nvSpPr>
          <p:cNvPr id="30" name="圆角矩形 29"/>
          <p:cNvSpPr/>
          <p:nvPr/>
        </p:nvSpPr>
        <p:spPr>
          <a:xfrm>
            <a:off x="917269" y="4892250"/>
            <a:ext cx="8116797" cy="17577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94766" y="4104794"/>
            <a:ext cx="2898550" cy="923330"/>
          </a:xfrm>
          <a:prstGeom prst="rect">
            <a:avLst/>
          </a:prstGeom>
          <a:noFill/>
        </p:spPr>
        <p:txBody>
          <a:bodyPr wrap="none" lIns="91440" tIns="45720" rIns="91440" bIns="45720">
            <a:spAutoFit/>
          </a:bodyPr>
          <a:lstStyle/>
          <a:p>
            <a:pPr algn="ctr"/>
            <a:r>
              <a:rPr lang="en-US" altLang="zh-CN" sz="5400" b="1" cap="none" spc="0" dirty="0" smtClean="0">
                <a:ln w="22225">
                  <a:solidFill>
                    <a:schemeClr val="accent2"/>
                  </a:solidFill>
                  <a:prstDash val="solid"/>
                </a:ln>
                <a:solidFill>
                  <a:schemeClr val="accent2">
                    <a:lumMod val="40000"/>
                    <a:lumOff val="60000"/>
                  </a:schemeClr>
                </a:solidFill>
                <a:effectLst/>
              </a:rPr>
              <a:t>attacker</a:t>
            </a:r>
            <a:endParaRPr lang="zh-CN" altLang="en-US" sz="5400" b="1" cap="none" spc="0" dirty="0">
              <a:ln w="22225">
                <a:solidFill>
                  <a:schemeClr val="accent2"/>
                </a:solidFill>
                <a:prstDash val="solid"/>
              </a:ln>
              <a:solidFill>
                <a:schemeClr val="accent2">
                  <a:lumMod val="40000"/>
                  <a:lumOff val="60000"/>
                </a:schemeClr>
              </a:solidFill>
              <a:effectLst/>
            </a:endParaRPr>
          </a:p>
        </p:txBody>
      </p:sp>
      <p:grpSp>
        <p:nvGrpSpPr>
          <p:cNvPr id="36" name="组合 35"/>
          <p:cNvGrpSpPr/>
          <p:nvPr/>
        </p:nvGrpSpPr>
        <p:grpSpPr>
          <a:xfrm>
            <a:off x="1161288" y="5362847"/>
            <a:ext cx="6907371" cy="786384"/>
            <a:chOff x="1161288" y="5362847"/>
            <a:chExt cx="6907371" cy="786384"/>
          </a:xfrm>
        </p:grpSpPr>
        <p:sp>
          <p:nvSpPr>
            <p:cNvPr id="37" name="矩形 36"/>
            <p:cNvSpPr/>
            <p:nvPr/>
          </p:nvSpPr>
          <p:spPr>
            <a:xfrm>
              <a:off x="1239653" y="5478968"/>
              <a:ext cx="3768019" cy="461665"/>
            </a:xfrm>
            <a:prstGeom prst="rect">
              <a:avLst/>
            </a:prstGeom>
          </p:spPr>
          <p:txBody>
            <a:bodyPr wrap="none">
              <a:spAutoFit/>
            </a:bodyPr>
            <a:lstStyle/>
            <a:p>
              <a:r>
                <a:rPr lang="zh-CN" altLang="en-US" sz="2400" dirty="0" smtClean="0"/>
                <a:t>domain.</a:t>
              </a:r>
              <a:r>
                <a:rPr lang="en-US" altLang="zh-CN" sz="2400" dirty="0" smtClean="0"/>
                <a:t>test</a:t>
              </a:r>
              <a:r>
                <a:rPr lang="zh-CN" altLang="en-US" sz="2400" dirty="0" smtClean="0"/>
                <a:t>.attacker.com</a:t>
              </a:r>
              <a:endParaRPr lang="zh-CN" altLang="en-US" sz="2400" dirty="0"/>
            </a:p>
          </p:txBody>
        </p:sp>
        <p:sp>
          <p:nvSpPr>
            <p:cNvPr id="38" name="矩形 37"/>
            <p:cNvSpPr/>
            <p:nvPr/>
          </p:nvSpPr>
          <p:spPr>
            <a:xfrm>
              <a:off x="5806988" y="5478968"/>
              <a:ext cx="1845377" cy="461665"/>
            </a:xfrm>
            <a:prstGeom prst="rect">
              <a:avLst/>
            </a:prstGeom>
          </p:spPr>
          <p:txBody>
            <a:bodyPr wrap="none">
              <a:spAutoFit/>
            </a:bodyPr>
            <a:lstStyle/>
            <a:p>
              <a:r>
                <a:rPr lang="zh-CN" altLang="en-US" sz="2400" dirty="0" smtClean="0"/>
                <a:t>domain.</a:t>
              </a:r>
              <a:r>
                <a:rPr lang="en-US" altLang="zh-CN" sz="2400" dirty="0" smtClean="0"/>
                <a:t>test</a:t>
              </a:r>
              <a:endParaRPr lang="zh-CN" altLang="en-US" sz="2400" dirty="0"/>
            </a:p>
          </p:txBody>
        </p:sp>
        <p:sp>
          <p:nvSpPr>
            <p:cNvPr id="39" name="圆角矩形 38"/>
            <p:cNvSpPr/>
            <p:nvPr/>
          </p:nvSpPr>
          <p:spPr>
            <a:xfrm>
              <a:off x="1161288" y="5362847"/>
              <a:ext cx="3931920" cy="786384"/>
            </a:xfrm>
            <a:prstGeom prst="roundRect">
              <a:avLst/>
            </a:prstGeom>
            <a:solidFill>
              <a:schemeClr val="accent5">
                <a:alpha val="3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40" name="圆角矩形 39"/>
            <p:cNvSpPr/>
            <p:nvPr/>
          </p:nvSpPr>
          <p:spPr>
            <a:xfrm>
              <a:off x="5669280" y="5362847"/>
              <a:ext cx="2399379" cy="779991"/>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箭头连接符 7"/>
          <p:cNvCxnSpPr/>
          <p:nvPr/>
        </p:nvCxnSpPr>
        <p:spPr>
          <a:xfrm flipH="1" flipV="1">
            <a:off x="2505456" y="3493008"/>
            <a:ext cx="1563624" cy="186983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355946" y="4126529"/>
            <a:ext cx="1737262" cy="369332"/>
          </a:xfrm>
          <a:prstGeom prst="rect">
            <a:avLst/>
          </a:prstGeom>
          <a:noFill/>
        </p:spPr>
        <p:txBody>
          <a:bodyPr wrap="square" rtlCol="0">
            <a:spAutoFit/>
          </a:bodyPr>
          <a:lstStyle/>
          <a:p>
            <a:r>
              <a:rPr lang="en-US" altLang="zh-CN" dirty="0" smtClean="0"/>
              <a:t>Cookie leak</a:t>
            </a:r>
            <a:endParaRPr lang="zh-CN" altLang="en-US" dirty="0"/>
          </a:p>
        </p:txBody>
      </p:sp>
      <p:sp>
        <p:nvSpPr>
          <p:cNvPr id="3" name="灯片编号占位符 2"/>
          <p:cNvSpPr>
            <a:spLocks noGrp="1"/>
          </p:cNvSpPr>
          <p:nvPr>
            <p:ph type="sldNum" sz="quarter" idx="12"/>
          </p:nvPr>
        </p:nvSpPr>
        <p:spPr/>
        <p:txBody>
          <a:bodyPr/>
          <a:lstStyle/>
          <a:p>
            <a:fld id="{54AC5E5D-DFB3-4D5B-B9B7-07638EF271F9}" type="slidenum">
              <a:rPr lang="zh-CN" altLang="en-US" smtClean="0"/>
              <a:t>13</a:t>
            </a:fld>
            <a:endParaRPr lang="zh-CN" altLang="en-US"/>
          </a:p>
        </p:txBody>
      </p:sp>
    </p:spTree>
    <p:extLst>
      <p:ext uri="{BB962C8B-B14F-4D97-AF65-F5344CB8AC3E}">
        <p14:creationId xmlns:p14="http://schemas.microsoft.com/office/powerpoint/2010/main" val="1919950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Goal</a:t>
            </a:r>
            <a:endParaRPr lang="zh-CN" altLang="en-US" dirty="0"/>
          </a:p>
        </p:txBody>
      </p:sp>
      <p:sp>
        <p:nvSpPr>
          <p:cNvPr id="3" name="内容占位符 2"/>
          <p:cNvSpPr>
            <a:spLocks noGrp="1"/>
          </p:cNvSpPr>
          <p:nvPr>
            <p:ph idx="1"/>
          </p:nvPr>
        </p:nvSpPr>
        <p:spPr/>
        <p:txBody>
          <a:bodyPr>
            <a:normAutofit lnSpcReduction="10000"/>
          </a:bodyPr>
          <a:lstStyle/>
          <a:p>
            <a:r>
              <a:rPr lang="en-US" altLang="zh-CN" sz="3200" dirty="0" smtClean="0"/>
              <a:t>Secure JavaScript Apps</a:t>
            </a:r>
          </a:p>
          <a:p>
            <a:pPr>
              <a:buFont typeface="Wingdings" panose="05000000000000000000" pitchFamily="2" charset="2"/>
              <a:buChar char="l"/>
            </a:pPr>
            <a:r>
              <a:rPr lang="en-US" altLang="zh-CN" sz="2400" dirty="0" smtClean="0"/>
              <a:t>Harden the buggy Apps</a:t>
            </a:r>
          </a:p>
          <a:p>
            <a:pPr marL="0" indent="0">
              <a:buNone/>
            </a:pPr>
            <a:r>
              <a:rPr lang="en-US" altLang="zh-CN" sz="2400" dirty="0"/>
              <a:t>	</a:t>
            </a:r>
            <a:r>
              <a:rPr lang="en-US" altLang="zh-CN" sz="2400" dirty="0" smtClean="0"/>
              <a:t>the app like before: benign but buggy</a:t>
            </a:r>
          </a:p>
          <a:p>
            <a:pPr>
              <a:buFont typeface="Wingdings" panose="05000000000000000000" pitchFamily="2" charset="2"/>
              <a:buChar char="l"/>
            </a:pPr>
            <a:r>
              <a:rPr lang="en-US" altLang="zh-CN" sz="2400" dirty="0" smtClean="0"/>
              <a:t>Fully automatic</a:t>
            </a:r>
          </a:p>
          <a:p>
            <a:pPr marL="0" indent="0">
              <a:buNone/>
            </a:pPr>
            <a:r>
              <a:rPr lang="en-US" altLang="zh-CN" sz="2400" dirty="0" smtClean="0"/>
              <a:t>	no developer interaction </a:t>
            </a:r>
          </a:p>
          <a:p>
            <a:pPr>
              <a:buFont typeface="Wingdings" panose="05000000000000000000" pitchFamily="2" charset="2"/>
              <a:buChar char="l"/>
            </a:pPr>
            <a:r>
              <a:rPr lang="en-US" altLang="zh-CN" sz="2400" dirty="0"/>
              <a:t>Detection /defense in browser </a:t>
            </a:r>
            <a:r>
              <a:rPr lang="en-US" altLang="zh-CN" sz="2400" dirty="0" smtClean="0"/>
              <a:t>alone</a:t>
            </a:r>
          </a:p>
          <a:p>
            <a:pPr marL="0" indent="0">
              <a:buNone/>
            </a:pPr>
            <a:r>
              <a:rPr lang="en-US" altLang="zh-CN" sz="2400" dirty="0"/>
              <a:t>	</a:t>
            </a:r>
            <a:r>
              <a:rPr lang="en-US" altLang="zh-CN" sz="2400" dirty="0" smtClean="0"/>
              <a:t>no modification on browser</a:t>
            </a:r>
            <a:endParaRPr lang="zh-CN" altLang="en-US" sz="2400" dirty="0"/>
          </a:p>
          <a:p>
            <a:pPr>
              <a:buFont typeface="Wingdings" panose="05000000000000000000" pitchFamily="2" charset="2"/>
              <a:buChar char="l"/>
            </a:pPr>
            <a:r>
              <a:rPr lang="en-US" altLang="zh-CN" sz="2400" dirty="0" smtClean="0"/>
              <a:t>Prevent unknown vulnerabilities</a:t>
            </a:r>
          </a:p>
        </p:txBody>
      </p:sp>
      <p:sp>
        <p:nvSpPr>
          <p:cNvPr id="4" name="灯片编号占位符 3"/>
          <p:cNvSpPr>
            <a:spLocks noGrp="1"/>
          </p:cNvSpPr>
          <p:nvPr>
            <p:ph type="sldNum" sz="quarter" idx="12"/>
          </p:nvPr>
        </p:nvSpPr>
        <p:spPr/>
        <p:txBody>
          <a:bodyPr/>
          <a:lstStyle/>
          <a:p>
            <a:fld id="{54AC5E5D-DFB3-4D5B-B9B7-07638EF271F9}" type="slidenum">
              <a:rPr lang="zh-CN" altLang="en-US" smtClean="0"/>
              <a:t>14</a:t>
            </a:fld>
            <a:endParaRPr lang="zh-CN" altLang="en-US"/>
          </a:p>
        </p:txBody>
      </p:sp>
    </p:spTree>
    <p:extLst>
      <p:ext uri="{BB962C8B-B14F-4D97-AF65-F5344CB8AC3E}">
        <p14:creationId xmlns:p14="http://schemas.microsoft.com/office/powerpoint/2010/main" val="3714208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Zigzag overview</a:t>
            </a:r>
            <a:endParaRPr lang="zh-CN" altLang="en-US" dirty="0"/>
          </a:p>
        </p:txBody>
      </p:sp>
      <p:sp>
        <p:nvSpPr>
          <p:cNvPr id="3" name="内容占位符 2"/>
          <p:cNvSpPr>
            <a:spLocks noGrp="1"/>
          </p:cNvSpPr>
          <p:nvPr>
            <p:ph idx="1"/>
          </p:nvPr>
        </p:nvSpPr>
        <p:spPr/>
        <p:txBody>
          <a:bodyPr/>
          <a:lstStyle/>
          <a:p>
            <a:r>
              <a:rPr lang="en-US" altLang="zh-CN" sz="2400" dirty="0" smtClean="0"/>
              <a:t>Anomaly </a:t>
            </a:r>
            <a:r>
              <a:rPr lang="en-US" altLang="zh-CN" sz="2400" dirty="0"/>
              <a:t>detection system preventing </a:t>
            </a:r>
            <a:r>
              <a:rPr lang="en-US" altLang="zh-CN" sz="2400" dirty="0" smtClean="0"/>
              <a:t>CSV attacks</a:t>
            </a:r>
            <a:endParaRPr lang="en-US" altLang="zh-CN" sz="2400" dirty="0"/>
          </a:p>
          <a:p>
            <a:r>
              <a:rPr lang="en-US" altLang="zh-CN" sz="2400" dirty="0" smtClean="0"/>
              <a:t>Instrumentation </a:t>
            </a:r>
            <a:r>
              <a:rPr lang="en-US" altLang="zh-CN" sz="2400" dirty="0"/>
              <a:t>of client-side </a:t>
            </a:r>
            <a:r>
              <a:rPr lang="en-US" altLang="zh-CN" sz="2400" dirty="0" smtClean="0"/>
              <a:t>JavaScript</a:t>
            </a:r>
          </a:p>
          <a:p>
            <a:r>
              <a:rPr lang="en-US" altLang="zh-CN" sz="2400" dirty="0" smtClean="0"/>
              <a:t>A proxy between client and </a:t>
            </a:r>
            <a:r>
              <a:rPr lang="en-US" altLang="zh-CN" sz="2400" dirty="0" smtClean="0"/>
              <a:t>server or an app</a:t>
            </a:r>
            <a:endParaRPr lang="en-US" altLang="zh-CN" sz="2400" dirty="0"/>
          </a:p>
          <a:p>
            <a:r>
              <a:rPr lang="en-US" altLang="zh-CN" sz="2400" dirty="0" smtClean="0"/>
              <a:t>Two </a:t>
            </a:r>
            <a:r>
              <a:rPr lang="en-US" altLang="zh-CN" sz="2400" dirty="0"/>
              <a:t>phases</a:t>
            </a:r>
          </a:p>
          <a:p>
            <a:pPr>
              <a:buFont typeface="Wingdings" panose="05000000000000000000" pitchFamily="2" charset="2"/>
              <a:buChar char="l"/>
            </a:pPr>
            <a:r>
              <a:rPr lang="en-US" altLang="zh-CN" dirty="0" smtClean="0"/>
              <a:t>Learning </a:t>
            </a:r>
            <a:r>
              <a:rPr lang="en-US" altLang="zh-CN" dirty="0"/>
              <a:t>of benign behavior</a:t>
            </a:r>
          </a:p>
          <a:p>
            <a:pPr>
              <a:buFont typeface="Wingdings" panose="05000000000000000000" pitchFamily="2" charset="2"/>
              <a:buChar char="l"/>
            </a:pPr>
            <a:r>
              <a:rPr lang="en-US" altLang="zh-CN" dirty="0" smtClean="0"/>
              <a:t>Prevent </a:t>
            </a:r>
            <a:r>
              <a:rPr lang="en-US" altLang="zh-CN" dirty="0"/>
              <a:t>attacks</a:t>
            </a:r>
          </a:p>
          <a:p>
            <a:endParaRPr lang="zh-CN" altLang="en-US" dirty="0"/>
          </a:p>
        </p:txBody>
      </p:sp>
      <p:sp>
        <p:nvSpPr>
          <p:cNvPr id="4" name="灯片编号占位符 3"/>
          <p:cNvSpPr>
            <a:spLocks noGrp="1"/>
          </p:cNvSpPr>
          <p:nvPr>
            <p:ph type="sldNum" sz="quarter" idx="12"/>
          </p:nvPr>
        </p:nvSpPr>
        <p:spPr/>
        <p:txBody>
          <a:bodyPr/>
          <a:lstStyle/>
          <a:p>
            <a:fld id="{54AC5E5D-DFB3-4D5B-B9B7-07638EF271F9}" type="slidenum">
              <a:rPr lang="zh-CN" altLang="en-US" smtClean="0"/>
              <a:t>15</a:t>
            </a:fld>
            <a:endParaRPr lang="zh-CN" altLang="en-US"/>
          </a:p>
        </p:txBody>
      </p:sp>
    </p:spTree>
    <p:extLst>
      <p:ext uri="{BB962C8B-B14F-4D97-AF65-F5344CB8AC3E}">
        <p14:creationId xmlns:p14="http://schemas.microsoft.com/office/powerpoint/2010/main" val="3449968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Learning Phase</a:t>
            </a:r>
            <a:endParaRPr lang="zh-CN" altLang="en-US" dirty="0"/>
          </a:p>
        </p:txBody>
      </p:sp>
      <p:pic>
        <p:nvPicPr>
          <p:cNvPr id="4" name="图片 3"/>
          <p:cNvPicPr>
            <a:picLocks noChangeAspect="1"/>
          </p:cNvPicPr>
          <p:nvPr/>
        </p:nvPicPr>
        <p:blipFill>
          <a:blip r:embed="rId3"/>
          <a:stretch>
            <a:fillRect/>
          </a:stretch>
        </p:blipFill>
        <p:spPr>
          <a:xfrm>
            <a:off x="3481386" y="1743075"/>
            <a:ext cx="5229225" cy="3371850"/>
          </a:xfrm>
          <a:prstGeom prst="rect">
            <a:avLst/>
          </a:prstGeom>
        </p:spPr>
      </p:pic>
      <p:sp>
        <p:nvSpPr>
          <p:cNvPr id="5" name="文本框 6"/>
          <p:cNvSpPr txBox="1"/>
          <p:nvPr/>
        </p:nvSpPr>
        <p:spPr>
          <a:xfrm>
            <a:off x="4749677" y="6596390"/>
            <a:ext cx="7921869" cy="2616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smtClean="0"/>
              <a:t>Image </a:t>
            </a:r>
            <a:r>
              <a:rPr lang="en-US" altLang="zh-CN" sz="1100" dirty="0" err="1" smtClean="0"/>
              <a:t>from:https</a:t>
            </a:r>
            <a:r>
              <a:rPr lang="en-US" altLang="zh-CN" sz="1100" dirty="0" smtClean="0"/>
              <a:t>://www.usenix.org/sites/default/files/conference/protected-files/sec15_slides_weissbacher.pdf</a:t>
            </a:r>
            <a:endParaRPr lang="zh-CN" altLang="en-US" sz="1100" dirty="0"/>
          </a:p>
        </p:txBody>
      </p:sp>
      <p:sp>
        <p:nvSpPr>
          <p:cNvPr id="3" name="灯片编号占位符 2"/>
          <p:cNvSpPr>
            <a:spLocks noGrp="1"/>
          </p:cNvSpPr>
          <p:nvPr>
            <p:ph type="sldNum" sz="quarter" idx="12"/>
          </p:nvPr>
        </p:nvSpPr>
        <p:spPr/>
        <p:txBody>
          <a:bodyPr/>
          <a:lstStyle/>
          <a:p>
            <a:fld id="{54AC5E5D-DFB3-4D5B-B9B7-07638EF271F9}" type="slidenum">
              <a:rPr lang="zh-CN" altLang="en-US" smtClean="0"/>
              <a:t>16</a:t>
            </a:fld>
            <a:endParaRPr lang="zh-CN" altLang="en-US"/>
          </a:p>
        </p:txBody>
      </p:sp>
    </p:spTree>
    <p:extLst>
      <p:ext uri="{BB962C8B-B14F-4D97-AF65-F5344CB8AC3E}">
        <p14:creationId xmlns:p14="http://schemas.microsoft.com/office/powerpoint/2010/main" val="1656726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Learning Phase</a:t>
            </a:r>
            <a:endParaRPr lang="zh-CN" altLang="en-US" dirty="0"/>
          </a:p>
        </p:txBody>
      </p:sp>
      <p:sp>
        <p:nvSpPr>
          <p:cNvPr id="5" name="文本框 6"/>
          <p:cNvSpPr txBox="1"/>
          <p:nvPr/>
        </p:nvSpPr>
        <p:spPr>
          <a:xfrm>
            <a:off x="4749677" y="6596390"/>
            <a:ext cx="7921869" cy="2616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smtClean="0"/>
              <a:t>Image </a:t>
            </a:r>
            <a:r>
              <a:rPr lang="en-US" altLang="zh-CN" sz="1100" dirty="0" err="1" smtClean="0"/>
              <a:t>from:https</a:t>
            </a:r>
            <a:r>
              <a:rPr lang="en-US" altLang="zh-CN" sz="1100" dirty="0" smtClean="0"/>
              <a:t>://www.usenix.org/sites/default/files/conference/protected-files/sec15_slides_weissbacher.pdf</a:t>
            </a:r>
            <a:endParaRPr lang="zh-CN" altLang="en-US" sz="1100" dirty="0"/>
          </a:p>
        </p:txBody>
      </p:sp>
      <p:pic>
        <p:nvPicPr>
          <p:cNvPr id="3" name="图片 2"/>
          <p:cNvPicPr>
            <a:picLocks noChangeAspect="1"/>
          </p:cNvPicPr>
          <p:nvPr/>
        </p:nvPicPr>
        <p:blipFill>
          <a:blip r:embed="rId3"/>
          <a:stretch>
            <a:fillRect/>
          </a:stretch>
        </p:blipFill>
        <p:spPr>
          <a:xfrm>
            <a:off x="3573399" y="1772793"/>
            <a:ext cx="4972050" cy="3257550"/>
          </a:xfrm>
          <a:prstGeom prst="rect">
            <a:avLst/>
          </a:prstGeom>
        </p:spPr>
      </p:pic>
      <p:sp>
        <p:nvSpPr>
          <p:cNvPr id="4" name="灯片编号占位符 3"/>
          <p:cNvSpPr>
            <a:spLocks noGrp="1"/>
          </p:cNvSpPr>
          <p:nvPr>
            <p:ph type="sldNum" sz="quarter" idx="12"/>
          </p:nvPr>
        </p:nvSpPr>
        <p:spPr/>
        <p:txBody>
          <a:bodyPr/>
          <a:lstStyle/>
          <a:p>
            <a:fld id="{54AC5E5D-DFB3-4D5B-B9B7-07638EF271F9}" type="slidenum">
              <a:rPr lang="zh-CN" altLang="en-US" smtClean="0"/>
              <a:t>17</a:t>
            </a:fld>
            <a:endParaRPr lang="zh-CN" altLang="en-US"/>
          </a:p>
        </p:txBody>
      </p:sp>
    </p:spTree>
    <p:extLst>
      <p:ext uri="{BB962C8B-B14F-4D97-AF65-F5344CB8AC3E}">
        <p14:creationId xmlns:p14="http://schemas.microsoft.com/office/powerpoint/2010/main" val="2266842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Learning Phase</a:t>
            </a:r>
            <a:endParaRPr lang="zh-CN" altLang="en-US" dirty="0"/>
          </a:p>
        </p:txBody>
      </p:sp>
      <p:sp>
        <p:nvSpPr>
          <p:cNvPr id="5" name="文本框 6"/>
          <p:cNvSpPr txBox="1"/>
          <p:nvPr/>
        </p:nvSpPr>
        <p:spPr>
          <a:xfrm>
            <a:off x="4749677" y="6596390"/>
            <a:ext cx="7921869" cy="2616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smtClean="0"/>
              <a:t>Image </a:t>
            </a:r>
            <a:r>
              <a:rPr lang="en-US" altLang="zh-CN" sz="1100" dirty="0" err="1" smtClean="0"/>
              <a:t>from:https</a:t>
            </a:r>
            <a:r>
              <a:rPr lang="en-US" altLang="zh-CN" sz="1100" dirty="0" smtClean="0"/>
              <a:t>://www.usenix.org/sites/default/files/conference/protected-files/sec15_slides_weissbacher.pdf</a:t>
            </a:r>
            <a:endParaRPr lang="zh-CN" altLang="en-US" sz="1100" dirty="0"/>
          </a:p>
        </p:txBody>
      </p:sp>
      <p:pic>
        <p:nvPicPr>
          <p:cNvPr id="4" name="图片 3"/>
          <p:cNvPicPr>
            <a:picLocks noChangeAspect="1"/>
          </p:cNvPicPr>
          <p:nvPr/>
        </p:nvPicPr>
        <p:blipFill>
          <a:blip r:embed="rId3"/>
          <a:stretch>
            <a:fillRect/>
          </a:stretch>
        </p:blipFill>
        <p:spPr>
          <a:xfrm>
            <a:off x="3289363" y="1746504"/>
            <a:ext cx="5229225" cy="3200400"/>
          </a:xfrm>
          <a:prstGeom prst="rect">
            <a:avLst/>
          </a:prstGeom>
        </p:spPr>
      </p:pic>
      <p:sp>
        <p:nvSpPr>
          <p:cNvPr id="3" name="灯片编号占位符 2"/>
          <p:cNvSpPr>
            <a:spLocks noGrp="1"/>
          </p:cNvSpPr>
          <p:nvPr>
            <p:ph type="sldNum" sz="quarter" idx="12"/>
          </p:nvPr>
        </p:nvSpPr>
        <p:spPr/>
        <p:txBody>
          <a:bodyPr/>
          <a:lstStyle/>
          <a:p>
            <a:fld id="{54AC5E5D-DFB3-4D5B-B9B7-07638EF271F9}" type="slidenum">
              <a:rPr lang="zh-CN" altLang="en-US" smtClean="0"/>
              <a:t>18</a:t>
            </a:fld>
            <a:endParaRPr lang="zh-CN" altLang="en-US"/>
          </a:p>
        </p:txBody>
      </p:sp>
    </p:spTree>
    <p:extLst>
      <p:ext uri="{BB962C8B-B14F-4D97-AF65-F5344CB8AC3E}">
        <p14:creationId xmlns:p14="http://schemas.microsoft.com/office/powerpoint/2010/main" val="353289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Learning Phase</a:t>
            </a:r>
            <a:endParaRPr lang="zh-CN" altLang="en-US" dirty="0"/>
          </a:p>
        </p:txBody>
      </p:sp>
      <p:sp>
        <p:nvSpPr>
          <p:cNvPr id="5" name="文本框 6"/>
          <p:cNvSpPr txBox="1"/>
          <p:nvPr/>
        </p:nvSpPr>
        <p:spPr>
          <a:xfrm>
            <a:off x="4749677" y="6596390"/>
            <a:ext cx="7921869" cy="2616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smtClean="0"/>
              <a:t>Image </a:t>
            </a:r>
            <a:r>
              <a:rPr lang="en-US" altLang="zh-CN" sz="1100" dirty="0" err="1" smtClean="0"/>
              <a:t>from:https</a:t>
            </a:r>
            <a:r>
              <a:rPr lang="en-US" altLang="zh-CN" sz="1100" dirty="0" smtClean="0"/>
              <a:t>://www.usenix.org/sites/default/files/conference/protected-files/sec15_slides_weissbacher.pdf</a:t>
            </a:r>
            <a:endParaRPr lang="zh-CN" altLang="en-US" sz="1100" dirty="0"/>
          </a:p>
        </p:txBody>
      </p:sp>
      <p:pic>
        <p:nvPicPr>
          <p:cNvPr id="3" name="图片 2"/>
          <p:cNvPicPr>
            <a:picLocks noChangeAspect="1"/>
          </p:cNvPicPr>
          <p:nvPr/>
        </p:nvPicPr>
        <p:blipFill>
          <a:blip r:embed="rId3"/>
          <a:stretch>
            <a:fillRect/>
          </a:stretch>
        </p:blipFill>
        <p:spPr>
          <a:xfrm>
            <a:off x="3350322" y="1671066"/>
            <a:ext cx="5305425" cy="3314700"/>
          </a:xfrm>
          <a:prstGeom prst="rect">
            <a:avLst/>
          </a:prstGeom>
        </p:spPr>
      </p:pic>
      <p:sp>
        <p:nvSpPr>
          <p:cNvPr id="4" name="灯片编号占位符 3"/>
          <p:cNvSpPr>
            <a:spLocks noGrp="1"/>
          </p:cNvSpPr>
          <p:nvPr>
            <p:ph type="sldNum" sz="quarter" idx="12"/>
          </p:nvPr>
        </p:nvSpPr>
        <p:spPr/>
        <p:txBody>
          <a:bodyPr/>
          <a:lstStyle/>
          <a:p>
            <a:fld id="{54AC5E5D-DFB3-4D5B-B9B7-07638EF271F9}" type="slidenum">
              <a:rPr lang="zh-CN" altLang="en-US" smtClean="0"/>
              <a:t>19</a:t>
            </a:fld>
            <a:endParaRPr lang="zh-CN" altLang="en-US"/>
          </a:p>
        </p:txBody>
      </p:sp>
    </p:spTree>
    <p:extLst>
      <p:ext uri="{BB962C8B-B14F-4D97-AF65-F5344CB8AC3E}">
        <p14:creationId xmlns:p14="http://schemas.microsoft.com/office/powerpoint/2010/main" val="1053302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5" name="矩形 4"/>
          <p:cNvSpPr/>
          <p:nvPr/>
        </p:nvSpPr>
        <p:spPr>
          <a:xfrm>
            <a:off x="2932615" y="1270000"/>
            <a:ext cx="6171498" cy="923330"/>
          </a:xfrm>
          <a:prstGeom prst="rect">
            <a:avLst/>
          </a:prstGeom>
          <a:noFill/>
        </p:spPr>
        <p:txBody>
          <a:bodyPr wrap="none" lIns="91440" tIns="45720" rIns="91440" bIns="45720">
            <a:spAutoFit/>
          </a:bodyPr>
          <a:lstStyle/>
          <a:p>
            <a:pPr algn="ctr"/>
            <a:r>
              <a:rPr lang="en-US" altLang="zh-CN"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Same Origin Policy</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9" name="表格 8"/>
          <p:cNvGraphicFramePr>
            <a:graphicFrameLocks noGrp="1"/>
          </p:cNvGraphicFramePr>
          <p:nvPr>
            <p:extLst>
              <p:ext uri="{D42A27DB-BD31-4B8C-83A1-F6EECF244321}">
                <p14:modId xmlns:p14="http://schemas.microsoft.com/office/powerpoint/2010/main" val="3295773692"/>
              </p:ext>
            </p:extLst>
          </p:nvPr>
        </p:nvGraphicFramePr>
        <p:xfrm>
          <a:off x="677334" y="2853729"/>
          <a:ext cx="10471313" cy="3549582"/>
        </p:xfrm>
        <a:graphic>
          <a:graphicData uri="http://schemas.openxmlformats.org/drawingml/2006/table">
            <a:tbl>
              <a:tblPr firstRow="1" bandRow="1">
                <a:tableStyleId>{5C22544A-7EE6-4342-B048-85BDC9FD1C3A}</a:tableStyleId>
              </a:tblPr>
              <a:tblGrid>
                <a:gridCol w="5568924"/>
                <a:gridCol w="1578896"/>
                <a:gridCol w="3323493"/>
              </a:tblGrid>
              <a:tr h="591597">
                <a:tc>
                  <a:txBody>
                    <a:bodyPr/>
                    <a:lstStyle/>
                    <a:p>
                      <a:r>
                        <a:rPr lang="en-US" altLang="zh-CN" sz="2800" dirty="0" smtClean="0"/>
                        <a:t>URL</a:t>
                      </a:r>
                      <a:endParaRPr lang="zh-CN" altLang="en-US" sz="2800" dirty="0"/>
                    </a:p>
                  </a:txBody>
                  <a:tcPr/>
                </a:tc>
                <a:tc>
                  <a:txBody>
                    <a:bodyPr/>
                    <a:lstStyle/>
                    <a:p>
                      <a:r>
                        <a:rPr lang="en-US" altLang="zh-CN" sz="2800" dirty="0" smtClean="0"/>
                        <a:t>Result</a:t>
                      </a:r>
                      <a:r>
                        <a:rPr lang="en-US" altLang="zh-CN" sz="2800" baseline="0" dirty="0" smtClean="0"/>
                        <a:t> </a:t>
                      </a:r>
                      <a:endParaRPr lang="zh-CN" altLang="en-US" sz="2800" dirty="0"/>
                    </a:p>
                  </a:txBody>
                  <a:tcPr/>
                </a:tc>
                <a:tc>
                  <a:txBody>
                    <a:bodyPr/>
                    <a:lstStyle/>
                    <a:p>
                      <a:r>
                        <a:rPr lang="en-US" altLang="zh-CN" sz="2800" dirty="0" smtClean="0"/>
                        <a:t>Reason</a:t>
                      </a:r>
                    </a:p>
                  </a:txBody>
                  <a:tcPr/>
                </a:tc>
              </a:tr>
              <a:tr h="591597">
                <a:tc>
                  <a:txBody>
                    <a:bodyPr/>
                    <a:lstStyle/>
                    <a:p>
                      <a:r>
                        <a:rPr lang="en-US" altLang="zh-CN" sz="1800" b="0" i="0" kern="1200" dirty="0" smtClean="0">
                          <a:solidFill>
                            <a:schemeClr val="dk1"/>
                          </a:solidFill>
                          <a:effectLst/>
                          <a:latin typeface="+mn-lt"/>
                          <a:ea typeface="+mn-ea"/>
                          <a:cs typeface="+mn-cs"/>
                        </a:rPr>
                        <a:t>http://store.company.com/dir2/other.html</a:t>
                      </a:r>
                      <a:endParaRPr lang="zh-CN" altLang="en-US" sz="2800" dirty="0"/>
                    </a:p>
                  </a:txBody>
                  <a:tcPr/>
                </a:tc>
                <a:tc>
                  <a:txBody>
                    <a:bodyPr/>
                    <a:lstStyle/>
                    <a:p>
                      <a:r>
                        <a:rPr lang="en-US" altLang="zh-CN" sz="2800" dirty="0" smtClean="0"/>
                        <a:t>Success</a:t>
                      </a:r>
                      <a:endParaRPr lang="zh-CN" altLang="en-US" sz="2800" dirty="0"/>
                    </a:p>
                  </a:txBody>
                  <a:tcPr/>
                </a:tc>
                <a:tc>
                  <a:txBody>
                    <a:bodyPr/>
                    <a:lstStyle/>
                    <a:p>
                      <a:endParaRPr lang="zh-CN" altLang="en-US" sz="2800" dirty="0"/>
                    </a:p>
                  </a:txBody>
                  <a:tcPr/>
                </a:tc>
              </a:tr>
              <a:tr h="591597">
                <a:tc>
                  <a:txBody>
                    <a:bodyPr/>
                    <a:lstStyle/>
                    <a:p>
                      <a:r>
                        <a:rPr lang="en-US" altLang="zh-CN" sz="1800" b="0" i="0" kern="1200" dirty="0" smtClean="0">
                          <a:solidFill>
                            <a:schemeClr val="dk1"/>
                          </a:solidFill>
                          <a:effectLst/>
                          <a:latin typeface="+mn-lt"/>
                          <a:ea typeface="+mn-ea"/>
                          <a:cs typeface="+mn-cs"/>
                        </a:rPr>
                        <a:t>http://store.company.com/dir/inner/another.html</a:t>
                      </a:r>
                      <a:endParaRPr lang="zh-CN" altLang="en-US" sz="2800" dirty="0"/>
                    </a:p>
                  </a:txBody>
                  <a:tcPr/>
                </a:tc>
                <a:tc>
                  <a:txBody>
                    <a:bodyPr/>
                    <a:lstStyle/>
                    <a:p>
                      <a:r>
                        <a:rPr lang="en-US" altLang="zh-CN" sz="2800" dirty="0" smtClean="0"/>
                        <a:t>Success</a:t>
                      </a:r>
                      <a:endParaRPr lang="zh-CN" altLang="en-US" sz="2800" dirty="0"/>
                    </a:p>
                  </a:txBody>
                  <a:tcPr/>
                </a:tc>
                <a:tc>
                  <a:txBody>
                    <a:bodyPr/>
                    <a:lstStyle/>
                    <a:p>
                      <a:endParaRPr lang="zh-CN" altLang="en-US" sz="2800" dirty="0"/>
                    </a:p>
                  </a:txBody>
                  <a:tcPr/>
                </a:tc>
              </a:tr>
              <a:tr h="591597">
                <a:tc>
                  <a:txBody>
                    <a:bodyPr/>
                    <a:lstStyle/>
                    <a:p>
                      <a:r>
                        <a:rPr lang="en-US" altLang="zh-CN" sz="1800" b="0" i="0" kern="1200" dirty="0" smtClean="0">
                          <a:solidFill>
                            <a:schemeClr val="dk1"/>
                          </a:solidFill>
                          <a:effectLst/>
                          <a:latin typeface="+mn-lt"/>
                          <a:ea typeface="+mn-ea"/>
                          <a:cs typeface="+mn-cs"/>
                        </a:rPr>
                        <a:t>https://store.company.com/secure.html</a:t>
                      </a:r>
                      <a:endParaRPr lang="zh-CN" altLang="en-US" sz="2800" dirty="0"/>
                    </a:p>
                  </a:txBody>
                  <a:tcPr/>
                </a:tc>
                <a:tc>
                  <a:txBody>
                    <a:bodyPr/>
                    <a:lstStyle/>
                    <a:p>
                      <a:r>
                        <a:rPr lang="en-US" altLang="zh-CN" sz="2800" dirty="0" smtClean="0"/>
                        <a:t>Failed</a:t>
                      </a:r>
                      <a:endParaRPr lang="zh-CN" altLang="en-US" sz="2800" dirty="0"/>
                    </a:p>
                  </a:txBody>
                  <a:tcPr/>
                </a:tc>
                <a:tc>
                  <a:txBody>
                    <a:bodyPr/>
                    <a:lstStyle/>
                    <a:p>
                      <a:r>
                        <a:rPr lang="en-US" altLang="zh-CN" sz="2800" dirty="0" smtClean="0"/>
                        <a:t>Different</a:t>
                      </a:r>
                      <a:r>
                        <a:rPr lang="en-US" altLang="zh-CN" sz="2800" baseline="0" dirty="0" smtClean="0"/>
                        <a:t> protocol</a:t>
                      </a:r>
                      <a:endParaRPr lang="zh-CN" altLang="en-US" sz="2800" dirty="0"/>
                    </a:p>
                  </a:txBody>
                  <a:tcPr/>
                </a:tc>
              </a:tr>
              <a:tr h="591597">
                <a:tc>
                  <a:txBody>
                    <a:bodyPr/>
                    <a:lstStyle/>
                    <a:p>
                      <a:r>
                        <a:rPr lang="en-US" altLang="zh-CN" sz="1800" b="0" i="0" kern="1200" dirty="0" smtClean="0">
                          <a:solidFill>
                            <a:schemeClr val="dk1"/>
                          </a:solidFill>
                          <a:effectLst/>
                          <a:latin typeface="+mn-lt"/>
                          <a:ea typeface="+mn-ea"/>
                          <a:cs typeface="+mn-cs"/>
                        </a:rPr>
                        <a:t>http://store.company.com:81/dir/etc.html</a:t>
                      </a:r>
                      <a:endParaRPr lang="zh-CN" altLang="en-US" sz="2800" dirty="0"/>
                    </a:p>
                  </a:txBody>
                  <a:tcPr/>
                </a:tc>
                <a:tc>
                  <a:txBody>
                    <a:bodyPr/>
                    <a:lstStyle/>
                    <a:p>
                      <a:r>
                        <a:rPr lang="en-US" altLang="zh-CN" sz="2800" dirty="0" smtClean="0"/>
                        <a:t>Failed</a:t>
                      </a:r>
                      <a:endParaRPr lang="zh-CN" altLang="en-US" sz="2800" dirty="0"/>
                    </a:p>
                  </a:txBody>
                  <a:tcPr/>
                </a:tc>
                <a:tc>
                  <a:txBody>
                    <a:bodyPr/>
                    <a:lstStyle/>
                    <a:p>
                      <a:r>
                        <a:rPr lang="en-US" altLang="zh-CN" sz="2800" dirty="0" smtClean="0"/>
                        <a:t>Different port</a:t>
                      </a:r>
                      <a:endParaRPr lang="zh-CN" altLang="en-US" sz="2800" dirty="0"/>
                    </a:p>
                  </a:txBody>
                  <a:tcPr/>
                </a:tc>
              </a:tr>
              <a:tr h="591597">
                <a:tc>
                  <a:txBody>
                    <a:bodyPr/>
                    <a:lstStyle/>
                    <a:p>
                      <a:r>
                        <a:rPr lang="en-US" altLang="zh-CN" sz="1800" b="0" i="0" kern="1200" dirty="0" smtClean="0">
                          <a:solidFill>
                            <a:schemeClr val="dk1"/>
                          </a:solidFill>
                          <a:effectLst/>
                          <a:latin typeface="+mn-lt"/>
                          <a:ea typeface="+mn-ea"/>
                          <a:cs typeface="+mn-cs"/>
                        </a:rPr>
                        <a:t>http://news.company.com/dir/other.html</a:t>
                      </a:r>
                      <a:endParaRPr lang="zh-CN" altLang="en-US" sz="2800" dirty="0"/>
                    </a:p>
                  </a:txBody>
                  <a:tcPr/>
                </a:tc>
                <a:tc>
                  <a:txBody>
                    <a:bodyPr/>
                    <a:lstStyle/>
                    <a:p>
                      <a:r>
                        <a:rPr lang="en-US" altLang="zh-CN" sz="2800" dirty="0" smtClean="0"/>
                        <a:t>Failed</a:t>
                      </a:r>
                      <a:endParaRPr lang="zh-CN" altLang="en-US" sz="2800" dirty="0"/>
                    </a:p>
                  </a:txBody>
                  <a:tcPr/>
                </a:tc>
                <a:tc>
                  <a:txBody>
                    <a:bodyPr/>
                    <a:lstStyle/>
                    <a:p>
                      <a:r>
                        <a:rPr lang="en-US" altLang="zh-CN" sz="2800" dirty="0" smtClean="0"/>
                        <a:t>Different host</a:t>
                      </a:r>
                      <a:endParaRPr lang="zh-CN" altLang="en-US" sz="2800" dirty="0"/>
                    </a:p>
                  </a:txBody>
                  <a:tcPr/>
                </a:tc>
              </a:tr>
            </a:tbl>
          </a:graphicData>
        </a:graphic>
      </p:graphicFrame>
      <p:sp>
        <p:nvSpPr>
          <p:cNvPr id="10" name="文本框 9"/>
          <p:cNvSpPr txBox="1"/>
          <p:nvPr/>
        </p:nvSpPr>
        <p:spPr>
          <a:xfrm>
            <a:off x="2057429" y="2325214"/>
            <a:ext cx="7921869" cy="369332"/>
          </a:xfrm>
          <a:prstGeom prst="rect">
            <a:avLst/>
          </a:prstGeom>
          <a:noFill/>
        </p:spPr>
        <p:txBody>
          <a:bodyPr wrap="square" rtlCol="0">
            <a:spAutoFit/>
          </a:bodyPr>
          <a:lstStyle/>
          <a:p>
            <a:r>
              <a:rPr lang="en-US" altLang="zh-CN" dirty="0"/>
              <a:t>http://store.company.com/dir/page.html</a:t>
            </a:r>
            <a:endParaRPr lang="zh-CN" altLang="en-US" dirty="0"/>
          </a:p>
        </p:txBody>
      </p:sp>
      <p:sp>
        <p:nvSpPr>
          <p:cNvPr id="3" name="灯片编号占位符 2"/>
          <p:cNvSpPr>
            <a:spLocks noGrp="1"/>
          </p:cNvSpPr>
          <p:nvPr>
            <p:ph type="sldNum" sz="quarter" idx="12"/>
          </p:nvPr>
        </p:nvSpPr>
        <p:spPr/>
        <p:txBody>
          <a:bodyPr/>
          <a:lstStyle/>
          <a:p>
            <a:fld id="{54AC5E5D-DFB3-4D5B-B9B7-07638EF271F9}" type="slidenum">
              <a:rPr lang="zh-CN" altLang="en-US" smtClean="0"/>
              <a:t>2</a:t>
            </a:fld>
            <a:endParaRPr lang="zh-CN" altLang="en-US" dirty="0"/>
          </a:p>
        </p:txBody>
      </p:sp>
    </p:spTree>
    <p:extLst>
      <p:ext uri="{BB962C8B-B14F-4D97-AF65-F5344CB8AC3E}">
        <p14:creationId xmlns:p14="http://schemas.microsoft.com/office/powerpoint/2010/main" val="3254995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Learning Phase</a:t>
            </a:r>
            <a:endParaRPr lang="zh-CN" altLang="en-US" dirty="0"/>
          </a:p>
        </p:txBody>
      </p:sp>
      <p:sp>
        <p:nvSpPr>
          <p:cNvPr id="5" name="文本框 6"/>
          <p:cNvSpPr txBox="1"/>
          <p:nvPr/>
        </p:nvSpPr>
        <p:spPr>
          <a:xfrm>
            <a:off x="4749677" y="6596390"/>
            <a:ext cx="7921869" cy="2616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smtClean="0"/>
              <a:t>Image </a:t>
            </a:r>
            <a:r>
              <a:rPr lang="en-US" altLang="zh-CN" sz="1100" dirty="0" err="1" smtClean="0"/>
              <a:t>from:https</a:t>
            </a:r>
            <a:r>
              <a:rPr lang="en-US" altLang="zh-CN" sz="1100" dirty="0" smtClean="0"/>
              <a:t>://www.usenix.org/sites/default/files/conference/protected-files/sec15_slides_weissbacher.pdf</a:t>
            </a:r>
            <a:endParaRPr lang="zh-CN" altLang="en-US" sz="1100" dirty="0"/>
          </a:p>
        </p:txBody>
      </p:sp>
      <p:pic>
        <p:nvPicPr>
          <p:cNvPr id="3" name="图片 2"/>
          <p:cNvPicPr>
            <a:picLocks noChangeAspect="1"/>
          </p:cNvPicPr>
          <p:nvPr/>
        </p:nvPicPr>
        <p:blipFill>
          <a:blip r:embed="rId3"/>
          <a:stretch>
            <a:fillRect/>
          </a:stretch>
        </p:blipFill>
        <p:spPr>
          <a:xfrm>
            <a:off x="3581590" y="1656397"/>
            <a:ext cx="5248275" cy="3362325"/>
          </a:xfrm>
          <a:prstGeom prst="rect">
            <a:avLst/>
          </a:prstGeom>
        </p:spPr>
      </p:pic>
      <p:sp>
        <p:nvSpPr>
          <p:cNvPr id="4" name="灯片编号占位符 3"/>
          <p:cNvSpPr>
            <a:spLocks noGrp="1"/>
          </p:cNvSpPr>
          <p:nvPr>
            <p:ph type="sldNum" sz="quarter" idx="12"/>
          </p:nvPr>
        </p:nvSpPr>
        <p:spPr/>
        <p:txBody>
          <a:bodyPr/>
          <a:lstStyle/>
          <a:p>
            <a:fld id="{54AC5E5D-DFB3-4D5B-B9B7-07638EF271F9}" type="slidenum">
              <a:rPr lang="zh-CN" altLang="en-US" smtClean="0"/>
              <a:t>20</a:t>
            </a:fld>
            <a:endParaRPr lang="zh-CN" altLang="en-US"/>
          </a:p>
        </p:txBody>
      </p:sp>
    </p:spTree>
    <p:extLst>
      <p:ext uri="{BB962C8B-B14F-4D97-AF65-F5344CB8AC3E}">
        <p14:creationId xmlns:p14="http://schemas.microsoft.com/office/powerpoint/2010/main" val="1347876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Learning Phase</a:t>
            </a:r>
            <a:endParaRPr lang="zh-CN" altLang="en-US" dirty="0"/>
          </a:p>
        </p:txBody>
      </p:sp>
      <p:sp>
        <p:nvSpPr>
          <p:cNvPr id="5" name="文本框 6"/>
          <p:cNvSpPr txBox="1"/>
          <p:nvPr/>
        </p:nvSpPr>
        <p:spPr>
          <a:xfrm>
            <a:off x="4749677" y="6596390"/>
            <a:ext cx="7921869" cy="2616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smtClean="0"/>
              <a:t>Image </a:t>
            </a:r>
            <a:r>
              <a:rPr lang="en-US" altLang="zh-CN" sz="1100" dirty="0" err="1" smtClean="0"/>
              <a:t>from:https</a:t>
            </a:r>
            <a:r>
              <a:rPr lang="en-US" altLang="zh-CN" sz="1100" dirty="0" smtClean="0"/>
              <a:t>://www.usenix.org/sites/default/files/conference/protected-files/sec15_slides_weissbacher.pdf</a:t>
            </a:r>
            <a:endParaRPr lang="zh-CN" altLang="en-US" sz="1100" dirty="0"/>
          </a:p>
        </p:txBody>
      </p:sp>
      <p:pic>
        <p:nvPicPr>
          <p:cNvPr id="4" name="图片 3"/>
          <p:cNvPicPr>
            <a:picLocks noChangeAspect="1"/>
          </p:cNvPicPr>
          <p:nvPr/>
        </p:nvPicPr>
        <p:blipFill>
          <a:blip r:embed="rId3"/>
          <a:stretch>
            <a:fillRect/>
          </a:stretch>
        </p:blipFill>
        <p:spPr>
          <a:xfrm>
            <a:off x="3502723" y="1725168"/>
            <a:ext cx="5076825" cy="3352800"/>
          </a:xfrm>
          <a:prstGeom prst="rect">
            <a:avLst/>
          </a:prstGeom>
        </p:spPr>
      </p:pic>
      <p:sp>
        <p:nvSpPr>
          <p:cNvPr id="3" name="灯片编号占位符 2"/>
          <p:cNvSpPr>
            <a:spLocks noGrp="1"/>
          </p:cNvSpPr>
          <p:nvPr>
            <p:ph type="sldNum" sz="quarter" idx="12"/>
          </p:nvPr>
        </p:nvSpPr>
        <p:spPr/>
        <p:txBody>
          <a:bodyPr/>
          <a:lstStyle/>
          <a:p>
            <a:fld id="{54AC5E5D-DFB3-4D5B-B9B7-07638EF271F9}" type="slidenum">
              <a:rPr lang="zh-CN" altLang="en-US" smtClean="0"/>
              <a:t>21</a:t>
            </a:fld>
            <a:endParaRPr lang="zh-CN" altLang="en-US"/>
          </a:p>
        </p:txBody>
      </p:sp>
    </p:spTree>
    <p:extLst>
      <p:ext uri="{BB962C8B-B14F-4D97-AF65-F5344CB8AC3E}">
        <p14:creationId xmlns:p14="http://schemas.microsoft.com/office/powerpoint/2010/main" val="2968227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Learning Phase</a:t>
            </a:r>
            <a:endParaRPr lang="zh-CN" altLang="en-US" dirty="0"/>
          </a:p>
        </p:txBody>
      </p:sp>
      <p:sp>
        <p:nvSpPr>
          <p:cNvPr id="5" name="文本框 6"/>
          <p:cNvSpPr txBox="1"/>
          <p:nvPr/>
        </p:nvSpPr>
        <p:spPr>
          <a:xfrm>
            <a:off x="4749677" y="6596390"/>
            <a:ext cx="7921869" cy="2616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smtClean="0"/>
              <a:t>Image </a:t>
            </a:r>
            <a:r>
              <a:rPr lang="en-US" altLang="zh-CN" sz="1100" dirty="0" err="1" smtClean="0"/>
              <a:t>from:https</a:t>
            </a:r>
            <a:r>
              <a:rPr lang="en-US" altLang="zh-CN" sz="1100" dirty="0" smtClean="0"/>
              <a:t>://www.usenix.org/sites/default/files/conference/protected-files/sec15_slides_weissbacher.pdf</a:t>
            </a:r>
            <a:endParaRPr lang="zh-CN" altLang="en-US" sz="1100" dirty="0"/>
          </a:p>
        </p:txBody>
      </p:sp>
      <p:pic>
        <p:nvPicPr>
          <p:cNvPr id="3" name="图片 2"/>
          <p:cNvPicPr>
            <a:picLocks noChangeAspect="1"/>
          </p:cNvPicPr>
          <p:nvPr/>
        </p:nvPicPr>
        <p:blipFill>
          <a:blip r:embed="rId3"/>
          <a:stretch>
            <a:fillRect/>
          </a:stretch>
        </p:blipFill>
        <p:spPr>
          <a:xfrm>
            <a:off x="3603498" y="1789176"/>
            <a:ext cx="4838700" cy="3352800"/>
          </a:xfrm>
          <a:prstGeom prst="rect">
            <a:avLst/>
          </a:prstGeom>
        </p:spPr>
      </p:pic>
      <p:sp>
        <p:nvSpPr>
          <p:cNvPr id="4" name="灯片编号占位符 3"/>
          <p:cNvSpPr>
            <a:spLocks noGrp="1"/>
          </p:cNvSpPr>
          <p:nvPr>
            <p:ph type="sldNum" sz="quarter" idx="12"/>
          </p:nvPr>
        </p:nvSpPr>
        <p:spPr/>
        <p:txBody>
          <a:bodyPr/>
          <a:lstStyle/>
          <a:p>
            <a:fld id="{54AC5E5D-DFB3-4D5B-B9B7-07638EF271F9}" type="slidenum">
              <a:rPr lang="zh-CN" altLang="en-US" smtClean="0"/>
              <a:t>22</a:t>
            </a:fld>
            <a:endParaRPr lang="zh-CN" altLang="en-US"/>
          </a:p>
        </p:txBody>
      </p:sp>
    </p:spTree>
    <p:extLst>
      <p:ext uri="{BB962C8B-B14F-4D97-AF65-F5344CB8AC3E}">
        <p14:creationId xmlns:p14="http://schemas.microsoft.com/office/powerpoint/2010/main" val="424602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Instrumentation Details</a:t>
            </a:r>
            <a:endParaRPr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745" y="1844188"/>
            <a:ext cx="8183117" cy="3334215"/>
          </a:xfrm>
          <a:prstGeom prst="rect">
            <a:avLst/>
          </a:prstGeom>
        </p:spPr>
      </p:pic>
      <p:sp>
        <p:nvSpPr>
          <p:cNvPr id="7" name="文本框 6"/>
          <p:cNvSpPr txBox="1"/>
          <p:nvPr/>
        </p:nvSpPr>
        <p:spPr>
          <a:xfrm>
            <a:off x="4749677" y="6596390"/>
            <a:ext cx="7921869" cy="2616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smtClean="0"/>
              <a:t>Image </a:t>
            </a:r>
            <a:r>
              <a:rPr lang="en-US" altLang="zh-CN" sz="1100" dirty="0" err="1" smtClean="0"/>
              <a:t>from:https</a:t>
            </a:r>
            <a:r>
              <a:rPr lang="en-US" altLang="zh-CN" sz="1100" dirty="0" smtClean="0"/>
              <a:t>://www.usenix.org/sites/default/files/conference/protected-files/sec15_slides_weissbacher.pdf</a:t>
            </a:r>
            <a:endParaRPr lang="zh-CN" altLang="en-US" sz="1100" dirty="0"/>
          </a:p>
        </p:txBody>
      </p:sp>
      <p:sp>
        <p:nvSpPr>
          <p:cNvPr id="3" name="灯片编号占位符 2"/>
          <p:cNvSpPr>
            <a:spLocks noGrp="1"/>
          </p:cNvSpPr>
          <p:nvPr>
            <p:ph type="sldNum" sz="quarter" idx="12"/>
          </p:nvPr>
        </p:nvSpPr>
        <p:spPr/>
        <p:txBody>
          <a:bodyPr/>
          <a:lstStyle/>
          <a:p>
            <a:fld id="{54AC5E5D-DFB3-4D5B-B9B7-07638EF271F9}" type="slidenum">
              <a:rPr lang="zh-CN" altLang="en-US" smtClean="0"/>
              <a:t>23</a:t>
            </a:fld>
            <a:endParaRPr lang="zh-CN" altLang="en-US"/>
          </a:p>
        </p:txBody>
      </p:sp>
    </p:spTree>
    <p:extLst>
      <p:ext uri="{BB962C8B-B14F-4D97-AF65-F5344CB8AC3E}">
        <p14:creationId xmlns:p14="http://schemas.microsoft.com/office/powerpoint/2010/main" val="1859500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Enforcement Phase</a:t>
            </a:r>
            <a:endParaRPr lang="zh-CN" altLang="en-US" dirty="0"/>
          </a:p>
        </p:txBody>
      </p:sp>
      <p:sp>
        <p:nvSpPr>
          <p:cNvPr id="4" name="文本框 6"/>
          <p:cNvSpPr txBox="1"/>
          <p:nvPr/>
        </p:nvSpPr>
        <p:spPr>
          <a:xfrm>
            <a:off x="4749677" y="6596390"/>
            <a:ext cx="7921869" cy="2616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smtClean="0"/>
              <a:t>Image </a:t>
            </a:r>
            <a:r>
              <a:rPr lang="en-US" altLang="zh-CN" sz="1100" dirty="0" err="1" smtClean="0"/>
              <a:t>from:https</a:t>
            </a:r>
            <a:r>
              <a:rPr lang="en-US" altLang="zh-CN" sz="1100" dirty="0" smtClean="0"/>
              <a:t>://www.usenix.org/sites/default/files/conference/protected-files/sec15_slides_weissbacher.pdf</a:t>
            </a:r>
            <a:endParaRPr lang="zh-CN" altLang="en-US" sz="1100" dirty="0"/>
          </a:p>
        </p:txBody>
      </p:sp>
      <p:pic>
        <p:nvPicPr>
          <p:cNvPr id="5" name="图片 4"/>
          <p:cNvPicPr>
            <a:picLocks noChangeAspect="1"/>
          </p:cNvPicPr>
          <p:nvPr/>
        </p:nvPicPr>
        <p:blipFill>
          <a:blip r:embed="rId3"/>
          <a:stretch>
            <a:fillRect/>
          </a:stretch>
        </p:blipFill>
        <p:spPr>
          <a:xfrm>
            <a:off x="3624262" y="1838325"/>
            <a:ext cx="4943475" cy="3181350"/>
          </a:xfrm>
          <a:prstGeom prst="rect">
            <a:avLst/>
          </a:prstGeom>
        </p:spPr>
      </p:pic>
      <p:sp>
        <p:nvSpPr>
          <p:cNvPr id="3" name="灯片编号占位符 2"/>
          <p:cNvSpPr>
            <a:spLocks noGrp="1"/>
          </p:cNvSpPr>
          <p:nvPr>
            <p:ph type="sldNum" sz="quarter" idx="12"/>
          </p:nvPr>
        </p:nvSpPr>
        <p:spPr/>
        <p:txBody>
          <a:bodyPr/>
          <a:lstStyle/>
          <a:p>
            <a:fld id="{54AC5E5D-DFB3-4D5B-B9B7-07638EF271F9}" type="slidenum">
              <a:rPr lang="zh-CN" altLang="en-US" smtClean="0"/>
              <a:t>24</a:t>
            </a:fld>
            <a:endParaRPr lang="zh-CN" altLang="en-US"/>
          </a:p>
        </p:txBody>
      </p:sp>
    </p:spTree>
    <p:extLst>
      <p:ext uri="{BB962C8B-B14F-4D97-AF65-F5344CB8AC3E}">
        <p14:creationId xmlns:p14="http://schemas.microsoft.com/office/powerpoint/2010/main" val="2008175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Enforcement Phase</a:t>
            </a:r>
            <a:endParaRPr lang="zh-CN" altLang="en-US" dirty="0"/>
          </a:p>
        </p:txBody>
      </p:sp>
      <p:sp>
        <p:nvSpPr>
          <p:cNvPr id="4" name="文本框 6"/>
          <p:cNvSpPr txBox="1"/>
          <p:nvPr/>
        </p:nvSpPr>
        <p:spPr>
          <a:xfrm>
            <a:off x="4749677" y="6596390"/>
            <a:ext cx="7921869" cy="2616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smtClean="0"/>
              <a:t>Image </a:t>
            </a:r>
            <a:r>
              <a:rPr lang="en-US" altLang="zh-CN" sz="1100" dirty="0" err="1" smtClean="0"/>
              <a:t>from:https</a:t>
            </a:r>
            <a:r>
              <a:rPr lang="en-US" altLang="zh-CN" sz="1100" dirty="0" smtClean="0"/>
              <a:t>://www.usenix.org/sites/default/files/conference/protected-files/sec15_slides_weissbacher.pdf</a:t>
            </a:r>
            <a:endParaRPr lang="zh-CN" altLang="en-US" sz="1100" dirty="0"/>
          </a:p>
        </p:txBody>
      </p:sp>
      <p:pic>
        <p:nvPicPr>
          <p:cNvPr id="3" name="图片 2"/>
          <p:cNvPicPr>
            <a:picLocks noChangeAspect="1"/>
          </p:cNvPicPr>
          <p:nvPr/>
        </p:nvPicPr>
        <p:blipFill>
          <a:blip r:embed="rId3"/>
          <a:stretch>
            <a:fillRect/>
          </a:stretch>
        </p:blipFill>
        <p:spPr>
          <a:xfrm>
            <a:off x="3635883" y="1815655"/>
            <a:ext cx="4591050" cy="3171825"/>
          </a:xfrm>
          <a:prstGeom prst="rect">
            <a:avLst/>
          </a:prstGeom>
        </p:spPr>
      </p:pic>
      <p:sp>
        <p:nvSpPr>
          <p:cNvPr id="5" name="灯片编号占位符 4"/>
          <p:cNvSpPr>
            <a:spLocks noGrp="1"/>
          </p:cNvSpPr>
          <p:nvPr>
            <p:ph type="sldNum" sz="quarter" idx="12"/>
          </p:nvPr>
        </p:nvSpPr>
        <p:spPr/>
        <p:txBody>
          <a:bodyPr/>
          <a:lstStyle/>
          <a:p>
            <a:fld id="{54AC5E5D-DFB3-4D5B-B9B7-07638EF271F9}" type="slidenum">
              <a:rPr lang="zh-CN" altLang="en-US" smtClean="0"/>
              <a:t>25</a:t>
            </a:fld>
            <a:endParaRPr lang="zh-CN" altLang="en-US"/>
          </a:p>
        </p:txBody>
      </p:sp>
    </p:spTree>
    <p:extLst>
      <p:ext uri="{BB962C8B-B14F-4D97-AF65-F5344CB8AC3E}">
        <p14:creationId xmlns:p14="http://schemas.microsoft.com/office/powerpoint/2010/main" val="522541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Enforcement Phase</a:t>
            </a:r>
            <a:endParaRPr lang="zh-CN" altLang="en-US" dirty="0"/>
          </a:p>
        </p:txBody>
      </p:sp>
      <p:sp>
        <p:nvSpPr>
          <p:cNvPr id="4" name="文本框 6"/>
          <p:cNvSpPr txBox="1"/>
          <p:nvPr/>
        </p:nvSpPr>
        <p:spPr>
          <a:xfrm>
            <a:off x="4749677" y="6596390"/>
            <a:ext cx="7921869" cy="2616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smtClean="0"/>
              <a:t>Image </a:t>
            </a:r>
            <a:r>
              <a:rPr lang="en-US" altLang="zh-CN" sz="1100" dirty="0" err="1" smtClean="0"/>
              <a:t>from:https</a:t>
            </a:r>
            <a:r>
              <a:rPr lang="en-US" altLang="zh-CN" sz="1100" dirty="0" smtClean="0"/>
              <a:t>://www.usenix.org/sites/default/files/conference/protected-files/sec15_slides_weissbacher.pdf</a:t>
            </a:r>
            <a:endParaRPr lang="zh-CN" altLang="en-US" sz="1100" dirty="0"/>
          </a:p>
        </p:txBody>
      </p:sp>
      <p:pic>
        <p:nvPicPr>
          <p:cNvPr id="3" name="图片 2"/>
          <p:cNvPicPr>
            <a:picLocks noChangeAspect="1"/>
          </p:cNvPicPr>
          <p:nvPr/>
        </p:nvPicPr>
        <p:blipFill>
          <a:blip r:embed="rId3"/>
          <a:stretch>
            <a:fillRect/>
          </a:stretch>
        </p:blipFill>
        <p:spPr>
          <a:xfrm>
            <a:off x="3567112" y="1833181"/>
            <a:ext cx="4600575" cy="3209925"/>
          </a:xfrm>
          <a:prstGeom prst="rect">
            <a:avLst/>
          </a:prstGeom>
        </p:spPr>
      </p:pic>
      <p:sp>
        <p:nvSpPr>
          <p:cNvPr id="5" name="灯片编号占位符 4"/>
          <p:cNvSpPr>
            <a:spLocks noGrp="1"/>
          </p:cNvSpPr>
          <p:nvPr>
            <p:ph type="sldNum" sz="quarter" idx="12"/>
          </p:nvPr>
        </p:nvSpPr>
        <p:spPr/>
        <p:txBody>
          <a:bodyPr/>
          <a:lstStyle/>
          <a:p>
            <a:fld id="{54AC5E5D-DFB3-4D5B-B9B7-07638EF271F9}" type="slidenum">
              <a:rPr lang="zh-CN" altLang="en-US" smtClean="0"/>
              <a:t>26</a:t>
            </a:fld>
            <a:endParaRPr lang="zh-CN" altLang="en-US"/>
          </a:p>
        </p:txBody>
      </p:sp>
    </p:spTree>
    <p:extLst>
      <p:ext uri="{BB962C8B-B14F-4D97-AF65-F5344CB8AC3E}">
        <p14:creationId xmlns:p14="http://schemas.microsoft.com/office/powerpoint/2010/main" val="2272131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Enforcement Phase</a:t>
            </a:r>
            <a:endParaRPr lang="zh-CN" altLang="en-US" dirty="0"/>
          </a:p>
        </p:txBody>
      </p:sp>
      <p:sp>
        <p:nvSpPr>
          <p:cNvPr id="4" name="文本框 6"/>
          <p:cNvSpPr txBox="1"/>
          <p:nvPr/>
        </p:nvSpPr>
        <p:spPr>
          <a:xfrm>
            <a:off x="4749677" y="6596390"/>
            <a:ext cx="7921869" cy="2616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smtClean="0"/>
              <a:t>Image </a:t>
            </a:r>
            <a:r>
              <a:rPr lang="en-US" altLang="zh-CN" sz="1100" dirty="0" err="1" smtClean="0"/>
              <a:t>from:https</a:t>
            </a:r>
            <a:r>
              <a:rPr lang="en-US" altLang="zh-CN" sz="1100" dirty="0" smtClean="0"/>
              <a:t>://www.usenix.org/sites/default/files/conference/protected-files/sec15_slides_weissbacher.pdf</a:t>
            </a:r>
            <a:endParaRPr lang="zh-CN" altLang="en-US" sz="1100" dirty="0"/>
          </a:p>
        </p:txBody>
      </p:sp>
      <p:pic>
        <p:nvPicPr>
          <p:cNvPr id="3" name="图片 2"/>
          <p:cNvPicPr>
            <a:picLocks noChangeAspect="1"/>
          </p:cNvPicPr>
          <p:nvPr/>
        </p:nvPicPr>
        <p:blipFill>
          <a:blip r:embed="rId3"/>
          <a:stretch>
            <a:fillRect/>
          </a:stretch>
        </p:blipFill>
        <p:spPr>
          <a:xfrm>
            <a:off x="3661029" y="1825180"/>
            <a:ext cx="4705350" cy="3152775"/>
          </a:xfrm>
          <a:prstGeom prst="rect">
            <a:avLst/>
          </a:prstGeom>
        </p:spPr>
      </p:pic>
      <p:sp>
        <p:nvSpPr>
          <p:cNvPr id="5" name="灯片编号占位符 4"/>
          <p:cNvSpPr>
            <a:spLocks noGrp="1"/>
          </p:cNvSpPr>
          <p:nvPr>
            <p:ph type="sldNum" sz="quarter" idx="12"/>
          </p:nvPr>
        </p:nvSpPr>
        <p:spPr/>
        <p:txBody>
          <a:bodyPr/>
          <a:lstStyle/>
          <a:p>
            <a:fld id="{54AC5E5D-DFB3-4D5B-B9B7-07638EF271F9}" type="slidenum">
              <a:rPr lang="zh-CN" altLang="en-US" smtClean="0"/>
              <a:t>27</a:t>
            </a:fld>
            <a:endParaRPr lang="zh-CN" altLang="en-US"/>
          </a:p>
        </p:txBody>
      </p:sp>
    </p:spTree>
    <p:extLst>
      <p:ext uri="{BB962C8B-B14F-4D97-AF65-F5344CB8AC3E}">
        <p14:creationId xmlns:p14="http://schemas.microsoft.com/office/powerpoint/2010/main" val="494432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Enforcement Phase</a:t>
            </a:r>
            <a:endParaRPr lang="zh-CN" altLang="en-US" dirty="0"/>
          </a:p>
        </p:txBody>
      </p:sp>
      <p:sp>
        <p:nvSpPr>
          <p:cNvPr id="4" name="文本框 6"/>
          <p:cNvSpPr txBox="1"/>
          <p:nvPr/>
        </p:nvSpPr>
        <p:spPr>
          <a:xfrm>
            <a:off x="4749677" y="6596390"/>
            <a:ext cx="7921869" cy="2616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smtClean="0"/>
              <a:t>Image </a:t>
            </a:r>
            <a:r>
              <a:rPr lang="en-US" altLang="zh-CN" sz="1100" dirty="0" err="1" smtClean="0"/>
              <a:t>from:https</a:t>
            </a:r>
            <a:r>
              <a:rPr lang="en-US" altLang="zh-CN" sz="1100" dirty="0" smtClean="0"/>
              <a:t>://www.usenix.org/sites/default/files/conference/protected-files/sec15_slides_weissbacher.pdf</a:t>
            </a:r>
            <a:endParaRPr lang="zh-CN" altLang="en-US" sz="1100" dirty="0"/>
          </a:p>
        </p:txBody>
      </p:sp>
      <p:pic>
        <p:nvPicPr>
          <p:cNvPr id="6" name="图片 5"/>
          <p:cNvPicPr>
            <a:picLocks noChangeAspect="1"/>
          </p:cNvPicPr>
          <p:nvPr/>
        </p:nvPicPr>
        <p:blipFill>
          <a:blip r:embed="rId3"/>
          <a:stretch>
            <a:fillRect/>
          </a:stretch>
        </p:blipFill>
        <p:spPr>
          <a:xfrm>
            <a:off x="3513582" y="1856994"/>
            <a:ext cx="4762500" cy="3162300"/>
          </a:xfrm>
          <a:prstGeom prst="rect">
            <a:avLst/>
          </a:prstGeom>
        </p:spPr>
      </p:pic>
      <p:sp>
        <p:nvSpPr>
          <p:cNvPr id="3" name="灯片编号占位符 2"/>
          <p:cNvSpPr>
            <a:spLocks noGrp="1"/>
          </p:cNvSpPr>
          <p:nvPr>
            <p:ph type="sldNum" sz="quarter" idx="12"/>
          </p:nvPr>
        </p:nvSpPr>
        <p:spPr/>
        <p:txBody>
          <a:bodyPr/>
          <a:lstStyle/>
          <a:p>
            <a:fld id="{54AC5E5D-DFB3-4D5B-B9B7-07638EF271F9}" type="slidenum">
              <a:rPr lang="zh-CN" altLang="en-US" smtClean="0"/>
              <a:t>28</a:t>
            </a:fld>
            <a:endParaRPr lang="zh-CN" altLang="en-US"/>
          </a:p>
        </p:txBody>
      </p:sp>
    </p:spTree>
    <p:extLst>
      <p:ext uri="{BB962C8B-B14F-4D97-AF65-F5344CB8AC3E}">
        <p14:creationId xmlns:p14="http://schemas.microsoft.com/office/powerpoint/2010/main" val="236941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Enforcement Phase</a:t>
            </a:r>
            <a:endParaRPr lang="zh-CN" altLang="en-US" dirty="0"/>
          </a:p>
        </p:txBody>
      </p:sp>
      <p:sp>
        <p:nvSpPr>
          <p:cNvPr id="4" name="文本框 6"/>
          <p:cNvSpPr txBox="1"/>
          <p:nvPr/>
        </p:nvSpPr>
        <p:spPr>
          <a:xfrm>
            <a:off x="4749677" y="6596390"/>
            <a:ext cx="7921869" cy="2616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smtClean="0"/>
              <a:t>Image </a:t>
            </a:r>
            <a:r>
              <a:rPr lang="en-US" altLang="zh-CN" sz="1100" dirty="0" err="1" smtClean="0"/>
              <a:t>from:https</a:t>
            </a:r>
            <a:r>
              <a:rPr lang="en-US" altLang="zh-CN" sz="1100" dirty="0" smtClean="0"/>
              <a:t>://www.usenix.org/sites/default/files/conference/protected-files/sec15_slides_weissbacher.pdf</a:t>
            </a:r>
            <a:endParaRPr lang="zh-CN" altLang="en-US" sz="1100" dirty="0"/>
          </a:p>
        </p:txBody>
      </p:sp>
      <p:pic>
        <p:nvPicPr>
          <p:cNvPr id="3" name="图片 2"/>
          <p:cNvPicPr>
            <a:picLocks noChangeAspect="1"/>
          </p:cNvPicPr>
          <p:nvPr/>
        </p:nvPicPr>
        <p:blipFill>
          <a:blip r:embed="rId3"/>
          <a:stretch>
            <a:fillRect/>
          </a:stretch>
        </p:blipFill>
        <p:spPr>
          <a:xfrm>
            <a:off x="3597402" y="1804987"/>
            <a:ext cx="4686300" cy="3248025"/>
          </a:xfrm>
          <a:prstGeom prst="rect">
            <a:avLst/>
          </a:prstGeom>
        </p:spPr>
      </p:pic>
      <p:sp>
        <p:nvSpPr>
          <p:cNvPr id="5" name="灯片编号占位符 4"/>
          <p:cNvSpPr>
            <a:spLocks noGrp="1"/>
          </p:cNvSpPr>
          <p:nvPr>
            <p:ph type="sldNum" sz="quarter" idx="12"/>
          </p:nvPr>
        </p:nvSpPr>
        <p:spPr/>
        <p:txBody>
          <a:bodyPr/>
          <a:lstStyle/>
          <a:p>
            <a:fld id="{54AC5E5D-DFB3-4D5B-B9B7-07638EF271F9}" type="slidenum">
              <a:rPr lang="zh-CN" altLang="en-US" smtClean="0"/>
              <a:t>29</a:t>
            </a:fld>
            <a:endParaRPr lang="zh-CN" altLang="en-US"/>
          </a:p>
        </p:txBody>
      </p:sp>
    </p:spTree>
    <p:extLst>
      <p:ext uri="{BB962C8B-B14F-4D97-AF65-F5344CB8AC3E}">
        <p14:creationId xmlns:p14="http://schemas.microsoft.com/office/powerpoint/2010/main" val="880970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pic>
        <p:nvPicPr>
          <p:cNvPr id="3" name="图片 2"/>
          <p:cNvPicPr>
            <a:picLocks noChangeAspect="1"/>
          </p:cNvPicPr>
          <p:nvPr/>
        </p:nvPicPr>
        <p:blipFill>
          <a:blip r:embed="rId3"/>
          <a:stretch>
            <a:fillRect/>
          </a:stretch>
        </p:blipFill>
        <p:spPr>
          <a:xfrm>
            <a:off x="2207235" y="2272811"/>
            <a:ext cx="7496175" cy="3543300"/>
          </a:xfrm>
          <a:prstGeom prst="rect">
            <a:avLst/>
          </a:prstGeom>
        </p:spPr>
      </p:pic>
      <p:sp>
        <p:nvSpPr>
          <p:cNvPr id="8" name="矩形 7"/>
          <p:cNvSpPr/>
          <p:nvPr/>
        </p:nvSpPr>
        <p:spPr>
          <a:xfrm>
            <a:off x="3102504" y="1349481"/>
            <a:ext cx="6171498" cy="923330"/>
          </a:xfrm>
          <a:prstGeom prst="rect">
            <a:avLst/>
          </a:prstGeom>
          <a:noFill/>
        </p:spPr>
        <p:txBody>
          <a:bodyPr wrap="non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Same Origin Policy</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1" name="文本框 10"/>
          <p:cNvSpPr txBox="1"/>
          <p:nvPr/>
        </p:nvSpPr>
        <p:spPr>
          <a:xfrm>
            <a:off x="4721498" y="6477831"/>
            <a:ext cx="7921869" cy="261610"/>
          </a:xfrm>
          <a:prstGeom prst="rect">
            <a:avLst/>
          </a:prstGeom>
          <a:noFill/>
        </p:spPr>
        <p:txBody>
          <a:bodyPr wrap="square" rtlCol="0">
            <a:spAutoFit/>
          </a:bodyPr>
          <a:lstStyle/>
          <a:p>
            <a:r>
              <a:rPr lang="en-US" altLang="zh-CN" sz="1100" dirty="0" smtClean="0"/>
              <a:t>Image </a:t>
            </a:r>
            <a:r>
              <a:rPr lang="en-US" altLang="zh-CN" sz="1100" dirty="0" err="1" smtClean="0"/>
              <a:t>from:https</a:t>
            </a:r>
            <a:r>
              <a:rPr lang="en-US" altLang="zh-CN" sz="1100" dirty="0" smtClean="0"/>
              <a:t>://www.usenix.org/sites/default/files/conference/protected-files/sec15_slides_weissbacher.pdf</a:t>
            </a:r>
            <a:endParaRPr lang="zh-CN" altLang="en-US" sz="1100" dirty="0"/>
          </a:p>
        </p:txBody>
      </p:sp>
      <p:sp>
        <p:nvSpPr>
          <p:cNvPr id="4" name="灯片编号占位符 3"/>
          <p:cNvSpPr>
            <a:spLocks noGrp="1"/>
          </p:cNvSpPr>
          <p:nvPr>
            <p:ph type="sldNum" sz="quarter" idx="12"/>
          </p:nvPr>
        </p:nvSpPr>
        <p:spPr/>
        <p:txBody>
          <a:bodyPr/>
          <a:lstStyle/>
          <a:p>
            <a:fld id="{54AC5E5D-DFB3-4D5B-B9B7-07638EF271F9}" type="slidenum">
              <a:rPr lang="zh-CN" altLang="en-US" smtClean="0"/>
              <a:t>3</a:t>
            </a:fld>
            <a:endParaRPr lang="zh-CN" altLang="en-US"/>
          </a:p>
        </p:txBody>
      </p:sp>
    </p:spTree>
    <p:extLst>
      <p:ext uri="{BB962C8B-B14F-4D97-AF65-F5344CB8AC3E}">
        <p14:creationId xmlns:p14="http://schemas.microsoft.com/office/powerpoint/2010/main" val="1196423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Enforcement Phase</a:t>
            </a:r>
            <a:endParaRPr lang="zh-CN" altLang="en-US" dirty="0"/>
          </a:p>
        </p:txBody>
      </p:sp>
      <p:sp>
        <p:nvSpPr>
          <p:cNvPr id="4" name="文本框 6"/>
          <p:cNvSpPr txBox="1"/>
          <p:nvPr/>
        </p:nvSpPr>
        <p:spPr>
          <a:xfrm>
            <a:off x="4749677" y="6596390"/>
            <a:ext cx="7921869" cy="2616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100" dirty="0" smtClean="0"/>
              <a:t>Image </a:t>
            </a:r>
            <a:r>
              <a:rPr lang="en-US" altLang="zh-CN" sz="1100" dirty="0" err="1" smtClean="0"/>
              <a:t>from:https</a:t>
            </a:r>
            <a:r>
              <a:rPr lang="en-US" altLang="zh-CN" sz="1100" dirty="0" smtClean="0"/>
              <a:t>://www.usenix.org/sites/default/files/conference/protected-files/sec15_slides_weissbacher.pdf</a:t>
            </a:r>
            <a:endParaRPr lang="zh-CN" altLang="en-US" sz="1100" dirty="0"/>
          </a:p>
        </p:txBody>
      </p:sp>
      <p:pic>
        <p:nvPicPr>
          <p:cNvPr id="5" name="图片 4"/>
          <p:cNvPicPr>
            <a:picLocks noChangeAspect="1"/>
          </p:cNvPicPr>
          <p:nvPr/>
        </p:nvPicPr>
        <p:blipFill>
          <a:blip r:embed="rId3"/>
          <a:stretch>
            <a:fillRect/>
          </a:stretch>
        </p:blipFill>
        <p:spPr>
          <a:xfrm>
            <a:off x="3433761" y="1677543"/>
            <a:ext cx="5276850" cy="3448050"/>
          </a:xfrm>
          <a:prstGeom prst="rect">
            <a:avLst/>
          </a:prstGeom>
        </p:spPr>
      </p:pic>
      <p:sp>
        <p:nvSpPr>
          <p:cNvPr id="3" name="灯片编号占位符 2"/>
          <p:cNvSpPr>
            <a:spLocks noGrp="1"/>
          </p:cNvSpPr>
          <p:nvPr>
            <p:ph type="sldNum" sz="quarter" idx="12"/>
          </p:nvPr>
        </p:nvSpPr>
        <p:spPr/>
        <p:txBody>
          <a:bodyPr/>
          <a:lstStyle/>
          <a:p>
            <a:fld id="{54AC5E5D-DFB3-4D5B-B9B7-07638EF271F9}" type="slidenum">
              <a:rPr lang="zh-CN" altLang="en-US" smtClean="0"/>
              <a:t>30</a:t>
            </a:fld>
            <a:endParaRPr lang="zh-CN" altLang="en-US"/>
          </a:p>
        </p:txBody>
      </p:sp>
    </p:spTree>
    <p:extLst>
      <p:ext uri="{BB962C8B-B14F-4D97-AF65-F5344CB8AC3E}">
        <p14:creationId xmlns:p14="http://schemas.microsoft.com/office/powerpoint/2010/main" val="2405964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Invariant Detection</a:t>
            </a:r>
            <a:endParaRPr lang="zh-CN" altLang="en-US" dirty="0"/>
          </a:p>
        </p:txBody>
      </p:sp>
      <p:pic>
        <p:nvPicPr>
          <p:cNvPr id="5" name="图片 4"/>
          <p:cNvPicPr>
            <a:picLocks noChangeAspect="1"/>
          </p:cNvPicPr>
          <p:nvPr/>
        </p:nvPicPr>
        <p:blipFill rotWithShape="1">
          <a:blip r:embed="rId3"/>
          <a:srcRect l="11817" t="41289" r="49982" b="24311"/>
          <a:stretch/>
        </p:blipFill>
        <p:spPr>
          <a:xfrm>
            <a:off x="1837944" y="1870964"/>
            <a:ext cx="6986016" cy="3538728"/>
          </a:xfrm>
          <a:prstGeom prst="rect">
            <a:avLst/>
          </a:prstGeom>
        </p:spPr>
      </p:pic>
      <p:sp>
        <p:nvSpPr>
          <p:cNvPr id="6" name="矩形 5"/>
          <p:cNvSpPr/>
          <p:nvPr/>
        </p:nvSpPr>
        <p:spPr>
          <a:xfrm>
            <a:off x="3987226" y="1561068"/>
            <a:ext cx="3355406" cy="369332"/>
          </a:xfrm>
          <a:prstGeom prst="rect">
            <a:avLst/>
          </a:prstGeom>
        </p:spPr>
        <p:txBody>
          <a:bodyPr wrap="none">
            <a:spAutoFit/>
          </a:bodyPr>
          <a:lstStyle/>
          <a:p>
            <a:r>
              <a:rPr lang="zh-CN" altLang="en-US" dirty="0" smtClean="0"/>
              <a:t>Invariants supported by ZigZag</a:t>
            </a:r>
            <a:endParaRPr lang="zh-CN" altLang="en-US" dirty="0"/>
          </a:p>
        </p:txBody>
      </p:sp>
      <p:sp>
        <p:nvSpPr>
          <p:cNvPr id="3" name="灯片编号占位符 2"/>
          <p:cNvSpPr>
            <a:spLocks noGrp="1"/>
          </p:cNvSpPr>
          <p:nvPr>
            <p:ph type="sldNum" sz="quarter" idx="12"/>
          </p:nvPr>
        </p:nvSpPr>
        <p:spPr/>
        <p:txBody>
          <a:bodyPr/>
          <a:lstStyle/>
          <a:p>
            <a:fld id="{54AC5E5D-DFB3-4D5B-B9B7-07638EF271F9}" type="slidenum">
              <a:rPr lang="zh-CN" altLang="en-US" smtClean="0"/>
              <a:t>31</a:t>
            </a:fld>
            <a:endParaRPr lang="zh-CN" altLang="en-US"/>
          </a:p>
        </p:txBody>
      </p:sp>
    </p:spTree>
    <p:extLst>
      <p:ext uri="{BB962C8B-B14F-4D97-AF65-F5344CB8AC3E}">
        <p14:creationId xmlns:p14="http://schemas.microsoft.com/office/powerpoint/2010/main" val="281368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Invariant Detection</a:t>
            </a:r>
            <a:endParaRPr lang="zh-CN" altLang="en-US" dirty="0"/>
          </a:p>
        </p:txBody>
      </p:sp>
      <p:sp>
        <p:nvSpPr>
          <p:cNvPr id="3" name="矩形 2"/>
          <p:cNvSpPr/>
          <p:nvPr/>
        </p:nvSpPr>
        <p:spPr>
          <a:xfrm>
            <a:off x="806099" y="1561068"/>
            <a:ext cx="3536546" cy="523220"/>
          </a:xfrm>
          <a:prstGeom prst="rect">
            <a:avLst/>
          </a:prstGeom>
        </p:spPr>
        <p:txBody>
          <a:bodyPr wrap="none">
            <a:spAutoFit/>
          </a:bodyPr>
          <a:lstStyle/>
          <a:p>
            <a:r>
              <a:rPr lang="en-US" altLang="zh-CN" sz="2800" dirty="0" smtClean="0"/>
              <a:t>U</a:t>
            </a:r>
            <a:r>
              <a:rPr lang="zh-CN" altLang="en-US" sz="2800" dirty="0" smtClean="0"/>
              <a:t>nivariate </a:t>
            </a:r>
            <a:r>
              <a:rPr lang="en-US" altLang="zh-CN" sz="2800" dirty="0" smtClean="0"/>
              <a:t>invariants</a:t>
            </a:r>
            <a:endParaRPr lang="zh-CN" altLang="en-US" sz="2800" dirty="0"/>
          </a:p>
        </p:txBody>
      </p:sp>
      <p:sp>
        <p:nvSpPr>
          <p:cNvPr id="4" name="矩形 3"/>
          <p:cNvSpPr/>
          <p:nvPr/>
        </p:nvSpPr>
        <p:spPr>
          <a:xfrm>
            <a:off x="791031" y="3436358"/>
            <a:ext cx="3807453" cy="523220"/>
          </a:xfrm>
          <a:prstGeom prst="rect">
            <a:avLst/>
          </a:prstGeom>
        </p:spPr>
        <p:txBody>
          <a:bodyPr wrap="none">
            <a:spAutoFit/>
          </a:bodyPr>
          <a:lstStyle/>
          <a:p>
            <a:r>
              <a:rPr lang="en-US" altLang="zh-CN" sz="2800" dirty="0" smtClean="0"/>
              <a:t>M</a:t>
            </a:r>
            <a:r>
              <a:rPr lang="zh-CN" altLang="en-US" sz="2800" dirty="0" smtClean="0"/>
              <a:t>ultivariate invariants</a:t>
            </a:r>
            <a:endParaRPr lang="zh-CN" altLang="en-US" sz="2800" dirty="0"/>
          </a:p>
        </p:txBody>
      </p:sp>
      <p:sp>
        <p:nvSpPr>
          <p:cNvPr id="7" name="矩形 6"/>
          <p:cNvSpPr/>
          <p:nvPr/>
        </p:nvSpPr>
        <p:spPr>
          <a:xfrm>
            <a:off x="1008888" y="2156366"/>
            <a:ext cx="6096000" cy="1015663"/>
          </a:xfrm>
          <a:prstGeom prst="rect">
            <a:avLst/>
          </a:prstGeom>
        </p:spPr>
        <p:txBody>
          <a:bodyPr>
            <a:spAutoFit/>
          </a:bodyPr>
          <a:lstStyle/>
          <a:p>
            <a:r>
              <a:rPr lang="zh-CN" altLang="en-US" sz="2000" dirty="0" smtClean="0"/>
              <a:t>the length of a string</a:t>
            </a:r>
            <a:endParaRPr lang="en-US" altLang="zh-CN" sz="2000" dirty="0" smtClean="0"/>
          </a:p>
          <a:p>
            <a:r>
              <a:rPr lang="zh-CN" altLang="en-US" sz="2000" dirty="0" smtClean="0"/>
              <a:t>the percentage of printable characters in a string</a:t>
            </a:r>
            <a:endParaRPr lang="en-US" altLang="zh-CN" sz="2000" dirty="0" smtClean="0"/>
          </a:p>
          <a:p>
            <a:r>
              <a:rPr lang="zh-CN" altLang="en-US" sz="2000" dirty="0" smtClean="0"/>
              <a:t>the parity of a number</a:t>
            </a:r>
            <a:endParaRPr lang="zh-CN" altLang="en-US" sz="2000" dirty="0"/>
          </a:p>
        </p:txBody>
      </p:sp>
      <p:sp>
        <p:nvSpPr>
          <p:cNvPr id="8" name="矩形 7"/>
          <p:cNvSpPr/>
          <p:nvPr/>
        </p:nvSpPr>
        <p:spPr>
          <a:xfrm>
            <a:off x="1109472" y="4062434"/>
            <a:ext cx="1324402" cy="1200329"/>
          </a:xfrm>
          <a:prstGeom prst="rect">
            <a:avLst/>
          </a:prstGeom>
        </p:spPr>
        <p:txBody>
          <a:bodyPr wrap="none">
            <a:spAutoFit/>
          </a:bodyPr>
          <a:lstStyle/>
          <a:p>
            <a:r>
              <a:rPr lang="zh-CN" altLang="en-US" sz="2400" dirty="0" smtClean="0"/>
              <a:t>x == y</a:t>
            </a:r>
            <a:endParaRPr lang="en-US" altLang="zh-CN" sz="2400" dirty="0" smtClean="0"/>
          </a:p>
          <a:p>
            <a:r>
              <a:rPr lang="zh-CN" altLang="en-US" sz="2400" dirty="0" smtClean="0"/>
              <a:t>x+5 == y</a:t>
            </a:r>
            <a:endParaRPr lang="en-US" altLang="zh-CN" sz="2400" dirty="0" smtClean="0"/>
          </a:p>
          <a:p>
            <a:r>
              <a:rPr lang="zh-CN" altLang="en-US" sz="2400" dirty="0" smtClean="0"/>
              <a:t>x &lt; y</a:t>
            </a:r>
            <a:endParaRPr lang="zh-CN" altLang="en-US" sz="2400" dirty="0"/>
          </a:p>
        </p:txBody>
      </p:sp>
      <p:sp>
        <p:nvSpPr>
          <p:cNvPr id="5" name="灯片编号占位符 4"/>
          <p:cNvSpPr>
            <a:spLocks noGrp="1"/>
          </p:cNvSpPr>
          <p:nvPr>
            <p:ph type="sldNum" sz="quarter" idx="12"/>
          </p:nvPr>
        </p:nvSpPr>
        <p:spPr/>
        <p:txBody>
          <a:bodyPr/>
          <a:lstStyle/>
          <a:p>
            <a:fld id="{54AC5E5D-DFB3-4D5B-B9B7-07638EF271F9}" type="slidenum">
              <a:rPr lang="zh-CN" altLang="en-US" smtClean="0"/>
              <a:t>32</a:t>
            </a:fld>
            <a:endParaRPr lang="zh-CN" altLang="en-US"/>
          </a:p>
        </p:txBody>
      </p:sp>
    </p:spTree>
    <p:extLst>
      <p:ext uri="{BB962C8B-B14F-4D97-AF65-F5344CB8AC3E}">
        <p14:creationId xmlns:p14="http://schemas.microsoft.com/office/powerpoint/2010/main" val="2214627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Enforcement Details</a:t>
            </a:r>
            <a:endParaRPr lang="zh-CN" altLang="en-US" dirty="0"/>
          </a:p>
        </p:txBody>
      </p:sp>
      <p:pic>
        <p:nvPicPr>
          <p:cNvPr id="3" name="图片 2"/>
          <p:cNvPicPr>
            <a:picLocks noChangeAspect="1"/>
          </p:cNvPicPr>
          <p:nvPr/>
        </p:nvPicPr>
        <p:blipFill>
          <a:blip r:embed="rId3"/>
          <a:stretch>
            <a:fillRect/>
          </a:stretch>
        </p:blipFill>
        <p:spPr>
          <a:xfrm>
            <a:off x="1620962" y="1506854"/>
            <a:ext cx="7419317" cy="4061841"/>
          </a:xfrm>
          <a:prstGeom prst="rect">
            <a:avLst/>
          </a:prstGeom>
        </p:spPr>
      </p:pic>
      <p:sp>
        <p:nvSpPr>
          <p:cNvPr id="4" name="灯片编号占位符 3"/>
          <p:cNvSpPr>
            <a:spLocks noGrp="1"/>
          </p:cNvSpPr>
          <p:nvPr>
            <p:ph type="sldNum" sz="quarter" idx="12"/>
          </p:nvPr>
        </p:nvSpPr>
        <p:spPr/>
        <p:txBody>
          <a:bodyPr/>
          <a:lstStyle/>
          <a:p>
            <a:fld id="{54AC5E5D-DFB3-4D5B-B9B7-07638EF271F9}" type="slidenum">
              <a:rPr lang="zh-CN" altLang="en-US" smtClean="0"/>
              <a:t>33</a:t>
            </a:fld>
            <a:endParaRPr lang="zh-CN" altLang="en-US"/>
          </a:p>
        </p:txBody>
      </p:sp>
    </p:spTree>
    <p:extLst>
      <p:ext uri="{BB962C8B-B14F-4D97-AF65-F5344CB8AC3E}">
        <p14:creationId xmlns:p14="http://schemas.microsoft.com/office/powerpoint/2010/main" val="115769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Program </a:t>
            </a:r>
            <a:r>
              <a:rPr lang="en-US" altLang="zh-CN" dirty="0" smtClean="0"/>
              <a:t>Generalization</a:t>
            </a: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80" y="2657005"/>
            <a:ext cx="6668431" cy="2467319"/>
          </a:xfrm>
          <a:prstGeom prst="rect">
            <a:avLst/>
          </a:prstGeom>
        </p:spPr>
      </p:pic>
      <p:sp>
        <p:nvSpPr>
          <p:cNvPr id="6" name="矩形 5"/>
          <p:cNvSpPr/>
          <p:nvPr/>
        </p:nvSpPr>
        <p:spPr>
          <a:xfrm>
            <a:off x="1699493" y="1607234"/>
            <a:ext cx="7574509" cy="646331"/>
          </a:xfrm>
          <a:prstGeom prst="rect">
            <a:avLst/>
          </a:prstGeom>
          <a:noFill/>
        </p:spPr>
        <p:txBody>
          <a:bodyPr wrap="none" lIns="91440" tIns="45720" rIns="91440" bIns="45720">
            <a:spAutoFit/>
          </a:bodyPr>
          <a:lstStyle/>
          <a:p>
            <a:pPr algn="ctr"/>
            <a:r>
              <a:rPr lang="en-US" altLang="zh-CN" sz="3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Example of a JavaScript template</a:t>
            </a:r>
            <a:endParaRPr lang="zh-CN" alt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灯片编号占位符 2"/>
          <p:cNvSpPr>
            <a:spLocks noGrp="1"/>
          </p:cNvSpPr>
          <p:nvPr>
            <p:ph type="sldNum" sz="quarter" idx="12"/>
          </p:nvPr>
        </p:nvSpPr>
        <p:spPr/>
        <p:txBody>
          <a:bodyPr/>
          <a:lstStyle/>
          <a:p>
            <a:fld id="{54AC5E5D-DFB3-4D5B-B9B7-07638EF271F9}" type="slidenum">
              <a:rPr lang="zh-CN" altLang="en-US" smtClean="0"/>
              <a:t>34</a:t>
            </a:fld>
            <a:endParaRPr lang="zh-CN" altLang="en-US"/>
          </a:p>
        </p:txBody>
      </p:sp>
    </p:spTree>
    <p:extLst>
      <p:ext uri="{BB962C8B-B14F-4D97-AF65-F5344CB8AC3E}">
        <p14:creationId xmlns:p14="http://schemas.microsoft.com/office/powerpoint/2010/main" val="3393838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Program Generalization</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398" y="2424176"/>
            <a:ext cx="7805080" cy="3565144"/>
          </a:xfrm>
          <a:prstGeom prst="rect">
            <a:avLst/>
          </a:prstGeom>
        </p:spPr>
      </p:pic>
      <p:sp>
        <p:nvSpPr>
          <p:cNvPr id="5" name="矩形 4"/>
          <p:cNvSpPr/>
          <p:nvPr/>
        </p:nvSpPr>
        <p:spPr>
          <a:xfrm>
            <a:off x="3858738" y="1623290"/>
            <a:ext cx="3918830" cy="369332"/>
          </a:xfrm>
          <a:prstGeom prst="rect">
            <a:avLst/>
          </a:prstGeom>
        </p:spPr>
        <p:txBody>
          <a:bodyPr wrap="none">
            <a:spAutoFit/>
          </a:bodyPr>
          <a:lstStyle/>
          <a:p>
            <a:r>
              <a:rPr lang="zh-CN" altLang="en-US" dirty="0" smtClean="0"/>
              <a:t>Programs differ, but AST</a:t>
            </a:r>
            <a:r>
              <a:rPr lang="en-US" altLang="zh-CN" dirty="0" smtClean="0"/>
              <a:t>s</a:t>
            </a:r>
            <a:r>
              <a:rPr lang="zh-CN" altLang="en-US" dirty="0" smtClean="0"/>
              <a:t> </a:t>
            </a:r>
            <a:r>
              <a:rPr lang="en-US" altLang="zh-CN" dirty="0" smtClean="0"/>
              <a:t>are</a:t>
            </a:r>
            <a:r>
              <a:rPr lang="zh-CN" altLang="en-US" dirty="0" smtClean="0"/>
              <a:t> similar</a:t>
            </a:r>
            <a:endParaRPr lang="zh-CN" altLang="en-US" dirty="0"/>
          </a:p>
        </p:txBody>
      </p:sp>
      <p:sp>
        <p:nvSpPr>
          <p:cNvPr id="3" name="灯片编号占位符 2"/>
          <p:cNvSpPr>
            <a:spLocks noGrp="1"/>
          </p:cNvSpPr>
          <p:nvPr>
            <p:ph type="sldNum" sz="quarter" idx="12"/>
          </p:nvPr>
        </p:nvSpPr>
        <p:spPr/>
        <p:txBody>
          <a:bodyPr/>
          <a:lstStyle/>
          <a:p>
            <a:fld id="{54AC5E5D-DFB3-4D5B-B9B7-07638EF271F9}" type="slidenum">
              <a:rPr lang="zh-CN" altLang="en-US" smtClean="0"/>
              <a:t>35</a:t>
            </a:fld>
            <a:endParaRPr lang="zh-CN" altLang="en-US"/>
          </a:p>
        </p:txBody>
      </p:sp>
    </p:spTree>
    <p:extLst>
      <p:ext uri="{BB962C8B-B14F-4D97-AF65-F5344CB8AC3E}">
        <p14:creationId xmlns:p14="http://schemas.microsoft.com/office/powerpoint/2010/main" val="40620622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Limitations</a:t>
            </a:r>
            <a:endParaRPr lang="zh-CN" altLang="en-US" dirty="0"/>
          </a:p>
        </p:txBody>
      </p:sp>
      <p:sp>
        <p:nvSpPr>
          <p:cNvPr id="3" name="内容占位符 2"/>
          <p:cNvSpPr>
            <a:spLocks noGrp="1"/>
          </p:cNvSpPr>
          <p:nvPr>
            <p:ph idx="1"/>
          </p:nvPr>
        </p:nvSpPr>
        <p:spPr>
          <a:xfrm>
            <a:off x="750486" y="1930400"/>
            <a:ext cx="8596668" cy="3880773"/>
          </a:xfrm>
        </p:spPr>
        <p:txBody>
          <a:bodyPr>
            <a:normAutofit/>
          </a:bodyPr>
          <a:lstStyle/>
          <a:p>
            <a:r>
              <a:rPr lang="en-US" altLang="zh-CN" sz="2000" dirty="0"/>
              <a:t> The system was not designed to be </a:t>
            </a:r>
            <a:r>
              <a:rPr lang="en-US" altLang="zh-CN" sz="2000" dirty="0" smtClean="0"/>
              <a:t>stealthy or </a:t>
            </a:r>
            <a:r>
              <a:rPr lang="en-US" altLang="zh-CN" sz="2000" dirty="0"/>
              <a:t>protect its own integrity if an attacker manages to </a:t>
            </a:r>
            <a:r>
              <a:rPr lang="en-US" altLang="zh-CN" sz="2000" dirty="0" smtClean="0"/>
              <a:t>gain JavaScript </a:t>
            </a:r>
            <a:r>
              <a:rPr lang="en-US" altLang="zh-CN" sz="2000" dirty="0"/>
              <a:t>code execution in the same origin.	If </a:t>
            </a:r>
            <a:r>
              <a:rPr lang="en-US" altLang="zh-CN" sz="2000" dirty="0" smtClean="0"/>
              <a:t>attackers </a:t>
            </a:r>
            <a:r>
              <a:rPr lang="en-US" altLang="zh-CN" sz="2000" dirty="0"/>
              <a:t>were able to perform arbitrary JavaScript </a:t>
            </a:r>
            <a:r>
              <a:rPr lang="en-US" altLang="zh-CN" sz="2000" dirty="0" smtClean="0"/>
              <a:t>commands, any </a:t>
            </a:r>
            <a:r>
              <a:rPr lang="en-US" altLang="zh-CN" sz="2000" dirty="0"/>
              <a:t>kind of in-program defense would be futile </a:t>
            </a:r>
            <a:r>
              <a:rPr lang="en-US" altLang="zh-CN" sz="2000" dirty="0" smtClean="0"/>
              <a:t>without support </a:t>
            </a:r>
            <a:r>
              <a:rPr lang="en-US" altLang="zh-CN" sz="2000" dirty="0"/>
              <a:t>from the </a:t>
            </a:r>
            <a:r>
              <a:rPr lang="en-US" altLang="zh-CN" sz="2000" dirty="0" smtClean="0"/>
              <a:t>browser.</a:t>
            </a:r>
          </a:p>
          <a:p>
            <a:endParaRPr lang="en-US" altLang="zh-CN" sz="2000" dirty="0" smtClean="0"/>
          </a:p>
          <a:p>
            <a:r>
              <a:rPr lang="en-US" altLang="zh-CN" sz="2000" dirty="0"/>
              <a:t>anomaly detection relies on a benign training set of </a:t>
            </a:r>
            <a:r>
              <a:rPr lang="en-US" altLang="zh-CN" sz="2000" dirty="0" smtClean="0"/>
              <a:t>sufficient </a:t>
            </a:r>
            <a:r>
              <a:rPr lang="en-US" altLang="zh-CN" sz="2000" dirty="0"/>
              <a:t>size to represent the range of runtime behaviors </a:t>
            </a:r>
            <a:r>
              <a:rPr lang="en-US" altLang="zh-CN" sz="2000" dirty="0" smtClean="0"/>
              <a:t>that could </a:t>
            </a:r>
            <a:r>
              <a:rPr lang="en-US" altLang="zh-CN" sz="2000" dirty="0"/>
              <a:t>occur. If the training set contains attacks, the </a:t>
            </a:r>
            <a:r>
              <a:rPr lang="en-US" altLang="zh-CN" sz="2000" dirty="0" smtClean="0"/>
              <a:t>resulting </a:t>
            </a:r>
            <a:r>
              <a:rPr lang="en-US" altLang="zh-CN" sz="2000" dirty="0"/>
              <a:t>invariants might be prone to false negatives.</a:t>
            </a:r>
            <a:endParaRPr lang="zh-CN" altLang="en-US" sz="2000" dirty="0"/>
          </a:p>
        </p:txBody>
      </p:sp>
      <p:sp>
        <p:nvSpPr>
          <p:cNvPr id="4" name="灯片编号占位符 3"/>
          <p:cNvSpPr>
            <a:spLocks noGrp="1"/>
          </p:cNvSpPr>
          <p:nvPr>
            <p:ph type="sldNum" sz="quarter" idx="12"/>
          </p:nvPr>
        </p:nvSpPr>
        <p:spPr/>
        <p:txBody>
          <a:bodyPr/>
          <a:lstStyle/>
          <a:p>
            <a:fld id="{54AC5E5D-DFB3-4D5B-B9B7-07638EF271F9}" type="slidenum">
              <a:rPr lang="zh-CN" altLang="en-US" smtClean="0"/>
              <a:t>36</a:t>
            </a:fld>
            <a:endParaRPr lang="zh-CN" altLang="en-US"/>
          </a:p>
        </p:txBody>
      </p:sp>
    </p:spTree>
    <p:extLst>
      <p:ext uri="{BB962C8B-B14F-4D97-AF65-F5344CB8AC3E}">
        <p14:creationId xmlns:p14="http://schemas.microsoft.com/office/powerpoint/2010/main" val="39942288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Evaluation</a:t>
            </a:r>
            <a:endParaRPr lang="zh-CN" altLang="en-US" dirty="0"/>
          </a:p>
        </p:txBody>
      </p:sp>
      <p:sp>
        <p:nvSpPr>
          <p:cNvPr id="3" name="内容占位符 2"/>
          <p:cNvSpPr>
            <a:spLocks noGrp="1"/>
          </p:cNvSpPr>
          <p:nvPr>
            <p:ph idx="1"/>
          </p:nvPr>
        </p:nvSpPr>
        <p:spPr/>
        <p:txBody>
          <a:bodyPr>
            <a:normAutofit/>
          </a:bodyPr>
          <a:lstStyle/>
          <a:p>
            <a:r>
              <a:rPr lang="en-US" altLang="zh-CN" sz="3200" dirty="0" smtClean="0"/>
              <a:t>Four </a:t>
            </a:r>
            <a:r>
              <a:rPr lang="en-US" altLang="zh-CN" sz="3200" dirty="0"/>
              <a:t>real-world vulnerable sites</a:t>
            </a:r>
          </a:p>
          <a:p>
            <a:r>
              <a:rPr lang="en-US" altLang="zh-CN" sz="3200" dirty="0" smtClean="0"/>
              <a:t>Synthetic </a:t>
            </a:r>
            <a:r>
              <a:rPr lang="en-US" altLang="zh-CN" sz="3200" dirty="0"/>
              <a:t>webmail </a:t>
            </a:r>
            <a:r>
              <a:rPr lang="en-US" altLang="zh-CN" sz="3200" dirty="0" smtClean="0"/>
              <a:t>application</a:t>
            </a:r>
          </a:p>
          <a:p>
            <a:endParaRPr lang="en-US" altLang="zh-CN" sz="3200" dirty="0"/>
          </a:p>
          <a:p>
            <a:r>
              <a:rPr lang="en-US" altLang="zh-CN" sz="3200" dirty="0" smtClean="0"/>
              <a:t>Attacks </a:t>
            </a:r>
            <a:r>
              <a:rPr lang="en-US" altLang="zh-CN" sz="3200" dirty="0"/>
              <a:t>caught</a:t>
            </a:r>
          </a:p>
          <a:p>
            <a:r>
              <a:rPr lang="en-US" altLang="zh-CN" sz="3200" dirty="0" smtClean="0"/>
              <a:t>Functionality </a:t>
            </a:r>
            <a:r>
              <a:rPr lang="en-US" altLang="zh-CN" sz="3200" dirty="0"/>
              <a:t>retained</a:t>
            </a:r>
            <a:endParaRPr lang="zh-CN" altLang="en-US" sz="3200" dirty="0"/>
          </a:p>
        </p:txBody>
      </p:sp>
      <p:sp>
        <p:nvSpPr>
          <p:cNvPr id="4" name="灯片编号占位符 3"/>
          <p:cNvSpPr>
            <a:spLocks noGrp="1"/>
          </p:cNvSpPr>
          <p:nvPr>
            <p:ph type="sldNum" sz="quarter" idx="12"/>
          </p:nvPr>
        </p:nvSpPr>
        <p:spPr/>
        <p:txBody>
          <a:bodyPr/>
          <a:lstStyle/>
          <a:p>
            <a:fld id="{54AC5E5D-DFB3-4D5B-B9B7-07638EF271F9}" type="slidenum">
              <a:rPr lang="zh-CN" altLang="en-US" smtClean="0"/>
              <a:t>37</a:t>
            </a:fld>
            <a:endParaRPr lang="zh-CN" altLang="en-US"/>
          </a:p>
        </p:txBody>
      </p:sp>
    </p:spTree>
    <p:extLst>
      <p:ext uri="{BB962C8B-B14F-4D97-AF65-F5344CB8AC3E}">
        <p14:creationId xmlns:p14="http://schemas.microsoft.com/office/powerpoint/2010/main" val="27393791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Performance</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831" y="1544252"/>
            <a:ext cx="6287377" cy="4610743"/>
          </a:xfrm>
          <a:prstGeom prst="rect">
            <a:avLst/>
          </a:prstGeom>
        </p:spPr>
      </p:pic>
      <p:sp>
        <p:nvSpPr>
          <p:cNvPr id="5" name="矩形 4"/>
          <p:cNvSpPr/>
          <p:nvPr/>
        </p:nvSpPr>
        <p:spPr>
          <a:xfrm>
            <a:off x="4364286" y="6154995"/>
            <a:ext cx="2640466" cy="369332"/>
          </a:xfrm>
          <a:prstGeom prst="rect">
            <a:avLst/>
          </a:prstGeom>
        </p:spPr>
        <p:txBody>
          <a:bodyPr wrap="none">
            <a:spAutoFit/>
          </a:bodyPr>
          <a:lstStyle/>
          <a:p>
            <a:r>
              <a:rPr lang="zh-CN" altLang="en-US" dirty="0" smtClean="0"/>
              <a:t>Median overhead: 2.01s</a:t>
            </a:r>
            <a:endParaRPr lang="zh-CN" altLang="en-US" dirty="0"/>
          </a:p>
        </p:txBody>
      </p:sp>
      <p:sp>
        <p:nvSpPr>
          <p:cNvPr id="3" name="灯片编号占位符 2"/>
          <p:cNvSpPr>
            <a:spLocks noGrp="1"/>
          </p:cNvSpPr>
          <p:nvPr>
            <p:ph type="sldNum" sz="quarter" idx="12"/>
          </p:nvPr>
        </p:nvSpPr>
        <p:spPr/>
        <p:txBody>
          <a:bodyPr/>
          <a:lstStyle/>
          <a:p>
            <a:fld id="{54AC5E5D-DFB3-4D5B-B9B7-07638EF271F9}" type="slidenum">
              <a:rPr lang="zh-CN" altLang="en-US" smtClean="0"/>
              <a:t>38</a:t>
            </a:fld>
            <a:endParaRPr lang="zh-CN" altLang="en-US"/>
          </a:p>
        </p:txBody>
      </p:sp>
    </p:spTree>
    <p:extLst>
      <p:ext uri="{BB962C8B-B14F-4D97-AF65-F5344CB8AC3E}">
        <p14:creationId xmlns:p14="http://schemas.microsoft.com/office/powerpoint/2010/main" val="1802014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Performance</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664" y="1683512"/>
            <a:ext cx="6477904" cy="4344006"/>
          </a:xfrm>
          <a:prstGeom prst="rect">
            <a:avLst/>
          </a:prstGeom>
        </p:spPr>
      </p:pic>
      <p:sp>
        <p:nvSpPr>
          <p:cNvPr id="5" name="矩形 4"/>
          <p:cNvSpPr/>
          <p:nvPr/>
        </p:nvSpPr>
        <p:spPr>
          <a:xfrm>
            <a:off x="3989383" y="6027518"/>
            <a:ext cx="2600392" cy="369332"/>
          </a:xfrm>
          <a:prstGeom prst="rect">
            <a:avLst/>
          </a:prstGeom>
        </p:spPr>
        <p:txBody>
          <a:bodyPr wrap="none">
            <a:spAutoFit/>
          </a:bodyPr>
          <a:lstStyle/>
          <a:p>
            <a:r>
              <a:rPr lang="zh-CN" altLang="en-US" dirty="0" smtClean="0"/>
              <a:t>Median overhead: </a:t>
            </a:r>
            <a:r>
              <a:rPr lang="en-US" altLang="zh-CN" dirty="0" smtClean="0"/>
              <a:t>112%</a:t>
            </a:r>
            <a:endParaRPr lang="zh-CN" altLang="en-US" dirty="0"/>
          </a:p>
        </p:txBody>
      </p:sp>
      <p:sp>
        <p:nvSpPr>
          <p:cNvPr id="3" name="灯片编号占位符 2"/>
          <p:cNvSpPr>
            <a:spLocks noGrp="1"/>
          </p:cNvSpPr>
          <p:nvPr>
            <p:ph type="sldNum" sz="quarter" idx="12"/>
          </p:nvPr>
        </p:nvSpPr>
        <p:spPr/>
        <p:txBody>
          <a:bodyPr/>
          <a:lstStyle/>
          <a:p>
            <a:fld id="{54AC5E5D-DFB3-4D5B-B9B7-07638EF271F9}" type="slidenum">
              <a:rPr lang="zh-CN" altLang="en-US" smtClean="0"/>
              <a:t>39</a:t>
            </a:fld>
            <a:endParaRPr lang="zh-CN" altLang="en-US"/>
          </a:p>
        </p:txBody>
      </p:sp>
    </p:spTree>
    <p:extLst>
      <p:ext uri="{BB962C8B-B14F-4D97-AF65-F5344CB8AC3E}">
        <p14:creationId xmlns:p14="http://schemas.microsoft.com/office/powerpoint/2010/main" val="1905920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8" name="矩形 7"/>
          <p:cNvSpPr/>
          <p:nvPr/>
        </p:nvSpPr>
        <p:spPr>
          <a:xfrm>
            <a:off x="4116586" y="1116448"/>
            <a:ext cx="2776658" cy="923330"/>
          </a:xfrm>
          <a:prstGeom prst="rect">
            <a:avLst/>
          </a:prstGeom>
          <a:noFill/>
        </p:spPr>
        <p:txBody>
          <a:bodyPr wrap="non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HTML 5 </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图片 3"/>
          <p:cNvPicPr>
            <a:picLocks noChangeAspect="1"/>
          </p:cNvPicPr>
          <p:nvPr/>
        </p:nvPicPr>
        <p:blipFill>
          <a:blip r:embed="rId3"/>
          <a:stretch>
            <a:fillRect/>
          </a:stretch>
        </p:blipFill>
        <p:spPr>
          <a:xfrm>
            <a:off x="2389888" y="2964787"/>
            <a:ext cx="6200775" cy="3076575"/>
          </a:xfrm>
          <a:prstGeom prst="rect">
            <a:avLst/>
          </a:prstGeom>
        </p:spPr>
      </p:pic>
      <p:sp>
        <p:nvSpPr>
          <p:cNvPr id="6" name="矩形 5"/>
          <p:cNvSpPr/>
          <p:nvPr/>
        </p:nvSpPr>
        <p:spPr>
          <a:xfrm>
            <a:off x="3709178" y="2026228"/>
            <a:ext cx="3562194" cy="584775"/>
          </a:xfrm>
          <a:prstGeom prst="rect">
            <a:avLst/>
          </a:prstGeom>
          <a:noFill/>
        </p:spPr>
        <p:txBody>
          <a:bodyPr wrap="non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API: </a:t>
            </a:r>
            <a:r>
              <a:rPr lang="en-US" altLang="zh-CN" sz="32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postMessage</a:t>
            </a:r>
            <a:r>
              <a:rPr lang="en-US" altLang="zh-CN"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endParaRPr lang="zh-CN" alt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文本框 8"/>
          <p:cNvSpPr txBox="1"/>
          <p:nvPr/>
        </p:nvSpPr>
        <p:spPr>
          <a:xfrm>
            <a:off x="4721498" y="6477831"/>
            <a:ext cx="7921869" cy="261610"/>
          </a:xfrm>
          <a:prstGeom prst="rect">
            <a:avLst/>
          </a:prstGeom>
          <a:noFill/>
        </p:spPr>
        <p:txBody>
          <a:bodyPr wrap="square" rtlCol="0">
            <a:spAutoFit/>
          </a:bodyPr>
          <a:lstStyle/>
          <a:p>
            <a:r>
              <a:rPr lang="en-US" altLang="zh-CN" sz="1100" dirty="0" smtClean="0"/>
              <a:t>Image </a:t>
            </a:r>
            <a:r>
              <a:rPr lang="en-US" altLang="zh-CN" sz="1100" dirty="0" err="1" smtClean="0"/>
              <a:t>from:https</a:t>
            </a:r>
            <a:r>
              <a:rPr lang="en-US" altLang="zh-CN" sz="1100" dirty="0" smtClean="0"/>
              <a:t>://www.usenix.org/sites/default/files/conference/protected-files/sec15_slides_weissbacher.pdf</a:t>
            </a:r>
            <a:endParaRPr lang="zh-CN" altLang="en-US" sz="1100" dirty="0"/>
          </a:p>
        </p:txBody>
      </p:sp>
      <p:sp>
        <p:nvSpPr>
          <p:cNvPr id="3" name="灯片编号占位符 2"/>
          <p:cNvSpPr>
            <a:spLocks noGrp="1"/>
          </p:cNvSpPr>
          <p:nvPr>
            <p:ph type="sldNum" sz="quarter" idx="12"/>
          </p:nvPr>
        </p:nvSpPr>
        <p:spPr/>
        <p:txBody>
          <a:bodyPr/>
          <a:lstStyle/>
          <a:p>
            <a:fld id="{54AC5E5D-DFB3-4D5B-B9B7-07638EF271F9}" type="slidenum">
              <a:rPr lang="zh-CN" altLang="en-US" smtClean="0"/>
              <a:t>4</a:t>
            </a:fld>
            <a:endParaRPr lang="zh-CN" altLang="en-US"/>
          </a:p>
        </p:txBody>
      </p:sp>
    </p:spTree>
    <p:extLst>
      <p:ext uri="{BB962C8B-B14F-4D97-AF65-F5344CB8AC3E}">
        <p14:creationId xmlns:p14="http://schemas.microsoft.com/office/powerpoint/2010/main" val="1438141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Performance</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479" y="1930400"/>
            <a:ext cx="7011378" cy="2172003"/>
          </a:xfrm>
          <a:prstGeom prst="rect">
            <a:avLst/>
          </a:prstGeom>
        </p:spPr>
      </p:pic>
      <p:sp>
        <p:nvSpPr>
          <p:cNvPr id="5" name="矩形 4"/>
          <p:cNvSpPr/>
          <p:nvPr/>
        </p:nvSpPr>
        <p:spPr>
          <a:xfrm>
            <a:off x="4180984" y="4533638"/>
            <a:ext cx="1946367" cy="369332"/>
          </a:xfrm>
          <a:prstGeom prst="rect">
            <a:avLst/>
          </a:prstGeom>
        </p:spPr>
        <p:txBody>
          <a:bodyPr wrap="none">
            <a:spAutoFit/>
          </a:bodyPr>
          <a:lstStyle/>
          <a:p>
            <a:r>
              <a:rPr lang="zh-CN" altLang="en-US" dirty="0" smtClean="0"/>
              <a:t>0.66ms overhead</a:t>
            </a:r>
            <a:endParaRPr lang="zh-CN" altLang="en-US" dirty="0"/>
          </a:p>
        </p:txBody>
      </p:sp>
      <p:sp>
        <p:nvSpPr>
          <p:cNvPr id="3" name="灯片编号占位符 2"/>
          <p:cNvSpPr>
            <a:spLocks noGrp="1"/>
          </p:cNvSpPr>
          <p:nvPr>
            <p:ph type="sldNum" sz="quarter" idx="12"/>
          </p:nvPr>
        </p:nvSpPr>
        <p:spPr/>
        <p:txBody>
          <a:bodyPr/>
          <a:lstStyle/>
          <a:p>
            <a:fld id="{54AC5E5D-DFB3-4D5B-B9B7-07638EF271F9}" type="slidenum">
              <a:rPr lang="zh-CN" altLang="en-US" smtClean="0"/>
              <a:t>40</a:t>
            </a:fld>
            <a:endParaRPr lang="zh-CN" altLang="en-US"/>
          </a:p>
        </p:txBody>
      </p:sp>
    </p:spTree>
    <p:extLst>
      <p:ext uri="{BB962C8B-B14F-4D97-AF65-F5344CB8AC3E}">
        <p14:creationId xmlns:p14="http://schemas.microsoft.com/office/powerpoint/2010/main" val="30785394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Contributions</a:t>
            </a:r>
            <a:endParaRPr lang="zh-CN" altLang="en-US" dirty="0"/>
          </a:p>
        </p:txBody>
      </p:sp>
      <p:sp>
        <p:nvSpPr>
          <p:cNvPr id="3" name="内容占位符 2"/>
          <p:cNvSpPr>
            <a:spLocks noGrp="1"/>
          </p:cNvSpPr>
          <p:nvPr>
            <p:ph idx="1"/>
          </p:nvPr>
        </p:nvSpPr>
        <p:spPr/>
        <p:txBody>
          <a:bodyPr>
            <a:normAutofit/>
          </a:bodyPr>
          <a:lstStyle/>
          <a:p>
            <a:r>
              <a:rPr lang="en-US" altLang="zh-CN" sz="2800" dirty="0" smtClean="0"/>
              <a:t>In-browser </a:t>
            </a:r>
            <a:r>
              <a:rPr lang="en-US" altLang="zh-CN" sz="2800" dirty="0"/>
              <a:t>anomaly detection system </a:t>
            </a:r>
            <a:r>
              <a:rPr lang="en-US" altLang="zh-CN" sz="2800" dirty="0" smtClean="0"/>
              <a:t>for hardening </a:t>
            </a:r>
            <a:r>
              <a:rPr lang="en-US" altLang="zh-CN" sz="2800" dirty="0"/>
              <a:t>against previously unknown </a:t>
            </a:r>
            <a:r>
              <a:rPr lang="en-US" altLang="zh-CN" sz="2800" dirty="0" smtClean="0"/>
              <a:t>CSV </a:t>
            </a:r>
            <a:r>
              <a:rPr lang="en-US" altLang="zh-CN" sz="2800" dirty="0" smtClean="0"/>
              <a:t>vulnerabilities</a:t>
            </a:r>
            <a:endParaRPr lang="en-US" altLang="zh-CN" sz="2800" dirty="0"/>
          </a:p>
          <a:p>
            <a:r>
              <a:rPr lang="en-US" altLang="zh-CN" sz="2800" dirty="0" smtClean="0"/>
              <a:t>Invariant </a:t>
            </a:r>
            <a:r>
              <a:rPr lang="en-US" altLang="zh-CN" sz="2800" dirty="0"/>
              <a:t>patching: extending invariant </a:t>
            </a:r>
            <a:r>
              <a:rPr lang="en-US" altLang="zh-CN" sz="2800" dirty="0" smtClean="0"/>
              <a:t>detection to </a:t>
            </a:r>
            <a:r>
              <a:rPr lang="en-US" altLang="zh-CN" sz="2800" dirty="0"/>
              <a:t>server-side </a:t>
            </a:r>
            <a:r>
              <a:rPr lang="en-US" altLang="zh-CN" sz="2800" dirty="0" smtClean="0"/>
              <a:t>templates</a:t>
            </a:r>
          </a:p>
          <a:p>
            <a:r>
              <a:rPr lang="en-US" altLang="zh-CN" sz="2800" dirty="0" smtClean="0"/>
              <a:t>Extensively </a:t>
            </a:r>
            <a:r>
              <a:rPr lang="en-US" altLang="zh-CN" sz="2800" dirty="0"/>
              <a:t>evaluate both the performance </a:t>
            </a:r>
            <a:r>
              <a:rPr lang="en-US" altLang="zh-CN" sz="2800" dirty="0" smtClean="0"/>
              <a:t>and security </a:t>
            </a:r>
            <a:r>
              <a:rPr lang="en-US" altLang="zh-CN" sz="2800" dirty="0"/>
              <a:t>benefits of </a:t>
            </a:r>
            <a:r>
              <a:rPr lang="en-US" altLang="zh-CN" sz="2800" dirty="0" err="1" smtClean="0"/>
              <a:t>ZigZag</a:t>
            </a:r>
            <a:endParaRPr lang="zh-CN" altLang="en-US" sz="2800" dirty="0"/>
          </a:p>
        </p:txBody>
      </p:sp>
      <p:sp>
        <p:nvSpPr>
          <p:cNvPr id="4" name="灯片编号占位符 3"/>
          <p:cNvSpPr>
            <a:spLocks noGrp="1"/>
          </p:cNvSpPr>
          <p:nvPr>
            <p:ph type="sldNum" sz="quarter" idx="12"/>
          </p:nvPr>
        </p:nvSpPr>
        <p:spPr/>
        <p:txBody>
          <a:bodyPr/>
          <a:lstStyle/>
          <a:p>
            <a:fld id="{54AC5E5D-DFB3-4D5B-B9B7-07638EF271F9}" type="slidenum">
              <a:rPr lang="zh-CN" altLang="en-US" smtClean="0"/>
              <a:t>41</a:t>
            </a:fld>
            <a:endParaRPr lang="zh-CN" altLang="en-US"/>
          </a:p>
        </p:txBody>
      </p:sp>
    </p:spTree>
    <p:extLst>
      <p:ext uri="{BB962C8B-B14F-4D97-AF65-F5344CB8AC3E}">
        <p14:creationId xmlns:p14="http://schemas.microsoft.com/office/powerpoint/2010/main" val="7832165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Quiz:</a:t>
            </a:r>
            <a:endParaRPr lang="zh-CN" altLang="en-US" dirty="0"/>
          </a:p>
        </p:txBody>
      </p:sp>
      <p:sp>
        <p:nvSpPr>
          <p:cNvPr id="3" name="内容占位符 2"/>
          <p:cNvSpPr>
            <a:spLocks noGrp="1"/>
          </p:cNvSpPr>
          <p:nvPr>
            <p:ph idx="1"/>
          </p:nvPr>
        </p:nvSpPr>
        <p:spPr/>
        <p:txBody>
          <a:bodyPr/>
          <a:lstStyle/>
          <a:p>
            <a:r>
              <a:rPr lang="en-US" altLang="zh-CN" dirty="0" smtClean="0"/>
              <a:t>1.What are the two phases of Zigzag?</a:t>
            </a:r>
          </a:p>
          <a:p>
            <a:endParaRPr lang="en-US" altLang="zh-CN" dirty="0" smtClean="0"/>
          </a:p>
          <a:p>
            <a:r>
              <a:rPr lang="en-US" altLang="zh-CN" dirty="0" smtClean="0"/>
              <a:t>2.What are the two basic processes of Zigzag?</a:t>
            </a:r>
          </a:p>
          <a:p>
            <a:endParaRPr lang="en-US" altLang="zh-CN" dirty="0" smtClean="0"/>
          </a:p>
          <a:p>
            <a:r>
              <a:rPr lang="en-US" altLang="zh-CN" dirty="0" smtClean="0"/>
              <a:t>3.What are the two limitations the author mentioned of Zigzag?</a:t>
            </a:r>
            <a:endParaRPr lang="zh-CN" altLang="en-US" dirty="0"/>
          </a:p>
        </p:txBody>
      </p:sp>
      <p:sp>
        <p:nvSpPr>
          <p:cNvPr id="4" name="灯片编号占位符 3"/>
          <p:cNvSpPr>
            <a:spLocks noGrp="1"/>
          </p:cNvSpPr>
          <p:nvPr>
            <p:ph type="sldNum" sz="quarter" idx="12"/>
          </p:nvPr>
        </p:nvSpPr>
        <p:spPr/>
        <p:txBody>
          <a:bodyPr/>
          <a:lstStyle/>
          <a:p>
            <a:fld id="{54AC5E5D-DFB3-4D5B-B9B7-07638EF271F9}" type="slidenum">
              <a:rPr lang="zh-CN" altLang="en-US" smtClean="0"/>
              <a:t>42</a:t>
            </a:fld>
            <a:endParaRPr lang="zh-CN" altLang="en-US"/>
          </a:p>
        </p:txBody>
      </p:sp>
    </p:spTree>
    <p:extLst>
      <p:ext uri="{BB962C8B-B14F-4D97-AF65-F5344CB8AC3E}">
        <p14:creationId xmlns:p14="http://schemas.microsoft.com/office/powerpoint/2010/main" val="1077091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a:t>While </a:t>
            </a:r>
            <a:r>
              <a:rPr lang="en-US" altLang="zh-CN" dirty="0" err="1" smtClean="0"/>
              <a:t>postMessage</a:t>
            </a:r>
            <a:r>
              <a:rPr lang="en-US" altLang="zh-CN" dirty="0" smtClean="0"/>
              <a:t> </a:t>
            </a:r>
            <a:r>
              <a:rPr lang="en-US" altLang="zh-CN" dirty="0"/>
              <a:t>provides much greater flexibility to </a:t>
            </a:r>
            <a:r>
              <a:rPr lang="en-US" altLang="zh-CN" dirty="0" smtClean="0"/>
              <a:t>application </a:t>
            </a:r>
            <a:r>
              <a:rPr lang="en-US" altLang="zh-CN" dirty="0"/>
              <a:t>developers, it also opens the door for </a:t>
            </a:r>
            <a:r>
              <a:rPr lang="en-US" altLang="zh-CN" dirty="0" smtClean="0"/>
              <a:t>vulnerabilities to be introduced into web applications due to insufficient </a:t>
            </a:r>
            <a:r>
              <a:rPr lang="en-US" altLang="zh-CN" dirty="0"/>
              <a:t>origin checks or other programming </a:t>
            </a:r>
            <a:r>
              <a:rPr lang="en-US" altLang="zh-CN" dirty="0" smtClean="0"/>
              <a:t>mistakes.</a:t>
            </a:r>
            <a:endParaRPr lang="zh-CN" altLang="en-US" dirty="0"/>
          </a:p>
        </p:txBody>
      </p:sp>
      <p:sp>
        <p:nvSpPr>
          <p:cNvPr id="5" name="标题 1"/>
          <p:cNvSpPr txBox="1">
            <a:spLocks/>
          </p:cNvSpPr>
          <p:nvPr/>
        </p:nvSpPr>
        <p:spPr>
          <a:xfrm>
            <a:off x="829734" y="7620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smtClean="0"/>
              <a:t>Background</a:t>
            </a:r>
            <a:endParaRPr lang="zh-CN" altLang="en-US" dirty="0"/>
          </a:p>
        </p:txBody>
      </p:sp>
      <p:sp>
        <p:nvSpPr>
          <p:cNvPr id="6" name="矩形 5"/>
          <p:cNvSpPr/>
          <p:nvPr/>
        </p:nvSpPr>
        <p:spPr>
          <a:xfrm>
            <a:off x="3227110" y="3189361"/>
            <a:ext cx="2848857" cy="646331"/>
          </a:xfrm>
          <a:prstGeom prst="rect">
            <a:avLst/>
          </a:prstGeom>
        </p:spPr>
        <p:txBody>
          <a:bodyPr wrap="none">
            <a:spAutoFit/>
          </a:bodyPr>
          <a:lstStyle/>
          <a:p>
            <a:r>
              <a:rPr lang="en-US" altLang="zh-CN" sz="3600" b="1" dirty="0" err="1" smtClean="0">
                <a:ln w="22225">
                  <a:solidFill>
                    <a:schemeClr val="accent2"/>
                  </a:solidFill>
                  <a:prstDash val="solid"/>
                </a:ln>
                <a:solidFill>
                  <a:schemeClr val="accent2">
                    <a:lumMod val="40000"/>
                    <a:lumOff val="60000"/>
                  </a:schemeClr>
                </a:solidFill>
              </a:rPr>
              <a:t>postMessage</a:t>
            </a:r>
            <a:endParaRPr lang="zh-CN" altLang="en-US" sz="3600" b="1" dirty="0">
              <a:ln w="22225">
                <a:solidFill>
                  <a:schemeClr val="accent2"/>
                </a:solidFill>
                <a:prstDash val="solid"/>
              </a:ln>
              <a:solidFill>
                <a:schemeClr val="accent2">
                  <a:lumMod val="40000"/>
                  <a:lumOff val="60000"/>
                </a:schemeClr>
              </a:solidFill>
            </a:endParaRPr>
          </a:p>
        </p:txBody>
      </p:sp>
      <p:sp>
        <p:nvSpPr>
          <p:cNvPr id="7" name="右箭头 6"/>
          <p:cNvSpPr/>
          <p:nvPr/>
        </p:nvSpPr>
        <p:spPr>
          <a:xfrm rot="5400000">
            <a:off x="4092809" y="4325264"/>
            <a:ext cx="1117457" cy="414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77334" y="5229638"/>
            <a:ext cx="8538210" cy="646331"/>
          </a:xfrm>
          <a:prstGeom prst="rect">
            <a:avLst/>
          </a:prstGeom>
        </p:spPr>
        <p:txBody>
          <a:bodyPr wrap="square">
            <a:spAutoFit/>
          </a:bodyPr>
          <a:lstStyle/>
          <a:p>
            <a:r>
              <a:rPr lang="zh-CN" altLang="en-US" sz="3600" b="1" dirty="0" smtClean="0">
                <a:ln w="22225">
                  <a:solidFill>
                    <a:schemeClr val="accent2"/>
                  </a:solidFill>
                  <a:prstDash val="solid"/>
                </a:ln>
                <a:solidFill>
                  <a:schemeClr val="accent2">
                    <a:lumMod val="40000"/>
                    <a:lumOff val="60000"/>
                  </a:schemeClr>
                </a:solidFill>
              </a:rPr>
              <a:t>client</a:t>
            </a:r>
            <a:r>
              <a:rPr lang="zh-CN" altLang="en-US" sz="3600" b="1" dirty="0">
                <a:ln w="22225">
                  <a:solidFill>
                    <a:schemeClr val="accent2"/>
                  </a:solidFill>
                  <a:prstDash val="solid"/>
                </a:ln>
                <a:solidFill>
                  <a:schemeClr val="accent2">
                    <a:lumMod val="40000"/>
                    <a:lumOff val="60000"/>
                  </a:schemeClr>
                </a:solidFill>
              </a:rPr>
              <a:t>-side </a:t>
            </a:r>
            <a:r>
              <a:rPr lang="zh-CN" altLang="en-US" sz="3600" b="1" dirty="0" smtClean="0">
                <a:ln w="22225">
                  <a:solidFill>
                    <a:schemeClr val="accent2"/>
                  </a:solidFill>
                  <a:prstDash val="solid"/>
                </a:ln>
                <a:solidFill>
                  <a:schemeClr val="accent2">
                    <a:lumMod val="40000"/>
                    <a:lumOff val="60000"/>
                  </a:schemeClr>
                </a:solidFill>
              </a:rPr>
              <a:t>validation vulnerabilities</a:t>
            </a:r>
            <a:endParaRPr lang="zh-CN" altLang="en-US" sz="3600" b="1" dirty="0">
              <a:ln w="22225">
                <a:solidFill>
                  <a:schemeClr val="accent2"/>
                </a:solidFill>
                <a:prstDash val="solid"/>
              </a:ln>
              <a:solidFill>
                <a:schemeClr val="accent2">
                  <a:lumMod val="40000"/>
                  <a:lumOff val="60000"/>
                </a:schemeClr>
              </a:solidFill>
            </a:endParaRPr>
          </a:p>
        </p:txBody>
      </p:sp>
      <p:sp>
        <p:nvSpPr>
          <p:cNvPr id="2" name="灯片编号占位符 1"/>
          <p:cNvSpPr>
            <a:spLocks noGrp="1"/>
          </p:cNvSpPr>
          <p:nvPr>
            <p:ph type="sldNum" sz="quarter" idx="12"/>
          </p:nvPr>
        </p:nvSpPr>
        <p:spPr/>
        <p:txBody>
          <a:bodyPr/>
          <a:lstStyle/>
          <a:p>
            <a:fld id="{54AC5E5D-DFB3-4D5B-B9B7-07638EF271F9}" type="slidenum">
              <a:rPr lang="zh-CN" altLang="en-US" smtClean="0"/>
              <a:t>5</a:t>
            </a:fld>
            <a:endParaRPr lang="zh-CN" altLang="en-US"/>
          </a:p>
        </p:txBody>
      </p:sp>
    </p:spTree>
    <p:extLst>
      <p:ext uri="{BB962C8B-B14F-4D97-AF65-F5344CB8AC3E}">
        <p14:creationId xmlns:p14="http://schemas.microsoft.com/office/powerpoint/2010/main" val="2699528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677334" y="609600"/>
            <a:ext cx="8596668" cy="1320800"/>
          </a:xfrm>
        </p:spPr>
        <p:txBody>
          <a:bodyPr/>
          <a:lstStyle/>
          <a:p>
            <a:r>
              <a:rPr lang="en-US" altLang="zh-CN" dirty="0" smtClean="0"/>
              <a:t>Background</a:t>
            </a:r>
            <a:endParaRPr lang="zh-CN" altLang="en-US" dirty="0"/>
          </a:p>
        </p:txBody>
      </p:sp>
      <p:pic>
        <p:nvPicPr>
          <p:cNvPr id="6" name="图片 5"/>
          <p:cNvPicPr>
            <a:picLocks noChangeAspect="1"/>
          </p:cNvPicPr>
          <p:nvPr/>
        </p:nvPicPr>
        <p:blipFill>
          <a:blip r:embed="rId3"/>
          <a:stretch>
            <a:fillRect/>
          </a:stretch>
        </p:blipFill>
        <p:spPr>
          <a:xfrm>
            <a:off x="2393740" y="2383856"/>
            <a:ext cx="6524625" cy="3228975"/>
          </a:xfrm>
          <a:prstGeom prst="rect">
            <a:avLst/>
          </a:prstGeom>
        </p:spPr>
      </p:pic>
      <p:sp>
        <p:nvSpPr>
          <p:cNvPr id="7" name="文本框 6"/>
          <p:cNvSpPr txBox="1"/>
          <p:nvPr/>
        </p:nvSpPr>
        <p:spPr>
          <a:xfrm>
            <a:off x="4721498" y="6477831"/>
            <a:ext cx="7921869" cy="261610"/>
          </a:xfrm>
          <a:prstGeom prst="rect">
            <a:avLst/>
          </a:prstGeom>
          <a:noFill/>
        </p:spPr>
        <p:txBody>
          <a:bodyPr wrap="square" rtlCol="0">
            <a:spAutoFit/>
          </a:bodyPr>
          <a:lstStyle/>
          <a:p>
            <a:r>
              <a:rPr lang="en-US" altLang="zh-CN" sz="1100" dirty="0" smtClean="0"/>
              <a:t>Image </a:t>
            </a:r>
            <a:r>
              <a:rPr lang="en-US" altLang="zh-CN" sz="1100" dirty="0" err="1" smtClean="0"/>
              <a:t>from:https</a:t>
            </a:r>
            <a:r>
              <a:rPr lang="en-US" altLang="zh-CN" sz="1100" dirty="0" smtClean="0"/>
              <a:t>://www.usenix.org/sites/default/files/conference/protected-files/sec15_slides_weissbacher.pdf</a:t>
            </a:r>
            <a:endParaRPr lang="zh-CN" altLang="en-US" sz="1100" dirty="0"/>
          </a:p>
        </p:txBody>
      </p:sp>
      <p:sp>
        <p:nvSpPr>
          <p:cNvPr id="8" name="矩形 7"/>
          <p:cNvSpPr/>
          <p:nvPr/>
        </p:nvSpPr>
        <p:spPr>
          <a:xfrm>
            <a:off x="1530851" y="1393403"/>
            <a:ext cx="8570679" cy="646331"/>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zh-CN" altLang="en-US" sz="3600" b="1" dirty="0" smtClean="0">
                <a:ln/>
                <a:solidFill>
                  <a:schemeClr val="accent4"/>
                </a:solidFill>
              </a:rPr>
              <a:t>client</a:t>
            </a:r>
            <a:r>
              <a:rPr lang="zh-CN" altLang="en-US" sz="3600" b="1" dirty="0">
                <a:ln/>
                <a:solidFill>
                  <a:schemeClr val="accent4"/>
                </a:solidFill>
              </a:rPr>
              <a:t>-side </a:t>
            </a:r>
            <a:r>
              <a:rPr lang="zh-CN" altLang="en-US" sz="3600" b="1" dirty="0" smtClean="0">
                <a:ln/>
                <a:solidFill>
                  <a:schemeClr val="accent4"/>
                </a:solidFill>
              </a:rPr>
              <a:t>validation vulnerabilities</a:t>
            </a:r>
            <a:endParaRPr lang="zh-CN" altLang="en-US" sz="3600" b="1" dirty="0">
              <a:ln/>
              <a:solidFill>
                <a:schemeClr val="accent4"/>
              </a:solidFill>
            </a:endParaRPr>
          </a:p>
        </p:txBody>
      </p:sp>
      <p:sp>
        <p:nvSpPr>
          <p:cNvPr id="2" name="灯片编号占位符 1"/>
          <p:cNvSpPr>
            <a:spLocks noGrp="1"/>
          </p:cNvSpPr>
          <p:nvPr>
            <p:ph type="sldNum" sz="quarter" idx="12"/>
          </p:nvPr>
        </p:nvSpPr>
        <p:spPr/>
        <p:txBody>
          <a:bodyPr/>
          <a:lstStyle/>
          <a:p>
            <a:fld id="{54AC5E5D-DFB3-4D5B-B9B7-07638EF271F9}" type="slidenum">
              <a:rPr lang="zh-CN" altLang="en-US" smtClean="0"/>
              <a:t>6</a:t>
            </a:fld>
            <a:endParaRPr lang="zh-CN" altLang="en-US"/>
          </a:p>
        </p:txBody>
      </p:sp>
    </p:spTree>
    <p:extLst>
      <p:ext uri="{BB962C8B-B14F-4D97-AF65-F5344CB8AC3E}">
        <p14:creationId xmlns:p14="http://schemas.microsoft.com/office/powerpoint/2010/main" val="3007812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677334" y="609600"/>
            <a:ext cx="8596668" cy="1320800"/>
          </a:xfrm>
        </p:spPr>
        <p:txBody>
          <a:bodyPr/>
          <a:lstStyle/>
          <a:p>
            <a:r>
              <a:rPr lang="en-US" altLang="zh-CN" dirty="0" smtClean="0"/>
              <a:t>Background</a:t>
            </a:r>
            <a:endParaRPr lang="zh-CN" altLang="en-US" dirty="0"/>
          </a:p>
        </p:txBody>
      </p:sp>
      <p:sp>
        <p:nvSpPr>
          <p:cNvPr id="7" name="文本框 6"/>
          <p:cNvSpPr txBox="1"/>
          <p:nvPr/>
        </p:nvSpPr>
        <p:spPr>
          <a:xfrm>
            <a:off x="4721498" y="6477831"/>
            <a:ext cx="7921869" cy="261610"/>
          </a:xfrm>
          <a:prstGeom prst="rect">
            <a:avLst/>
          </a:prstGeom>
          <a:noFill/>
        </p:spPr>
        <p:txBody>
          <a:bodyPr wrap="square" rtlCol="0">
            <a:spAutoFit/>
          </a:bodyPr>
          <a:lstStyle/>
          <a:p>
            <a:r>
              <a:rPr lang="en-US" altLang="zh-CN" sz="1100" dirty="0" smtClean="0"/>
              <a:t>Image </a:t>
            </a:r>
            <a:r>
              <a:rPr lang="en-US" altLang="zh-CN" sz="1100" dirty="0" err="1" smtClean="0"/>
              <a:t>from:https</a:t>
            </a:r>
            <a:r>
              <a:rPr lang="en-US" altLang="zh-CN" sz="1100" dirty="0" smtClean="0"/>
              <a:t>://www.usenix.org/sites/default/files/conference/protected-files/sec15_slides_weissbacher.pdf</a:t>
            </a:r>
            <a:endParaRPr lang="zh-CN" altLang="en-US" sz="1100" dirty="0"/>
          </a:p>
        </p:txBody>
      </p:sp>
      <p:sp>
        <p:nvSpPr>
          <p:cNvPr id="8" name="矩形 7"/>
          <p:cNvSpPr/>
          <p:nvPr/>
        </p:nvSpPr>
        <p:spPr>
          <a:xfrm>
            <a:off x="1530851" y="1393403"/>
            <a:ext cx="8570679" cy="646331"/>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zh-CN" altLang="en-US" sz="3600" b="1" dirty="0" smtClean="0">
                <a:ln/>
                <a:solidFill>
                  <a:schemeClr val="accent4"/>
                </a:solidFill>
              </a:rPr>
              <a:t>client</a:t>
            </a:r>
            <a:r>
              <a:rPr lang="zh-CN" altLang="en-US" sz="3600" b="1" dirty="0">
                <a:ln/>
                <a:solidFill>
                  <a:schemeClr val="accent4"/>
                </a:solidFill>
              </a:rPr>
              <a:t>-side </a:t>
            </a:r>
            <a:r>
              <a:rPr lang="zh-CN" altLang="en-US" sz="3600" b="1" dirty="0" smtClean="0">
                <a:ln/>
                <a:solidFill>
                  <a:schemeClr val="accent4"/>
                </a:solidFill>
              </a:rPr>
              <a:t>validation vulnerabilities</a:t>
            </a:r>
            <a:endParaRPr lang="zh-CN" altLang="en-US" sz="3600" b="1" dirty="0">
              <a:ln/>
              <a:solidFill>
                <a:schemeClr val="accent4"/>
              </a:solidFill>
            </a:endParaRPr>
          </a:p>
        </p:txBody>
      </p:sp>
      <p:sp>
        <p:nvSpPr>
          <p:cNvPr id="9" name="矩形 8"/>
          <p:cNvSpPr/>
          <p:nvPr/>
        </p:nvSpPr>
        <p:spPr>
          <a:xfrm>
            <a:off x="1673498" y="2181377"/>
            <a:ext cx="6096000" cy="1477328"/>
          </a:xfrm>
          <a:prstGeom prst="rect">
            <a:avLst/>
          </a:prstGeom>
        </p:spPr>
        <p:txBody>
          <a:bodyPr>
            <a:spAutoFit/>
          </a:bodyPr>
          <a:lstStyle/>
          <a:p>
            <a:r>
              <a:rPr lang="zh-CN" altLang="en-US" dirty="0" smtClean="0"/>
              <a:t>function listener(event){</a:t>
            </a:r>
          </a:p>
          <a:p>
            <a:r>
              <a:rPr lang="zh-CN" altLang="en-US" dirty="0" smtClean="0"/>
              <a:t>if (</a:t>
            </a:r>
            <a:r>
              <a:rPr lang="zh-CN" altLang="en-US" dirty="0" smtClean="0">
                <a:solidFill>
                  <a:srgbClr val="FF0000"/>
                </a:solidFill>
              </a:rPr>
              <a:t>event.origin.indexOf("domain.</a:t>
            </a:r>
            <a:r>
              <a:rPr lang="en-US" altLang="zh-CN" dirty="0" smtClean="0">
                <a:solidFill>
                  <a:srgbClr val="FF0000"/>
                </a:solidFill>
              </a:rPr>
              <a:t>test</a:t>
            </a:r>
            <a:r>
              <a:rPr lang="zh-CN" altLang="en-US" dirty="0" smtClean="0">
                <a:solidFill>
                  <a:srgbClr val="FF0000"/>
                </a:solidFill>
              </a:rPr>
              <a:t>") != -1</a:t>
            </a:r>
            <a:r>
              <a:rPr lang="zh-CN" altLang="en-US" dirty="0" smtClean="0"/>
              <a:t>){</a:t>
            </a:r>
          </a:p>
          <a:p>
            <a:r>
              <a:rPr lang="zh-CN" altLang="en-US" dirty="0" smtClean="0"/>
              <a:t>eval(event.data);</a:t>
            </a:r>
          </a:p>
          <a:p>
            <a:r>
              <a:rPr lang="en-US" altLang="zh-CN" dirty="0" smtClean="0"/>
              <a:t>	</a:t>
            </a:r>
            <a:r>
              <a:rPr lang="zh-CN" altLang="en-US" dirty="0" smtClean="0"/>
              <a:t>}</a:t>
            </a:r>
          </a:p>
          <a:p>
            <a:r>
              <a:rPr lang="zh-CN" altLang="en-US" dirty="0" smtClean="0"/>
              <a:t>}</a:t>
            </a:r>
            <a:endParaRPr lang="zh-CN" altLang="en-US" dirty="0"/>
          </a:p>
        </p:txBody>
      </p:sp>
      <p:sp>
        <p:nvSpPr>
          <p:cNvPr id="10" name="矩形 9"/>
          <p:cNvSpPr/>
          <p:nvPr/>
        </p:nvSpPr>
        <p:spPr>
          <a:xfrm>
            <a:off x="1078303" y="4442224"/>
            <a:ext cx="8134708" cy="1384995"/>
          </a:xfrm>
          <a:prstGeom prst="rect">
            <a:avLst/>
          </a:prstGeom>
        </p:spPr>
        <p:txBody>
          <a:bodyPr wrap="square">
            <a:spAutoFit/>
          </a:bodyPr>
          <a:lstStyle/>
          <a:p>
            <a:r>
              <a:rPr lang="zh-CN" altLang="en-US" sz="2800" dirty="0" smtClean="0"/>
              <a:t>Developer must verify origin correctly</a:t>
            </a:r>
            <a:endParaRPr lang="en-US" altLang="zh-CN" sz="2800" dirty="0" smtClean="0"/>
          </a:p>
          <a:p>
            <a:endParaRPr lang="zh-CN" altLang="en-US" sz="2800" dirty="0" smtClean="0"/>
          </a:p>
          <a:p>
            <a:r>
              <a:rPr lang="zh-CN" altLang="en-US" sz="2800" dirty="0" smtClean="0"/>
              <a:t>"domain.</a:t>
            </a:r>
            <a:r>
              <a:rPr lang="en-US" altLang="zh-CN" sz="2800" dirty="0" smtClean="0"/>
              <a:t>test</a:t>
            </a:r>
            <a:r>
              <a:rPr lang="zh-CN" altLang="en-US" sz="2800" dirty="0" smtClean="0"/>
              <a:t>.attacker.com"</a:t>
            </a:r>
            <a:endParaRPr lang="zh-CN" altLang="en-US" sz="2800" dirty="0"/>
          </a:p>
        </p:txBody>
      </p:sp>
      <p:sp>
        <p:nvSpPr>
          <p:cNvPr id="2" name="灯片编号占位符 1"/>
          <p:cNvSpPr>
            <a:spLocks noGrp="1"/>
          </p:cNvSpPr>
          <p:nvPr>
            <p:ph type="sldNum" sz="quarter" idx="12"/>
          </p:nvPr>
        </p:nvSpPr>
        <p:spPr/>
        <p:txBody>
          <a:bodyPr/>
          <a:lstStyle/>
          <a:p>
            <a:fld id="{54AC5E5D-DFB3-4D5B-B9B7-07638EF271F9}" type="slidenum">
              <a:rPr lang="zh-CN" altLang="en-US" smtClean="0"/>
              <a:t>7</a:t>
            </a:fld>
            <a:endParaRPr lang="zh-CN" altLang="en-US"/>
          </a:p>
        </p:txBody>
      </p:sp>
    </p:spTree>
    <p:extLst>
      <p:ext uri="{BB962C8B-B14F-4D97-AF65-F5344CB8AC3E}">
        <p14:creationId xmlns:p14="http://schemas.microsoft.com/office/powerpoint/2010/main" val="3406957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677334" y="1487728"/>
            <a:ext cx="9432824" cy="4869939"/>
          </a:xfrm>
        </p:spPr>
        <p:txBody>
          <a:bodyPr>
            <a:normAutofit/>
          </a:bodyPr>
          <a:lstStyle/>
          <a:p>
            <a:r>
              <a:rPr lang="en-US" altLang="zh-CN" sz="2400" dirty="0" smtClean="0">
                <a:solidFill>
                  <a:schemeClr val="bg1">
                    <a:lumMod val="75000"/>
                  </a:schemeClr>
                </a:solidFill>
              </a:rPr>
              <a:t>Background</a:t>
            </a:r>
          </a:p>
          <a:p>
            <a:r>
              <a:rPr lang="en-US" altLang="zh-CN" sz="2400" dirty="0" smtClean="0"/>
              <a:t>Motivation</a:t>
            </a:r>
          </a:p>
          <a:p>
            <a:pPr lvl="1">
              <a:buFont typeface="Wingdings" panose="05000000000000000000" pitchFamily="2" charset="2"/>
              <a:buChar char="l"/>
            </a:pPr>
            <a:r>
              <a:rPr lang="en-US" altLang="zh-CN" dirty="0" smtClean="0"/>
              <a:t>Example of webmail service</a:t>
            </a:r>
          </a:p>
          <a:p>
            <a:r>
              <a:rPr lang="en-US" altLang="zh-CN" sz="2400" dirty="0"/>
              <a:t>System </a:t>
            </a:r>
            <a:r>
              <a:rPr lang="en-US" altLang="zh-CN" sz="2400" dirty="0" smtClean="0"/>
              <a:t>overview</a:t>
            </a:r>
          </a:p>
          <a:p>
            <a:pPr lvl="1">
              <a:buFont typeface="Wingdings" panose="05000000000000000000" pitchFamily="2" charset="2"/>
              <a:buChar char="l"/>
            </a:pPr>
            <a:r>
              <a:rPr lang="en-US" altLang="zh-CN" dirty="0"/>
              <a:t>Learning </a:t>
            </a:r>
            <a:r>
              <a:rPr lang="en-US" altLang="zh-CN" dirty="0" smtClean="0"/>
              <a:t>phase</a:t>
            </a:r>
            <a:endParaRPr lang="en-US" altLang="zh-CN" dirty="0"/>
          </a:p>
          <a:p>
            <a:pPr lvl="1">
              <a:buFont typeface="Wingdings" panose="05000000000000000000" pitchFamily="2" charset="2"/>
              <a:buChar char="l"/>
            </a:pPr>
            <a:r>
              <a:rPr lang="en-US" altLang="zh-CN" dirty="0"/>
              <a:t>Enforcement </a:t>
            </a:r>
            <a:r>
              <a:rPr lang="en-US" altLang="zh-CN" dirty="0" smtClean="0"/>
              <a:t>phase</a:t>
            </a:r>
            <a:endParaRPr lang="en-US" altLang="zh-CN" dirty="0"/>
          </a:p>
          <a:p>
            <a:r>
              <a:rPr lang="en-US" altLang="zh-CN" sz="2400" dirty="0" smtClean="0"/>
              <a:t>Invariant Detection and Enforcement</a:t>
            </a:r>
          </a:p>
          <a:p>
            <a:r>
              <a:rPr lang="en-US" altLang="zh-CN" sz="2400" dirty="0"/>
              <a:t>Program </a:t>
            </a:r>
            <a:r>
              <a:rPr lang="en-US" altLang="zh-CN" sz="2400" dirty="0" smtClean="0"/>
              <a:t>Generalization</a:t>
            </a:r>
          </a:p>
          <a:p>
            <a:r>
              <a:rPr lang="en-US" altLang="zh-CN" sz="2400" dirty="0" smtClean="0"/>
              <a:t>Evaluation</a:t>
            </a:r>
          </a:p>
          <a:p>
            <a:r>
              <a:rPr lang="en-US" altLang="zh-CN" sz="2400" dirty="0" smtClean="0"/>
              <a:t>Quiz</a:t>
            </a:r>
            <a:endParaRPr lang="zh-CN" altLang="en-US" sz="2400" dirty="0"/>
          </a:p>
        </p:txBody>
      </p:sp>
      <p:sp>
        <p:nvSpPr>
          <p:cNvPr id="4" name="灯片编号占位符 3"/>
          <p:cNvSpPr>
            <a:spLocks noGrp="1"/>
          </p:cNvSpPr>
          <p:nvPr>
            <p:ph type="sldNum" sz="quarter" idx="12"/>
          </p:nvPr>
        </p:nvSpPr>
        <p:spPr/>
        <p:txBody>
          <a:bodyPr/>
          <a:lstStyle/>
          <a:p>
            <a:fld id="{54AC5E5D-DFB3-4D5B-B9B7-07638EF271F9}" type="slidenum">
              <a:rPr lang="zh-CN" altLang="en-US" smtClean="0"/>
              <a:t>8</a:t>
            </a:fld>
            <a:endParaRPr lang="zh-CN" altLang="en-US"/>
          </a:p>
        </p:txBody>
      </p:sp>
    </p:spTree>
    <p:extLst>
      <p:ext uri="{BB962C8B-B14F-4D97-AF65-F5344CB8AC3E}">
        <p14:creationId xmlns:p14="http://schemas.microsoft.com/office/powerpoint/2010/main" val="1365960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Motivation</a:t>
            </a:r>
            <a:br>
              <a:rPr lang="en-US" altLang="zh-CN" dirty="0" smtClean="0"/>
            </a:br>
            <a:r>
              <a:rPr lang="en-US" altLang="zh-CN" dirty="0" smtClean="0"/>
              <a:t>Email example</a:t>
            </a:r>
            <a:endParaRPr lang="zh-CN" altLang="en-US" dirty="0"/>
          </a:p>
        </p:txBody>
      </p:sp>
      <p:grpSp>
        <p:nvGrpSpPr>
          <p:cNvPr id="16" name="组合 15"/>
          <p:cNvGrpSpPr/>
          <p:nvPr/>
        </p:nvGrpSpPr>
        <p:grpSpPr>
          <a:xfrm>
            <a:off x="1045491" y="2096219"/>
            <a:ext cx="1302072" cy="1802921"/>
            <a:chOff x="1045491" y="2096219"/>
            <a:chExt cx="1302072" cy="1802921"/>
          </a:xfrm>
        </p:grpSpPr>
        <p:sp>
          <p:nvSpPr>
            <p:cNvPr id="4" name="椭圆 3"/>
            <p:cNvSpPr/>
            <p:nvPr/>
          </p:nvSpPr>
          <p:spPr>
            <a:xfrm>
              <a:off x="1345721" y="2096219"/>
              <a:ext cx="854015" cy="767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1045491" y="3069624"/>
              <a:ext cx="1302072"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259456" y="2863970"/>
              <a:ext cx="513272" cy="103517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696527" y="3071004"/>
              <a:ext cx="503209" cy="828136"/>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6775731" y="2096219"/>
            <a:ext cx="1302072" cy="1802921"/>
            <a:chOff x="1045491" y="2096219"/>
            <a:chExt cx="1302072" cy="1802921"/>
          </a:xfrm>
        </p:grpSpPr>
        <p:sp>
          <p:nvSpPr>
            <p:cNvPr id="18" name="椭圆 17"/>
            <p:cNvSpPr/>
            <p:nvPr/>
          </p:nvSpPr>
          <p:spPr>
            <a:xfrm>
              <a:off x="1345721" y="2096219"/>
              <a:ext cx="854015" cy="767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1045491" y="3069624"/>
              <a:ext cx="1302072"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259456" y="2863970"/>
              <a:ext cx="513272" cy="103517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696527" y="3071004"/>
              <a:ext cx="503209" cy="828136"/>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394766" y="4104794"/>
            <a:ext cx="2898550" cy="923330"/>
          </a:xfrm>
          <a:prstGeom prst="rect">
            <a:avLst/>
          </a:prstGeom>
          <a:noFill/>
        </p:spPr>
        <p:txBody>
          <a:bodyPr wrap="none" lIns="91440" tIns="45720" rIns="91440" bIns="45720">
            <a:spAutoFit/>
          </a:bodyPr>
          <a:lstStyle/>
          <a:p>
            <a:pPr algn="ctr"/>
            <a:r>
              <a:rPr lang="en-US" altLang="zh-CN" sz="5400" b="1" cap="none" spc="0" dirty="0" smtClean="0">
                <a:ln w="22225">
                  <a:solidFill>
                    <a:schemeClr val="accent2"/>
                  </a:solidFill>
                  <a:prstDash val="solid"/>
                </a:ln>
                <a:solidFill>
                  <a:schemeClr val="accent2">
                    <a:lumMod val="40000"/>
                    <a:lumOff val="60000"/>
                  </a:schemeClr>
                </a:solidFill>
                <a:effectLst/>
              </a:rPr>
              <a:t>attacker</a:t>
            </a:r>
            <a:endParaRPr lang="zh-CN" altLang="en-US" sz="5400" b="1" cap="none" spc="0" dirty="0">
              <a:ln w="22225">
                <a:solidFill>
                  <a:schemeClr val="accent2"/>
                </a:solidFill>
                <a:prstDash val="solid"/>
              </a:ln>
              <a:solidFill>
                <a:schemeClr val="accent2">
                  <a:lumMod val="40000"/>
                  <a:lumOff val="60000"/>
                </a:schemeClr>
              </a:solidFill>
              <a:effectLst/>
            </a:endParaRPr>
          </a:p>
        </p:txBody>
      </p:sp>
      <p:sp>
        <p:nvSpPr>
          <p:cNvPr id="26" name="矩形 25"/>
          <p:cNvSpPr/>
          <p:nvPr/>
        </p:nvSpPr>
        <p:spPr>
          <a:xfrm>
            <a:off x="6775731" y="4003194"/>
            <a:ext cx="1585692" cy="923330"/>
          </a:xfrm>
          <a:prstGeom prst="rect">
            <a:avLst/>
          </a:prstGeom>
          <a:noFill/>
        </p:spPr>
        <p:txBody>
          <a:bodyPr wrap="none" lIns="91440" tIns="45720" rIns="91440" bIns="45720">
            <a:spAutoFit/>
          </a:bodyPr>
          <a:lstStyle/>
          <a:p>
            <a:pPr algn="ctr"/>
            <a:r>
              <a:rPr lang="en-US" altLang="zh-CN" sz="5400" b="1" cap="none" spc="0" dirty="0" smtClean="0">
                <a:ln w="22225">
                  <a:solidFill>
                    <a:schemeClr val="accent2"/>
                  </a:solidFill>
                  <a:prstDash val="solid"/>
                </a:ln>
                <a:solidFill>
                  <a:schemeClr val="accent2">
                    <a:lumMod val="40000"/>
                    <a:lumOff val="60000"/>
                  </a:schemeClr>
                </a:solidFill>
                <a:effectLst/>
              </a:rPr>
              <a:t>user</a:t>
            </a:r>
            <a:endParaRPr lang="zh-CN" altLang="en-US" sz="5400" b="1" cap="none" spc="0" dirty="0">
              <a:ln w="22225">
                <a:solidFill>
                  <a:schemeClr val="accent2"/>
                </a:solidFill>
                <a:prstDash val="solid"/>
              </a:ln>
              <a:solidFill>
                <a:schemeClr val="accent2">
                  <a:lumMod val="40000"/>
                  <a:lumOff val="60000"/>
                </a:schemeClr>
              </a:solidFill>
              <a:effectLst/>
            </a:endParaRPr>
          </a:p>
        </p:txBody>
      </p:sp>
      <p:sp>
        <p:nvSpPr>
          <p:cNvPr id="3" name="灯片编号占位符 2"/>
          <p:cNvSpPr>
            <a:spLocks noGrp="1"/>
          </p:cNvSpPr>
          <p:nvPr>
            <p:ph type="sldNum" sz="quarter" idx="12"/>
          </p:nvPr>
        </p:nvSpPr>
        <p:spPr/>
        <p:txBody>
          <a:bodyPr/>
          <a:lstStyle/>
          <a:p>
            <a:fld id="{54AC5E5D-DFB3-4D5B-B9B7-07638EF271F9}" type="slidenum">
              <a:rPr lang="zh-CN" altLang="en-US" smtClean="0"/>
              <a:t>9</a:t>
            </a:fld>
            <a:endParaRPr lang="zh-CN" altLang="en-US"/>
          </a:p>
        </p:txBody>
      </p:sp>
    </p:spTree>
    <p:extLst>
      <p:ext uri="{BB962C8B-B14F-4D97-AF65-F5344CB8AC3E}">
        <p14:creationId xmlns:p14="http://schemas.microsoft.com/office/powerpoint/2010/main" val="2438882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1466</TotalTime>
  <Words>2761</Words>
  <Application>Microsoft Office PowerPoint</Application>
  <PresentationFormat>宽屏</PresentationFormat>
  <Paragraphs>374</Paragraphs>
  <Slides>42</Slides>
  <Notes>40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42</vt:i4>
      </vt:variant>
    </vt:vector>
  </HeadingPairs>
  <TitlesOfParts>
    <vt:vector size="51" baseType="lpstr">
      <vt:lpstr>方正姚体</vt:lpstr>
      <vt:lpstr>华文新魏</vt:lpstr>
      <vt:lpstr>宋体</vt:lpstr>
      <vt:lpstr>Arial</vt:lpstr>
      <vt:lpstr>Calibri</vt:lpstr>
      <vt:lpstr>Trebuchet MS</vt:lpstr>
      <vt:lpstr>Wingdings</vt:lpstr>
      <vt:lpstr>Wingdings 3</vt:lpstr>
      <vt:lpstr>平面</vt:lpstr>
      <vt:lpstr>ZigZag: Automatically Hardening Web Applications Against Client-side Validation Vulnerabilities</vt:lpstr>
      <vt:lpstr>Background</vt:lpstr>
      <vt:lpstr>Background</vt:lpstr>
      <vt:lpstr>Background</vt:lpstr>
      <vt:lpstr>PowerPoint 演示文稿</vt:lpstr>
      <vt:lpstr>Background</vt:lpstr>
      <vt:lpstr>Background</vt:lpstr>
      <vt:lpstr>Outline</vt:lpstr>
      <vt:lpstr>Motivation Email example</vt:lpstr>
      <vt:lpstr>Motivation Email example</vt:lpstr>
      <vt:lpstr>Motivation Email example</vt:lpstr>
      <vt:lpstr>Motivation Email example</vt:lpstr>
      <vt:lpstr>Motivation Email example</vt:lpstr>
      <vt:lpstr>Goal</vt:lpstr>
      <vt:lpstr>Zigzag overview</vt:lpstr>
      <vt:lpstr>Learning Phase</vt:lpstr>
      <vt:lpstr>Learning Phase</vt:lpstr>
      <vt:lpstr>Learning Phase</vt:lpstr>
      <vt:lpstr>Learning Phase</vt:lpstr>
      <vt:lpstr>Learning Phase</vt:lpstr>
      <vt:lpstr>Learning Phase</vt:lpstr>
      <vt:lpstr>Learning Phase</vt:lpstr>
      <vt:lpstr>Instrumentation Details</vt:lpstr>
      <vt:lpstr>Enforcement Phase</vt:lpstr>
      <vt:lpstr>Enforcement Phase</vt:lpstr>
      <vt:lpstr>Enforcement Phase</vt:lpstr>
      <vt:lpstr>Enforcement Phase</vt:lpstr>
      <vt:lpstr>Enforcement Phase</vt:lpstr>
      <vt:lpstr>Enforcement Phase</vt:lpstr>
      <vt:lpstr>Enforcement Phase</vt:lpstr>
      <vt:lpstr>Invariant Detection</vt:lpstr>
      <vt:lpstr>Invariant Detection</vt:lpstr>
      <vt:lpstr>Enforcement Details</vt:lpstr>
      <vt:lpstr>Program Generalization</vt:lpstr>
      <vt:lpstr>Program Generalization</vt:lpstr>
      <vt:lpstr>Limitations</vt:lpstr>
      <vt:lpstr>Evaluation</vt:lpstr>
      <vt:lpstr>Performance</vt:lpstr>
      <vt:lpstr>Performance</vt:lpstr>
      <vt:lpstr>Performance</vt:lpstr>
      <vt:lpstr>Contributions</vt:lpstr>
      <vt:lpstr>Quiz:</vt:lpstr>
    </vt:vector>
  </TitlesOfParts>
  <Company>buaa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ZigZag: Automatically Hardening Web Applications Against Client-side Validation Vulnerabilities</dc:title>
  <dc:creator>mxc</dc:creator>
  <cp:lastModifiedBy>mxc</cp:lastModifiedBy>
  <cp:revision>136</cp:revision>
  <dcterms:created xsi:type="dcterms:W3CDTF">2015-09-28T21:45:14Z</dcterms:created>
  <dcterms:modified xsi:type="dcterms:W3CDTF">2015-10-04T11:31:06Z</dcterms:modified>
</cp:coreProperties>
</file>