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7" r:id="rId4"/>
    <p:sldId id="269" r:id="rId5"/>
    <p:sldId id="268" r:id="rId6"/>
    <p:sldId id="266" r:id="rId7"/>
    <p:sldId id="284" r:id="rId8"/>
    <p:sldId id="285" r:id="rId9"/>
    <p:sldId id="286" r:id="rId10"/>
    <p:sldId id="270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61" r:id="rId24"/>
    <p:sldId id="287" r:id="rId25"/>
    <p:sldId id="288" r:id="rId26"/>
    <p:sldId id="263" r:id="rId27"/>
    <p:sldId id="264" r:id="rId28"/>
    <p:sldId id="265" r:id="rId29"/>
    <p:sldId id="258" r:id="rId3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042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926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1186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3107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636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9384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7198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798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661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78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50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616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A5B9A1-1C1D-48AE-9138-8D5DD2A8A665}" type="datetimeFigureOut">
              <a:rPr lang="zh-CN" altLang="en-US" smtClean="0"/>
              <a:t>2015/9/30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BD0259-B53D-4189-A25B-06CCC3898E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640960" cy="1368152"/>
          </a:xfrm>
        </p:spPr>
        <p:txBody>
          <a:bodyPr/>
          <a:lstStyle/>
          <a:p>
            <a:pPr algn="ctr"/>
            <a:r>
              <a:rPr lang="en-US" altLang="zh-CN" dirty="0" smtClean="0"/>
              <a:t>Sound-Proof: Usable Two-Factor Authentication Based on Ambient Sound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267744" y="3429000"/>
            <a:ext cx="6480720" cy="2232248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 smtClean="0"/>
              <a:t>Nikolaos </a:t>
            </a:r>
            <a:r>
              <a:rPr lang="en-US" altLang="zh-CN" dirty="0" err="1" smtClean="0"/>
              <a:t>Karapanos</a:t>
            </a:r>
            <a:r>
              <a:rPr lang="en-US" altLang="zh-CN" dirty="0" smtClean="0"/>
              <a:t>, Claudio </a:t>
            </a:r>
            <a:r>
              <a:rPr lang="en-US" altLang="zh-CN" dirty="0" err="1" smtClean="0"/>
              <a:t>marforio</a:t>
            </a:r>
            <a:r>
              <a:rPr lang="en-US" altLang="zh-CN" dirty="0" smtClean="0"/>
              <a:t>, Claudio </a:t>
            </a:r>
            <a:r>
              <a:rPr lang="en-US" altLang="zh-CN" dirty="0" err="1" smtClean="0"/>
              <a:t>Soriente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Srdjan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Capkun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Institute of Information Security</a:t>
            </a:r>
          </a:p>
          <a:p>
            <a:pPr algn="ctr"/>
            <a:r>
              <a:rPr lang="en-US" altLang="zh-CN" dirty="0" smtClean="0"/>
              <a:t>ETH Zurich</a:t>
            </a:r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Presenter: Rongdong Chai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32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Sound-Proof Architecture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75" y="1484784"/>
            <a:ext cx="9181411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5661248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Similarity Computation Block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1357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Sound-Proof 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55530"/>
            <a:ext cx="9005765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46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Sound-Proof Weakness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Quiet Environment</a:t>
            </a:r>
          </a:p>
          <a:p>
            <a:pPr lvl="1"/>
            <a:r>
              <a:rPr lang="en-US" altLang="zh-CN" dirty="0" smtClean="0"/>
              <a:t>User-made noise</a:t>
            </a:r>
          </a:p>
          <a:p>
            <a:endParaRPr lang="en-US" altLang="zh-CN" dirty="0"/>
          </a:p>
          <a:p>
            <a:r>
              <a:rPr lang="en-US" altLang="zh-CN" dirty="0" smtClean="0"/>
              <a:t>Co-located Attacks</a:t>
            </a:r>
          </a:p>
          <a:p>
            <a:pPr lvl="1"/>
            <a:r>
              <a:rPr lang="en-US" altLang="zh-CN" dirty="0" smtClean="0"/>
              <a:t>Secure phone-computer channel</a:t>
            </a:r>
          </a:p>
          <a:p>
            <a:pPr lvl="1"/>
            <a:r>
              <a:rPr lang="en-US" altLang="zh-CN" dirty="0" smtClean="0"/>
              <a:t>User-phone interaction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538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Implementation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Web Server and Browser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Software Token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Time Synchronization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Run-time Overload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249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Important Parameters</a:t>
            </a:r>
          </a:p>
          <a:p>
            <a:pPr lvl="1"/>
            <a:r>
              <a:rPr lang="en-US" altLang="zh-CN" dirty="0" smtClean="0"/>
              <a:t>Average power threshold</a:t>
            </a:r>
          </a:p>
          <a:p>
            <a:pPr lvl="1"/>
            <a:r>
              <a:rPr lang="en-US" altLang="zh-CN" dirty="0" smtClean="0"/>
              <a:t>Highest clock difference experienced</a:t>
            </a:r>
          </a:p>
          <a:p>
            <a:pPr lvl="1"/>
            <a:r>
              <a:rPr lang="en-US" altLang="zh-CN" dirty="0" smtClean="0"/>
              <a:t>Cross-correlation threshold </a:t>
            </a:r>
          </a:p>
          <a:p>
            <a:pPr lvl="1"/>
            <a:r>
              <a:rPr lang="en-US" altLang="zh-CN" dirty="0" smtClean="0"/>
              <a:t>Contiguous octave bounds  </a:t>
            </a:r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04863"/>
            <a:ext cx="504056" cy="40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7" y="2773423"/>
            <a:ext cx="63145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951" y="3205471"/>
            <a:ext cx="479103" cy="44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922" y="3861048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235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FRR/FAR with τ</a:t>
            </a:r>
            <a:r>
              <a:rPr lang="en-US" altLang="zh-CN" baseline="-25000" dirty="0" smtClean="0"/>
              <a:t>C</a:t>
            </a:r>
            <a:endParaRPr lang="zh-CN" altLang="en-US" baseline="-25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32392"/>
            <a:ext cx="6552728" cy="525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605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FRR/FAR in different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24744"/>
            <a:ext cx="6253811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68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Environment Impact on FRR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90712"/>
            <a:ext cx="6840760" cy="533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772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Activity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06173"/>
            <a:ext cx="6082258" cy="5105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006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Phone Position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3"/>
            <a:ext cx="6120680" cy="5324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44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Weakness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    Password-Only authentication sometimes is weak</a:t>
            </a:r>
            <a:endParaRPr lang="zh-CN" altLang="en-US" dirty="0"/>
          </a:p>
        </p:txBody>
      </p:sp>
      <p:pic>
        <p:nvPicPr>
          <p:cNvPr id="1026" name="Picture 2" descr="http://inspiratron.org/wp-content/uploads/2015/05/matrix-neo-hac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379" y="2060848"/>
            <a:ext cx="6096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5445224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Password  =&gt; The word helping hacker pass your account 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9838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Phone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1484784"/>
            <a:ext cx="6294553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37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Computer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6220659" cy="530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16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Study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Goal: -- evaluate Sound-Proof</a:t>
            </a:r>
          </a:p>
          <a:p>
            <a:pPr marL="0" indent="0">
              <a:buNone/>
            </a:pPr>
            <a:r>
              <a:rPr lang="en-US" altLang="zh-CN" dirty="0" smtClean="0"/>
              <a:t>	    -- compare with Google 2FA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User unaware of the difference</a:t>
            </a:r>
          </a:p>
          <a:p>
            <a:endParaRPr lang="en-US" altLang="zh-CN" dirty="0"/>
          </a:p>
          <a:p>
            <a:r>
              <a:rPr lang="en-US" altLang="zh-CN" dirty="0" smtClean="0"/>
              <a:t>System Usability Scale(SUS) score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483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Demographics</a:t>
            </a:r>
          </a:p>
          <a:p>
            <a:r>
              <a:rPr lang="en-US" altLang="zh-CN" dirty="0" smtClean="0"/>
              <a:t>SUS Scores</a:t>
            </a:r>
          </a:p>
          <a:p>
            <a:r>
              <a:rPr lang="en-US" altLang="zh-CN" dirty="0" smtClean="0"/>
              <a:t>Login Time</a:t>
            </a:r>
          </a:p>
          <a:p>
            <a:r>
              <a:rPr lang="en-US" altLang="zh-CN" dirty="0" smtClean="0"/>
              <a:t>Failure Rates</a:t>
            </a:r>
          </a:p>
          <a:p>
            <a:r>
              <a:rPr lang="en-US" altLang="zh-CN" dirty="0" smtClean="0"/>
              <a:t>Post-test Questionnaire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68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Addition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Software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and Hardware Requirements</a:t>
            </a:r>
          </a:p>
          <a:p>
            <a:r>
              <a:rPr lang="en-US" altLang="zh-CN" sz="2400" dirty="0" smtClean="0"/>
              <a:t>Other Browsers</a:t>
            </a:r>
          </a:p>
          <a:p>
            <a:r>
              <a:rPr lang="en-US" altLang="zh-CN" sz="2400" dirty="0" smtClean="0"/>
              <a:t>Privacy</a:t>
            </a:r>
          </a:p>
          <a:p>
            <a:r>
              <a:rPr lang="en-US" altLang="zh-CN" sz="2400" dirty="0" smtClean="0"/>
              <a:t>Quiet Environments</a:t>
            </a:r>
          </a:p>
          <a:p>
            <a:r>
              <a:rPr lang="en-US" altLang="zh-CN" sz="2400" dirty="0" smtClean="0"/>
              <a:t>Fallback to Code-based 2FA</a:t>
            </a:r>
          </a:p>
          <a:p>
            <a:r>
              <a:rPr lang="en-US" altLang="zh-CN" sz="2400" dirty="0" smtClean="0"/>
              <a:t>Failed Login Attempts and Throttling</a:t>
            </a:r>
          </a:p>
          <a:p>
            <a:r>
              <a:rPr lang="en-US" altLang="zh-CN" sz="2400" dirty="0" smtClean="0"/>
              <a:t>Login Evidence</a:t>
            </a:r>
          </a:p>
          <a:p>
            <a:r>
              <a:rPr lang="en-US" altLang="zh-CN" sz="2400" dirty="0" smtClean="0"/>
              <a:t>Continuous Authentication</a:t>
            </a:r>
          </a:p>
          <a:p>
            <a:r>
              <a:rPr lang="en-US" altLang="zh-CN" sz="2400" dirty="0" smtClean="0"/>
              <a:t>Alternative Devices</a:t>
            </a:r>
          </a:p>
          <a:p>
            <a:r>
              <a:rPr lang="en-US" altLang="zh-CN" sz="2400" dirty="0" smtClean="0"/>
              <a:t>Logins from the Phone</a:t>
            </a:r>
          </a:p>
          <a:p>
            <a:r>
              <a:rPr lang="en-US" altLang="zh-CN" sz="2400" dirty="0" smtClean="0"/>
              <a:t>Comparative Analysis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0987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Contributions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Propose Sound-Proof</a:t>
            </a:r>
          </a:p>
          <a:p>
            <a:endParaRPr lang="en-US" altLang="zh-CN" dirty="0"/>
          </a:p>
          <a:p>
            <a:r>
              <a:rPr lang="en-US" altLang="zh-CN" dirty="0" smtClean="0"/>
              <a:t>Prototype for both Android and iOS</a:t>
            </a:r>
          </a:p>
          <a:p>
            <a:endParaRPr lang="en-US" altLang="zh-CN" dirty="0"/>
          </a:p>
          <a:p>
            <a:r>
              <a:rPr lang="en-US" altLang="zh-CN" dirty="0" smtClean="0"/>
              <a:t>Conduct user study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2241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2FA mechanism – Sound-Proof</a:t>
            </a:r>
          </a:p>
          <a:p>
            <a:r>
              <a:rPr lang="en-US" altLang="zh-CN" dirty="0" smtClean="0"/>
              <a:t>Work even in pocket/purse</a:t>
            </a:r>
          </a:p>
          <a:p>
            <a:r>
              <a:rPr lang="en-US" altLang="zh-CN" dirty="0" smtClean="0"/>
              <a:t>More usable than Google 2FA</a:t>
            </a:r>
          </a:p>
          <a:p>
            <a:r>
              <a:rPr lang="en-US" altLang="zh-CN" dirty="0" smtClean="0"/>
              <a:t>Prefer to use</a:t>
            </a:r>
          </a:p>
          <a:p>
            <a:r>
              <a:rPr lang="en-US" altLang="zh-CN" dirty="0" smtClean="0"/>
              <a:t>Foster large-scale adoption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8706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Quiz 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altLang="zh-CN" dirty="0" smtClean="0"/>
              <a:t>What will the author do if the ambient sound is too low?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What are the 2 reasons that makes the majority of users to choose Sound-Proof?</a:t>
            </a:r>
          </a:p>
          <a:p>
            <a:endParaRPr lang="en-US" altLang="zh-CN" dirty="0"/>
          </a:p>
          <a:p>
            <a:r>
              <a:rPr lang="en-US" altLang="zh-CN" dirty="0" smtClean="0"/>
              <a:t>Is Sound-Proof 100% secure? Why?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777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3241" y="74419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http://www.net-security.org/images/articles/sound-proo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1916832"/>
            <a:ext cx="5344693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60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1189" y="19426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Helpless?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3074" name="Picture 2" descr="http://att.0xy.cn/attachment/Mon_1307/176_81500_fcd15d9275dab4a.jpg?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48521"/>
            <a:ext cx="4224469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1.imgtn.bdimg.com/it/u=1620262811,518419244&amp;fm=21&amp;gp=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988" y="3997117"/>
            <a:ext cx="4668011" cy="291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21288" y="1988839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/>
              <a:t>You</a:t>
            </a:r>
            <a:endParaRPr lang="zh-CN" altLang="en-US" sz="6000" dirty="0"/>
          </a:p>
        </p:txBody>
      </p:sp>
      <p:sp>
        <p:nvSpPr>
          <p:cNvPr id="5" name="左箭头 4"/>
          <p:cNvSpPr/>
          <p:nvPr/>
        </p:nvSpPr>
        <p:spPr>
          <a:xfrm>
            <a:off x="4716016" y="2304423"/>
            <a:ext cx="1512168" cy="4282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右箭头 5"/>
          <p:cNvSpPr/>
          <p:nvPr/>
        </p:nvSpPr>
        <p:spPr>
          <a:xfrm>
            <a:off x="2555776" y="5157192"/>
            <a:ext cx="1512168" cy="393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43542" y="4941168"/>
            <a:ext cx="2112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Attacker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3640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to do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85395"/>
          </a:xfrm>
        </p:spPr>
        <p:txBody>
          <a:bodyPr/>
          <a:lstStyle/>
          <a:p>
            <a:r>
              <a:rPr lang="en-US" altLang="zh-CN" dirty="0" smtClean="0"/>
              <a:t>2 factor-authentication</a:t>
            </a:r>
          </a:p>
          <a:p>
            <a:pPr lvl="1"/>
            <a:r>
              <a:rPr lang="en-US" altLang="zh-CN" dirty="0" smtClean="0"/>
              <a:t>Is it a good </a:t>
            </a:r>
            <a:r>
              <a:rPr lang="en-US" altLang="zh-CN" dirty="0" err="1" smtClean="0"/>
              <a:t>solusion</a:t>
            </a:r>
            <a:r>
              <a:rPr lang="en-US" altLang="zh-CN" dirty="0" smtClean="0"/>
              <a:t>?</a:t>
            </a:r>
            <a:endParaRPr lang="en-US" altLang="zh-CN" dirty="0"/>
          </a:p>
          <a:p>
            <a:pPr lvl="2"/>
            <a:r>
              <a:rPr lang="en-US" altLang="zh-CN" dirty="0" smtClean="0"/>
              <a:t>Protect online accounts when password leaked</a:t>
            </a:r>
            <a:endParaRPr lang="en-US" altLang="zh-CN" dirty="0"/>
          </a:p>
          <a:p>
            <a:pPr lvl="2"/>
            <a:r>
              <a:rPr lang="en-US" altLang="zh-CN" dirty="0" smtClean="0"/>
              <a:t>Require extra steps to log in</a:t>
            </a:r>
          </a:p>
          <a:p>
            <a:pPr lvl="3"/>
            <a:r>
              <a:rPr lang="en-US" altLang="zh-CN" dirty="0" smtClean="0"/>
              <a:t>SMS</a:t>
            </a:r>
          </a:p>
          <a:p>
            <a:pPr lvl="3"/>
            <a:r>
              <a:rPr lang="en-US" altLang="zh-CN" dirty="0" smtClean="0"/>
              <a:t>Portable device</a:t>
            </a:r>
          </a:p>
          <a:p>
            <a:pPr lvl="3"/>
            <a:r>
              <a:rPr lang="en-US" altLang="zh-CN" dirty="0" smtClean="0"/>
              <a:t>Online code</a:t>
            </a:r>
          </a:p>
        </p:txBody>
      </p:sp>
      <p:pic>
        <p:nvPicPr>
          <p:cNvPr id="2050" name="Picture 2" descr="http://www.experian.com/blogs/marketing-forward/wp-content/uploads/2013/01/Mobile_Program_Star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63027"/>
            <a:ext cx="2024063" cy="203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countermail.com/images/usb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563027"/>
            <a:ext cx="1584176" cy="179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002" y="3614960"/>
            <a:ext cx="2213789" cy="18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16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Traditional 2FA</a:t>
            </a:r>
          </a:p>
          <a:p>
            <a:pPr lvl="1"/>
            <a:r>
              <a:rPr lang="en-US" altLang="zh-CN" dirty="0" smtClean="0"/>
              <a:t>Hardware tokens</a:t>
            </a:r>
          </a:p>
          <a:p>
            <a:pPr lvl="1"/>
            <a:r>
              <a:rPr lang="en-US" altLang="zh-CN" dirty="0" smtClean="0"/>
              <a:t>Software tokens</a:t>
            </a:r>
          </a:p>
          <a:p>
            <a:endParaRPr lang="en-US" altLang="zh-CN" dirty="0"/>
          </a:p>
          <a:p>
            <a:r>
              <a:rPr lang="en-US" altLang="zh-CN" dirty="0" smtClean="0"/>
              <a:t>Reduced-Interaction 2FA</a:t>
            </a:r>
          </a:p>
          <a:p>
            <a:pPr lvl="1"/>
            <a:r>
              <a:rPr lang="en-US" altLang="zh-CN" dirty="0" smtClean="0"/>
              <a:t>Short-range Radio Communication</a:t>
            </a:r>
          </a:p>
          <a:p>
            <a:pPr lvl="1"/>
            <a:r>
              <a:rPr lang="en-US" altLang="zh-CN" dirty="0" smtClean="0"/>
              <a:t>Near-ultrasound</a:t>
            </a:r>
          </a:p>
          <a:p>
            <a:pPr lvl="1"/>
            <a:r>
              <a:rPr lang="en-US" altLang="zh-CN" dirty="0" smtClean="0"/>
              <a:t>Location Information</a:t>
            </a:r>
          </a:p>
          <a:p>
            <a:pPr lvl="1"/>
            <a:r>
              <a:rPr lang="en-US" altLang="zh-CN" dirty="0" smtClean="0"/>
              <a:t>Other sensors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687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Assumptions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Attacker gained username and password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Attacker goal =&gt; authenticate to servers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Attacker wins if s/he </a:t>
            </a:r>
            <a:r>
              <a:rPr lang="en-US" altLang="zh-CN" dirty="0" err="1" smtClean="0"/>
              <a:t>convice</a:t>
            </a:r>
            <a:r>
              <a:rPr lang="en-US" altLang="zh-CN" dirty="0" smtClean="0"/>
              <a:t> servers that s/he hold the second authentication.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061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Assumptions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en-US" altLang="zh-CN" dirty="0" smtClean="0"/>
              <a:t>User </a:t>
            </a:r>
            <a:r>
              <a:rPr lang="en-US" altLang="zh-CN" dirty="0" smtClean="0">
                <a:solidFill>
                  <a:srgbClr val="FF0000"/>
                </a:solidFill>
              </a:rPr>
              <a:t>phone</a:t>
            </a:r>
            <a:r>
              <a:rPr lang="en-US" altLang="zh-CN" dirty="0" smtClean="0"/>
              <a:t> CANNOT be compromised</a:t>
            </a:r>
          </a:p>
          <a:p>
            <a:pPr marL="0" indent="0" algn="ctr">
              <a:buNone/>
            </a:pPr>
            <a:r>
              <a:rPr lang="en-US" altLang="zh-CN" sz="2800" dirty="0" smtClean="0"/>
              <a:t>Compromised phone </a:t>
            </a:r>
          </a:p>
          <a:p>
            <a:pPr marL="0" indent="0" algn="ctr">
              <a:buNone/>
            </a:pPr>
            <a:r>
              <a:rPr lang="en-US" altLang="zh-CN" sz="2800" dirty="0" smtClean="0"/>
              <a:t>=</a:t>
            </a:r>
            <a:r>
              <a:rPr lang="en-US" altLang="zh-CN" sz="2000" dirty="0" smtClean="0"/>
              <a:t> </a:t>
            </a:r>
          </a:p>
          <a:p>
            <a:pPr marL="0" indent="0" algn="ctr">
              <a:buNone/>
            </a:pPr>
            <a:r>
              <a:rPr lang="en-US" altLang="zh-CN" sz="2800" dirty="0" smtClean="0"/>
              <a:t>password-only authentication(one factor)</a:t>
            </a:r>
          </a:p>
          <a:p>
            <a:pPr marL="0" indent="0">
              <a:buNone/>
            </a:pPr>
            <a:endParaRPr lang="en-US" altLang="zh-CN" sz="2800" dirty="0"/>
          </a:p>
          <a:p>
            <a:r>
              <a:rPr lang="en-US" altLang="zh-CN" dirty="0" smtClean="0"/>
              <a:t>User </a:t>
            </a:r>
            <a:r>
              <a:rPr lang="en-US" altLang="zh-CN" dirty="0" smtClean="0">
                <a:solidFill>
                  <a:srgbClr val="FF0000"/>
                </a:solidFill>
              </a:rPr>
              <a:t>computer</a:t>
            </a:r>
            <a:r>
              <a:rPr lang="en-US" altLang="zh-CN" dirty="0" smtClean="0"/>
              <a:t> CANNOT be compromised</a:t>
            </a:r>
          </a:p>
          <a:p>
            <a:pPr marL="0" indent="0" algn="ctr">
              <a:buNone/>
            </a:pPr>
            <a:r>
              <a:rPr lang="en-US" altLang="zh-CN" sz="2800" dirty="0" smtClean="0"/>
              <a:t>Man-In-The-Browser attack -&gt; hijack user’s session </a:t>
            </a:r>
          </a:p>
          <a:p>
            <a:pPr marL="0" indent="0" algn="ctr">
              <a:buNone/>
            </a:pPr>
            <a:r>
              <a:rPr lang="en-US" altLang="zh-CN" sz="2800" dirty="0" smtClean="0"/>
              <a:t>=&gt; defeat any 2FA mechanism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2437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204864"/>
            <a:ext cx="3500107" cy="26250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Ignore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Co-located attacker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Man-In-The-Middle adversary</a:t>
            </a:r>
          </a:p>
          <a:p>
            <a:pPr marL="0" indent="0">
              <a:buNone/>
            </a:pPr>
            <a:r>
              <a:rPr lang="en-US" altLang="zh-CN" sz="2400" u="sng" dirty="0" smtClean="0"/>
              <a:t>[29]</a:t>
            </a:r>
            <a:r>
              <a:rPr lang="en-US" altLang="zh-CN" sz="2400" dirty="0" smtClean="0"/>
              <a:t> </a:t>
            </a:r>
            <a:r>
              <a:rPr lang="en-US" altLang="zh-CN" sz="2400" u="sng" dirty="0" smtClean="0"/>
              <a:t>On the effective prevention of TLS man-in-the-middle attacks in web applications</a:t>
            </a:r>
          </a:p>
          <a:p>
            <a:pPr marL="0" indent="0">
              <a:buNone/>
            </a:pPr>
            <a:endParaRPr lang="en-US" altLang="zh-CN" sz="2400" u="sng" dirty="0"/>
          </a:p>
          <a:p>
            <a:endParaRPr lang="zh-CN" altLang="en-US" u="sng" dirty="0"/>
          </a:p>
        </p:txBody>
      </p:sp>
      <p:sp>
        <p:nvSpPr>
          <p:cNvPr id="5" name="圆角矩形标注 4"/>
          <p:cNvSpPr/>
          <p:nvPr/>
        </p:nvSpPr>
        <p:spPr>
          <a:xfrm>
            <a:off x="4355976" y="1700808"/>
            <a:ext cx="3600400" cy="504056"/>
          </a:xfrm>
          <a:prstGeom prst="wedgeRoundRectCallout">
            <a:avLst>
              <a:gd name="adj1" fmla="val -66314"/>
              <a:gd name="adj2" fmla="val 61060"/>
              <a:gd name="adj3" fmla="val 16667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Give me your phone or you die!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2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Important 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One-</a:t>
            </a:r>
            <a:r>
              <a:rPr lang="en-US" altLang="zh-CN" dirty="0" err="1" smtClean="0"/>
              <a:t>thrid</a:t>
            </a:r>
            <a:r>
              <a:rPr lang="en-US" altLang="zh-CN" dirty="0" smtClean="0"/>
              <a:t> Octave Bands</a:t>
            </a:r>
          </a:p>
          <a:p>
            <a:pPr lvl="1"/>
            <a:r>
              <a:rPr lang="en-US" altLang="zh-CN" dirty="0" smtClean="0"/>
              <a:t>Roughly 20Hz – 20kHz</a:t>
            </a:r>
          </a:p>
          <a:p>
            <a:pPr lvl="1"/>
            <a:r>
              <a:rPr lang="en-US" altLang="zh-CN" dirty="0" smtClean="0"/>
              <a:t>10-&gt; 1/3;   1-&gt;1/2</a:t>
            </a:r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en-US" altLang="zh-CN" dirty="0" smtClean="0"/>
              <a:t>Cross-correlation</a:t>
            </a:r>
          </a:p>
          <a:p>
            <a:pPr lvl="1"/>
            <a:r>
              <a:rPr lang="en-US" altLang="zh-CN" dirty="0" smtClean="0"/>
              <a:t>Standard measurement of two time series</a:t>
            </a:r>
          </a:p>
          <a:p>
            <a:pPr lvl="1"/>
            <a:endParaRPr lang="en-US" altLang="zh-CN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013176"/>
            <a:ext cx="423047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475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385</Words>
  <Application>Microsoft Office PowerPoint</Application>
  <PresentationFormat>全屏显示(4:3)</PresentationFormat>
  <Paragraphs>136</Paragraphs>
  <Slides>28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0" baseType="lpstr">
      <vt:lpstr>Office 主题​​</vt:lpstr>
      <vt:lpstr>凸显</vt:lpstr>
      <vt:lpstr>Sound-Proof: Usable Two-Factor Authentication Based on Ambient Sound</vt:lpstr>
      <vt:lpstr>Weakness</vt:lpstr>
      <vt:lpstr>Helpless?</vt:lpstr>
      <vt:lpstr>What to do</vt:lpstr>
      <vt:lpstr>Related Work</vt:lpstr>
      <vt:lpstr>Assumptions</vt:lpstr>
      <vt:lpstr>Assumptions</vt:lpstr>
      <vt:lpstr>Ignore</vt:lpstr>
      <vt:lpstr>Important Background</vt:lpstr>
      <vt:lpstr>Sound-Proof Architecture</vt:lpstr>
      <vt:lpstr>Sound-Proof Overview</vt:lpstr>
      <vt:lpstr>Sound-Proof Weakness</vt:lpstr>
      <vt:lpstr>Implementation</vt:lpstr>
      <vt:lpstr>Evaluation</vt:lpstr>
      <vt:lpstr>FRR/FAR with τC</vt:lpstr>
      <vt:lpstr>FRR/FAR in different cases</vt:lpstr>
      <vt:lpstr>Environment Impact on FRR</vt:lpstr>
      <vt:lpstr>User Activity</vt:lpstr>
      <vt:lpstr>Phone Position</vt:lpstr>
      <vt:lpstr>Phone Model</vt:lpstr>
      <vt:lpstr>Computer</vt:lpstr>
      <vt:lpstr>User Study</vt:lpstr>
      <vt:lpstr>Results</vt:lpstr>
      <vt:lpstr>Addition</vt:lpstr>
      <vt:lpstr>Contributions</vt:lpstr>
      <vt:lpstr>Conclusion</vt:lpstr>
      <vt:lpstr>Quiz Questions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Sound-Proof: Usable Two-Factor Authentication Based on Ambient Sound</dc:title>
  <dc:creator>David</dc:creator>
  <cp:lastModifiedBy>David</cp:lastModifiedBy>
  <cp:revision>24</cp:revision>
  <dcterms:created xsi:type="dcterms:W3CDTF">2015-09-29T14:21:28Z</dcterms:created>
  <dcterms:modified xsi:type="dcterms:W3CDTF">2015-10-01T06:47:57Z</dcterms:modified>
</cp:coreProperties>
</file>