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8" r:id="rId2"/>
  </p:sldMasterIdLst>
  <p:notesMasterIdLst>
    <p:notesMasterId r:id="rId34"/>
  </p:notesMasterIdLst>
  <p:handoutMasterIdLst>
    <p:handoutMasterId r:id="rId35"/>
  </p:handoutMasterIdLst>
  <p:sldIdLst>
    <p:sldId id="265" r:id="rId3"/>
    <p:sldId id="299" r:id="rId4"/>
    <p:sldId id="301" r:id="rId5"/>
    <p:sldId id="302" r:id="rId6"/>
    <p:sldId id="308" r:id="rId7"/>
    <p:sldId id="309" r:id="rId8"/>
    <p:sldId id="310" r:id="rId9"/>
    <p:sldId id="313" r:id="rId10"/>
    <p:sldId id="325" r:id="rId11"/>
    <p:sldId id="326" r:id="rId12"/>
    <p:sldId id="314" r:id="rId13"/>
    <p:sldId id="319" r:id="rId14"/>
    <p:sldId id="315" r:id="rId15"/>
    <p:sldId id="303" r:id="rId16"/>
    <p:sldId id="318" r:id="rId17"/>
    <p:sldId id="304" r:id="rId18"/>
    <p:sldId id="305" r:id="rId19"/>
    <p:sldId id="320" r:id="rId20"/>
    <p:sldId id="321" r:id="rId21"/>
    <p:sldId id="322" r:id="rId22"/>
    <p:sldId id="323" r:id="rId23"/>
    <p:sldId id="324" r:id="rId24"/>
    <p:sldId id="327" r:id="rId25"/>
    <p:sldId id="328" r:id="rId26"/>
    <p:sldId id="329" r:id="rId27"/>
    <p:sldId id="330" r:id="rId28"/>
    <p:sldId id="331" r:id="rId29"/>
    <p:sldId id="332" r:id="rId30"/>
    <p:sldId id="333" r:id="rId31"/>
    <p:sldId id="306"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12C"/>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8" autoAdjust="0"/>
    <p:restoredTop sz="60138" autoAdjust="0"/>
  </p:normalViewPr>
  <p:slideViewPr>
    <p:cSldViewPr snapToGrid="0" showGuides="1">
      <p:cViewPr>
        <p:scale>
          <a:sx n="40" d="100"/>
          <a:sy n="40" d="100"/>
        </p:scale>
        <p:origin x="-240" y="-150"/>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10/1/2015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10/1/2015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strike="noStrike" dirty="0" smtClean="0">
              <a:latin typeface="Arial"/>
            </a:endParaRPr>
          </a:p>
        </p:txBody>
      </p:sp>
      <p:sp>
        <p:nvSpPr>
          <p:cNvPr id="4" name="灯片编号占位符 3"/>
          <p:cNvSpPr>
            <a:spLocks noGrp="1"/>
          </p:cNvSpPr>
          <p:nvPr>
            <p:ph type="sldNum" sz="quarter" idx="10"/>
          </p:nvPr>
        </p:nvSpPr>
        <p:spPr/>
        <p:txBody>
          <a:bodyPr/>
          <a:lstStyle/>
          <a:p>
            <a:fld id="{810E1E9A-E921-4174-A0FC-51868D7AC568}" type="slidenum">
              <a:rPr lang="en-US" smtClean="0"/>
              <a:pPr/>
              <a:t>1</a:t>
            </a:fld>
            <a:endParaRPr lang="en-US"/>
          </a:p>
        </p:txBody>
      </p:sp>
    </p:spTree>
    <p:extLst>
      <p:ext uri="{BB962C8B-B14F-4D97-AF65-F5344CB8AC3E}">
        <p14:creationId xmlns:p14="http://schemas.microsoft.com/office/powerpoint/2010/main" val="179927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kern="1200" dirty="0" smtClean="0">
                <a:solidFill>
                  <a:schemeClr val="tx1"/>
                </a:solidFill>
                <a:effectLst/>
                <a:latin typeface="+mn-lt"/>
                <a:ea typeface="+mn-ea"/>
                <a:cs typeface="+mn-cs"/>
              </a:rPr>
              <a:t>due to the fragmentation of the Android ecosystem</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deployment of any OS-level solution is often complicated and</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painful: whenever Google comes up with a patch, individual</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device manufacturers need to customize it for all their devices</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before passing its variations to the carriers, who will ultimately</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decide whether to release them and when to do that. Even</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in the case that the manufacturers are willing to build the</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protection into their new products, given the slow pace with</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which Android devices are upgraded, it is almost certain that</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the new protection will take a long time before it can reach any</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significant portion of the 1 billion Android devices worldwide</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On the other hand, new RIG attacks continue to be brought to</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the spotlight [2], [4], [5], [7], [17]–[19], effective mitigation</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is therefore in an urgent need for safeguarding Android users</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private information. Furthermore, pushing the problem to the</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app developers is by no means a good idea, as it is less clear</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what an app can do by itself to control its information exposed</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by the OS: for example, it cannot disable the recording activity</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of another app; also adding noise to an app’s CPU, memory</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and data statistics may not eliminate the side-channel leaks and</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certainly increases its performance overhead.</a:t>
            </a:r>
            <a:br>
              <a:rPr lang="en-US" altLang="zh-CN" sz="1200" i="0" kern="1200" dirty="0" smtClean="0">
                <a:solidFill>
                  <a:schemeClr val="tx1"/>
                </a:solidFill>
                <a:effectLst/>
                <a:latin typeface="+mn-lt"/>
                <a:ea typeface="+mn-ea"/>
                <a:cs typeface="+mn-cs"/>
              </a:rPr>
            </a:b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10</a:t>
            </a:fld>
            <a:endParaRPr lang="en-US"/>
          </a:p>
        </p:txBody>
      </p:sp>
    </p:spTree>
    <p:extLst>
      <p:ext uri="{BB962C8B-B14F-4D97-AF65-F5344CB8AC3E}">
        <p14:creationId xmlns:p14="http://schemas.microsoft.com/office/powerpoint/2010/main" val="34591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The researchers proposed a novel technique to defend against “this new category of attacks;” they developed App Guardian, which “changes neither the operating system nor the target apps, and provides immediate protection as soon as an ordinary app (with only normal and dangerous permissions) is installed.” Their app thwarts a malicious app’s runtime monitoring attempt by pausing all suspicious background processes when the target app is running; it then automatically resumes them after the app stops.</a:t>
            </a:r>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11</a:t>
            </a:fld>
            <a:endParaRPr lang="en-US"/>
          </a:p>
        </p:txBody>
      </p:sp>
    </p:spTree>
    <p:extLst>
      <p:ext uri="{BB962C8B-B14F-4D97-AF65-F5344CB8AC3E}">
        <p14:creationId xmlns:p14="http://schemas.microsoft.com/office/powerpoint/2010/main" val="168984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Ward Mode</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12</a:t>
            </a:fld>
            <a:endParaRPr lang="en-US"/>
          </a:p>
        </p:txBody>
      </p:sp>
    </p:spTree>
    <p:extLst>
      <p:ext uri="{BB962C8B-B14F-4D97-AF65-F5344CB8AC3E}">
        <p14:creationId xmlns:p14="http://schemas.microsoft.com/office/powerpoint/2010/main" val="424028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25</a:t>
            </a:fld>
            <a:endParaRPr lang="en-US"/>
          </a:p>
        </p:txBody>
      </p:sp>
    </p:spTree>
    <p:extLst>
      <p:ext uri="{BB962C8B-B14F-4D97-AF65-F5344CB8AC3E}">
        <p14:creationId xmlns:p14="http://schemas.microsoft.com/office/powerpoint/2010/main" val="389685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810E1E9A-E921-4174-A0FC-51868D7AC568}" type="slidenum">
              <a:rPr lang="en-US" smtClean="0"/>
              <a:pPr/>
              <a:t>30</a:t>
            </a:fld>
            <a:endParaRPr lang="en-US"/>
          </a:p>
        </p:txBody>
      </p:sp>
    </p:spTree>
    <p:extLst>
      <p:ext uri="{BB962C8B-B14F-4D97-AF65-F5344CB8AC3E}">
        <p14:creationId xmlns:p14="http://schemas.microsoft.com/office/powerpoint/2010/main" val="398663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2</a:t>
            </a:fld>
            <a:endParaRPr lang="en-US"/>
          </a:p>
        </p:txBody>
      </p:sp>
    </p:spTree>
    <p:extLst>
      <p:ext uri="{BB962C8B-B14F-4D97-AF65-F5344CB8AC3E}">
        <p14:creationId xmlns:p14="http://schemas.microsoft.com/office/powerpoint/2010/main" val="338638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In all these attacks, a malicious app needs to run side-by-side with the target app (the victim) to collect its runtime information. </a:t>
            </a: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RIG attacks exploit apps to obtain sensitive user data “ranging from phone conversations to health information;” </a:t>
            </a: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RIG, in this case, refers to “any malicious activities that involve collected data produced or receive by an app during its execution, in an attempt to directly steal or indirectly infer sensitive user information.” </a:t>
            </a: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Stealing of sensitive information from apps is always considered to be one of the most critical threats to Android security. </a:t>
            </a: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Recent studies show that this can happen even to the apps without explicit implementation flaws, through 1)exploiting some design weaknesses of the operating system, e.g., shared communication channels such as Bluetooth, and 2) side channels such as memory and network-data usages. </a:t>
            </a:r>
            <a:endParaRPr lang="zh-CN" altLang="en-US" dirty="0" smtClean="0"/>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10E1E9A-E921-4174-A0FC-51868D7AC568}" type="slidenum">
              <a:rPr lang="en-US" smtClean="0"/>
              <a:pPr/>
              <a:t>3</a:t>
            </a:fld>
            <a:endParaRPr lang="en-US"/>
          </a:p>
        </p:txBody>
      </p:sp>
    </p:spTree>
    <p:extLst>
      <p:ext uri="{BB962C8B-B14F-4D97-AF65-F5344CB8AC3E}">
        <p14:creationId xmlns:p14="http://schemas.microsoft.com/office/powerpoint/2010/main" val="428415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0" kern="1200" dirty="0" smtClean="0">
                <a:solidFill>
                  <a:schemeClr val="tx1"/>
                </a:solidFill>
                <a:effectLst/>
                <a:latin typeface="+mn-lt"/>
                <a:ea typeface="+mn-ea"/>
                <a:cs typeface="+mn-cs"/>
              </a:rPr>
              <a:t>Android user’s driving route could be determined by looking</a:t>
            </a:r>
            <a:r>
              <a:rPr lang="en-US" altLang="zh-CN" sz="1200" i="0" kern="1200" baseline="0" dirty="0" smtClean="0">
                <a:solidFill>
                  <a:schemeClr val="tx1"/>
                </a:solidFill>
                <a:effectLst/>
                <a:latin typeface="+mn-lt"/>
                <a:ea typeface="+mn-ea"/>
                <a:cs typeface="+mn-cs"/>
              </a:rPr>
              <a:t> </a:t>
            </a:r>
            <a:r>
              <a:rPr lang="en-US" altLang="zh-CN" sz="1200" i="0" kern="1200" dirty="0" smtClean="0">
                <a:solidFill>
                  <a:schemeClr val="tx1"/>
                </a:solidFill>
                <a:effectLst/>
                <a:latin typeface="+mn-lt"/>
                <a:ea typeface="+mn-ea"/>
                <a:cs typeface="+mn-cs"/>
              </a:rPr>
              <a:t>at sequences of the duration for the voice guidance produced</a:t>
            </a:r>
            <a:r>
              <a:rPr lang="en-US" altLang="zh-CN" sz="1200" i="0" kern="1200" baseline="0" dirty="0" smtClean="0">
                <a:solidFill>
                  <a:schemeClr val="tx1"/>
                </a:solidFill>
                <a:effectLst/>
                <a:latin typeface="+mn-lt"/>
                <a:ea typeface="+mn-ea"/>
                <a:cs typeface="+mn-cs"/>
              </a:rPr>
              <a:t> </a:t>
            </a:r>
            <a:r>
              <a:rPr lang="en-US" altLang="zh-CN" sz="1200" i="0" kern="1200" dirty="0" smtClean="0">
                <a:solidFill>
                  <a:schemeClr val="tx1"/>
                </a:solidFill>
                <a:effectLst/>
                <a:latin typeface="+mn-lt"/>
                <a:ea typeface="+mn-ea"/>
                <a:cs typeface="+mn-cs"/>
              </a:rPr>
              <a:t>by Google Navigator. </a:t>
            </a:r>
            <a:br>
              <a:rPr lang="en-US" altLang="zh-CN" sz="1200" i="0" kern="1200" dirty="0" smtClean="0">
                <a:solidFill>
                  <a:schemeClr val="tx1"/>
                </a:solidFill>
                <a:effectLst/>
                <a:latin typeface="+mn-lt"/>
                <a:ea typeface="+mn-ea"/>
                <a:cs typeface="+mn-cs"/>
              </a:rPr>
            </a:br>
            <a:endParaRPr lang="en-US" altLang="zh-CN"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A malicious app can abuse the permission it gets “to directly collect sensitive data from the target app running in the foreground.” </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a game app with the Bluetooth permission for connecting to its </a:t>
            </a:r>
            <a:r>
              <a:rPr lang="en-US" altLang="zh-CN" sz="1200" b="0" i="0" kern="1200" dirty="0" err="1" smtClean="0">
                <a:solidFill>
                  <a:schemeClr val="tx1"/>
                </a:solidFill>
                <a:effectLst/>
                <a:latin typeface="+mn-lt"/>
                <a:ea typeface="+mn-ea"/>
                <a:cs typeface="+mn-cs"/>
              </a:rPr>
              <a:t>playpad</a:t>
            </a:r>
            <a:r>
              <a:rPr lang="en-US" altLang="zh-CN" sz="1200" b="0" i="0" kern="1200" dirty="0" smtClean="0">
                <a:solidFill>
                  <a:schemeClr val="tx1"/>
                </a:solidFill>
                <a:effectLst/>
                <a:latin typeface="+mn-lt"/>
                <a:ea typeface="+mn-ea"/>
                <a:cs typeface="+mn-cs"/>
              </a:rPr>
              <a:t> can also download patient data from a Bluetooth glucose meter.”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An official app of an external medical device, such as a blood glucose meter, can be monitored for collecting patient data from the device through the Bluetooth channel, before the official app is able to establish its connection with the device.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4</a:t>
            </a:fld>
            <a:endParaRPr lang="en-US"/>
          </a:p>
        </p:txBody>
      </p:sp>
    </p:spTree>
    <p:extLst>
      <p:ext uri="{BB962C8B-B14F-4D97-AF65-F5344CB8AC3E}">
        <p14:creationId xmlns:p14="http://schemas.microsoft.com/office/powerpoint/2010/main" val="122525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Android-controlled </a:t>
            </a:r>
            <a:r>
              <a:rPr lang="en-US" altLang="zh-CN" sz="1200" b="0" i="0" kern="1200" dirty="0" err="1" smtClean="0">
                <a:solidFill>
                  <a:schemeClr val="tx1"/>
                </a:solidFill>
                <a:effectLst/>
                <a:latin typeface="+mn-lt"/>
                <a:ea typeface="+mn-ea"/>
                <a:cs typeface="+mn-cs"/>
              </a:rPr>
              <a:t>IoT</a:t>
            </a:r>
            <a:r>
              <a:rPr lang="en-US" altLang="zh-CN" sz="1200" b="0" i="0" kern="1200" dirty="0" smtClean="0">
                <a:solidFill>
                  <a:schemeClr val="tx1"/>
                </a:solidFill>
                <a:effectLst/>
                <a:latin typeface="+mn-lt"/>
                <a:ea typeface="+mn-ea"/>
                <a:cs typeface="+mn-cs"/>
              </a:rPr>
              <a:t> devices such as Belkin </a:t>
            </a:r>
            <a:r>
              <a:rPr lang="en-US" altLang="zh-CN" sz="1200" b="0" i="0" kern="1200" dirty="0" err="1" smtClean="0">
                <a:solidFill>
                  <a:schemeClr val="tx1"/>
                </a:solidFill>
                <a:effectLst/>
                <a:latin typeface="+mn-lt"/>
                <a:ea typeface="+mn-ea"/>
                <a:cs typeface="+mn-cs"/>
              </a:rPr>
              <a:t>NetCam</a:t>
            </a:r>
            <a:r>
              <a:rPr lang="en-US" altLang="zh-CN" sz="1200" b="0" i="0" kern="1200" dirty="0" smtClean="0">
                <a:solidFill>
                  <a:schemeClr val="tx1"/>
                </a:solidFill>
                <a:effectLst/>
                <a:latin typeface="+mn-lt"/>
                <a:ea typeface="+mn-ea"/>
                <a:cs typeface="+mn-cs"/>
              </a:rPr>
              <a:t> Wi-Fi Camera with Night Vision and Nest Protect are equally vulnerable to RIG attacks. </a:t>
            </a:r>
          </a:p>
          <a:p>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runtime-information-gathering (RIG) attacks an emerging security threat to Android and Android-based Internet of Things (</a:t>
            </a:r>
            <a:r>
              <a:rPr lang="en-US" altLang="zh-CN" sz="1200" b="0" i="0" kern="1200" dirty="0" err="1" smtClean="0">
                <a:solidFill>
                  <a:schemeClr val="tx1"/>
                </a:solidFill>
                <a:effectLst/>
                <a:latin typeface="+mn-lt"/>
                <a:ea typeface="+mn-ea"/>
                <a:cs typeface="+mn-cs"/>
              </a:rPr>
              <a:t>IoT</a:t>
            </a:r>
            <a:r>
              <a:rPr lang="en-US" altLang="zh-CN" sz="1200" b="0" i="0" kern="1200" dirty="0" smtClean="0">
                <a:solidFill>
                  <a:schemeClr val="tx1"/>
                </a:solidFill>
                <a:effectLst/>
                <a:latin typeface="+mn-lt"/>
                <a:ea typeface="+mn-ea"/>
                <a:cs typeface="+mn-cs"/>
              </a:rPr>
              <a:t>) systems. </a:t>
            </a: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Belkin </a:t>
            </a:r>
            <a:r>
              <a:rPr lang="en-US" altLang="zh-CN" sz="1200" b="0" i="0" kern="1200" dirty="0" err="1" smtClean="0">
                <a:solidFill>
                  <a:schemeClr val="tx1"/>
                </a:solidFill>
                <a:effectLst/>
                <a:latin typeface="+mn-lt"/>
                <a:ea typeface="+mn-ea"/>
                <a:cs typeface="+mn-cs"/>
              </a:rPr>
              <a:t>NetCam</a:t>
            </a:r>
            <a:r>
              <a:rPr lang="en-US" altLang="zh-CN" sz="1200" b="0" i="0" kern="1200" dirty="0" smtClean="0">
                <a:solidFill>
                  <a:schemeClr val="tx1"/>
                </a:solidFill>
                <a:effectLst/>
                <a:latin typeface="+mn-lt"/>
                <a:ea typeface="+mn-ea"/>
                <a:cs typeface="+mn-cs"/>
              </a:rPr>
              <a:t> is a wireless IP camera designed for home surveillance and motion detection. It can detect burglars or other persons presence using motion detection and report the house owner remotely.</a:t>
            </a: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Malware monitoring popular Android-based home security systems can figure out when the house is empty and the user is not looking at surveillance cameras, and even turn off the alarm delivered to her phone.</a:t>
            </a:r>
          </a:p>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5</a:t>
            </a:fld>
            <a:endParaRPr lang="en-US"/>
          </a:p>
        </p:txBody>
      </p:sp>
    </p:spTree>
    <p:extLst>
      <p:ext uri="{BB962C8B-B14F-4D97-AF65-F5344CB8AC3E}">
        <p14:creationId xmlns:p14="http://schemas.microsoft.com/office/powerpoint/2010/main" val="87720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6</a:t>
            </a:fld>
            <a:endParaRPr lang="en-US"/>
          </a:p>
        </p:txBody>
      </p:sp>
    </p:spTree>
    <p:extLst>
      <p:ext uri="{BB962C8B-B14F-4D97-AF65-F5344CB8AC3E}">
        <p14:creationId xmlns:p14="http://schemas.microsoft.com/office/powerpoint/2010/main" val="208120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can be used by an adversary for malicious purposes such as theft or robbery.</a:t>
            </a:r>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7</a:t>
            </a:fld>
            <a:endParaRPr lang="en-US"/>
          </a:p>
        </p:txBody>
      </p:sp>
    </p:spTree>
    <p:extLst>
      <p:ext uri="{BB962C8B-B14F-4D97-AF65-F5344CB8AC3E}">
        <p14:creationId xmlns:p14="http://schemas.microsoft.com/office/powerpoint/2010/main" val="5440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8</a:t>
            </a:fld>
            <a:endParaRPr lang="en-US"/>
          </a:p>
        </p:txBody>
      </p:sp>
    </p:spTree>
    <p:extLst>
      <p:ext uri="{BB962C8B-B14F-4D97-AF65-F5344CB8AC3E}">
        <p14:creationId xmlns:p14="http://schemas.microsoft.com/office/powerpoint/2010/main" val="86968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i="0" kern="1200" dirty="0" smtClean="0">
                <a:solidFill>
                  <a:schemeClr val="tx1"/>
                </a:solidFill>
                <a:effectLst/>
                <a:latin typeface="+mn-lt"/>
                <a:ea typeface="+mn-ea"/>
                <a:cs typeface="+mn-cs"/>
              </a:rPr>
              <a:t>modifying either the Android OS or the apps under the</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threat. Specifically, one can enhance Android’s access control</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mechanism to prevent information leaks during security-critical</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operations such as phone calls, and remove the public resources</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that could be used for a side-channel analysis. This, however</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inevitably makes the system less usable and causes compatibility</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issues for the apps that already utilize the public resources</a:t>
            </a:r>
            <a:br>
              <a:rPr lang="en-US" altLang="zh-CN" sz="1200" i="0" kern="1200" dirty="0" smtClean="0">
                <a:solidFill>
                  <a:schemeClr val="tx1"/>
                </a:solidFill>
                <a:effectLst/>
                <a:latin typeface="+mn-lt"/>
                <a:ea typeface="+mn-ea"/>
                <a:cs typeface="+mn-cs"/>
              </a:rPr>
            </a:br>
            <a:r>
              <a:rPr lang="en-US" altLang="zh-CN" sz="1200" i="0" kern="1200" dirty="0" smtClean="0">
                <a:solidFill>
                  <a:schemeClr val="tx1"/>
                </a:solidFill>
                <a:effectLst/>
                <a:latin typeface="+mn-lt"/>
                <a:ea typeface="+mn-ea"/>
                <a:cs typeface="+mn-cs"/>
              </a:rPr>
              <a:t>for legitimate purposes (mobile-data monitor [16</a:t>
            </a:r>
            <a:endParaRPr lang="zh-CN" altLang="en-US" dirty="0"/>
          </a:p>
        </p:txBody>
      </p:sp>
      <p:sp>
        <p:nvSpPr>
          <p:cNvPr id="4" name="灯片编号占位符 3"/>
          <p:cNvSpPr>
            <a:spLocks noGrp="1"/>
          </p:cNvSpPr>
          <p:nvPr>
            <p:ph type="sldNum" sz="quarter" idx="10"/>
          </p:nvPr>
        </p:nvSpPr>
        <p:spPr/>
        <p:txBody>
          <a:bodyPr/>
          <a:lstStyle/>
          <a:p>
            <a:fld id="{810E1E9A-E921-4174-A0FC-51868D7AC568}" type="slidenum">
              <a:rPr lang="en-US" smtClean="0"/>
              <a:pPr/>
              <a:t>9</a:t>
            </a:fld>
            <a:endParaRPr lang="en-US"/>
          </a:p>
        </p:txBody>
      </p:sp>
    </p:spTree>
    <p:extLst>
      <p:ext uri="{BB962C8B-B14F-4D97-AF65-F5344CB8AC3E}">
        <p14:creationId xmlns:p14="http://schemas.microsoft.com/office/powerpoint/2010/main" val="241061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8534400" y="6355080"/>
            <a:ext cx="3048000" cy="365760"/>
          </a:xfrm>
        </p:spPr>
        <p:txBody>
          <a:bodyPr/>
          <a:lstStyle>
            <a:lvl1pPr>
              <a:defRPr sz="1400"/>
            </a:lvl1pPr>
          </a:lstStyle>
          <a:p>
            <a:fld id="{84EAB7D7-3608-4730-B2E2-670834DF882C}" type="datetimeFigureOut">
              <a:rPr lang="en-US" smtClean="0"/>
              <a:pPr/>
              <a:t>10/1/2015</a:t>
            </a:fld>
            <a:endParaRPr lang="en-US"/>
          </a:p>
        </p:txBody>
      </p:sp>
      <p:sp>
        <p:nvSpPr>
          <p:cNvPr id="17" name="页脚占位符 16"/>
          <p:cNvSpPr>
            <a:spLocks noGrp="1"/>
          </p:cNvSpPr>
          <p:nvPr>
            <p:ph type="ftr" sz="quarter" idx="11"/>
          </p:nvPr>
        </p:nvSpPr>
        <p:spPr>
          <a:xfrm>
            <a:off x="3864864" y="6355080"/>
            <a:ext cx="4632960" cy="365760"/>
          </a:xfrm>
        </p:spPr>
        <p:txBody>
          <a:bodyPr/>
          <a:lstStyle/>
          <a:p>
            <a:endParaRPr lang="en-US"/>
          </a:p>
        </p:txBody>
      </p:sp>
      <p:sp>
        <p:nvSpPr>
          <p:cNvPr id="29" name="灯片编号占位符 28"/>
          <p:cNvSpPr>
            <a:spLocks noGrp="1"/>
          </p:cNvSpPr>
          <p:nvPr>
            <p:ph type="sldNum" sz="quarter" idx="12"/>
          </p:nvPr>
        </p:nvSpPr>
        <p:spPr>
          <a:xfrm>
            <a:off x="1621536" y="6355080"/>
            <a:ext cx="1625600" cy="365760"/>
          </a:xfrm>
        </p:spPr>
        <p:txBody>
          <a:bodyPr/>
          <a:lstStyle/>
          <a:p>
            <a:fld id="{71B7BAC7-FE87-40F6-AA24-4F4685D1B022}" type="slidenum">
              <a:rPr lang="en-US" smtClean="0"/>
              <a:pPr/>
              <a:t>‹#›</a:t>
            </a:fld>
            <a:endParaRPr lang="en-US"/>
          </a:p>
        </p:txBody>
      </p:sp>
      <p:sp>
        <p:nvSpPr>
          <p:cNvPr id="21" name="矩形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4EAB7D7-3608-4730-B2E2-670834DF882C}" type="datetimeFigureOut">
              <a:rPr lang="en-US" smtClean="0"/>
              <a:pPr/>
              <a:t>10/1/2015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1B7BAC7-FE87-40F6-AA24-4F4685D1B0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9"/>
            <a:ext cx="8026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4EAB7D7-3608-4730-B2E2-670834DF882C}" type="datetimeFigureOut">
              <a:rPr lang="en-US" smtClean="0"/>
              <a:pPr/>
              <a:t>10/1/2015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1B7BAC7-FE87-40F6-AA24-4F4685D1B022}" type="slidenum">
              <a:rPr lang="en-US" smtClean="0"/>
              <a:pPr/>
              <a:t>‹#›</a:t>
            </a:fld>
            <a:endParaRPr lang="en-US"/>
          </a:p>
        </p:txBody>
      </p:sp>
      <p:sp>
        <p:nvSpPr>
          <p:cNvPr id="7" name="直接连接符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84EAB7D7-3608-4730-B2E2-670834DF882C}" type="datetimeFigureOut">
              <a:rPr lang="en-US" smtClean="0"/>
              <a:pPr/>
              <a:t>10/1/2015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1B7BAC7-FE87-40F6-AA24-4F4685D1B022}" type="slidenum">
              <a:rPr lang="en-US" smtClean="0"/>
              <a:pPr/>
              <a:t>‹#›</a:t>
            </a:fld>
            <a:endParaRPr lang="en-US"/>
          </a:p>
        </p:txBody>
      </p:sp>
      <p:sp>
        <p:nvSpPr>
          <p:cNvPr id="8" name="内容占位符 7"/>
          <p:cNvSpPr>
            <a:spLocks noGrp="1"/>
          </p:cNvSpPr>
          <p:nvPr>
            <p:ph sz="quarter" idx="1"/>
          </p:nvPr>
        </p:nvSpPr>
        <p:spPr>
          <a:xfrm>
            <a:off x="609600" y="1219200"/>
            <a:ext cx="10972800"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8534400" y="6355080"/>
            <a:ext cx="3048000" cy="365760"/>
          </a:xfrm>
        </p:spPr>
        <p:txBody>
          <a:bodyPr/>
          <a:lstStyle/>
          <a:p>
            <a:fld id="{84EAB7D7-3608-4730-B2E2-670834DF882C}" type="datetimeFigureOut">
              <a:rPr lang="en-US" smtClean="0"/>
              <a:pPr/>
              <a:t>10/1/2015</a:t>
            </a:fld>
            <a:endParaRPr lang="en-US"/>
          </a:p>
        </p:txBody>
      </p:sp>
      <p:sp>
        <p:nvSpPr>
          <p:cNvPr id="5" name="页脚占位符 4"/>
          <p:cNvSpPr>
            <a:spLocks noGrp="1"/>
          </p:cNvSpPr>
          <p:nvPr>
            <p:ph type="ftr" sz="quarter" idx="11"/>
          </p:nvPr>
        </p:nvSpPr>
        <p:spPr>
          <a:xfrm>
            <a:off x="3864864" y="6355080"/>
            <a:ext cx="4632960" cy="365760"/>
          </a:xfrm>
        </p:spPr>
        <p:txBody>
          <a:bodyPr/>
          <a:lstStyle/>
          <a:p>
            <a:endParaRPr lang="en-US"/>
          </a:p>
        </p:txBody>
      </p:sp>
      <p:sp>
        <p:nvSpPr>
          <p:cNvPr id="6" name="灯片编号占位符 5"/>
          <p:cNvSpPr>
            <a:spLocks noGrp="1"/>
          </p:cNvSpPr>
          <p:nvPr>
            <p:ph type="sldNum" sz="quarter" idx="12"/>
          </p:nvPr>
        </p:nvSpPr>
        <p:spPr>
          <a:xfrm>
            <a:off x="1426464" y="6355080"/>
            <a:ext cx="2027936" cy="365760"/>
          </a:xfrm>
        </p:spPr>
        <p:txBody>
          <a:bodyPr/>
          <a:lstStyle/>
          <a:p>
            <a:fld id="{71B7BAC7-FE87-40F6-AA24-4F4685D1B022}" type="slidenum">
              <a:rPr lang="en-US" smtClean="0"/>
              <a:pPr/>
              <a:t>‹#›</a:t>
            </a:fld>
            <a:endParaRPr lang="en-US"/>
          </a:p>
        </p:txBody>
      </p:sp>
      <p:sp>
        <p:nvSpPr>
          <p:cNvPr id="7" name="矩形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84EAB7D7-3608-4730-B2E2-670834DF882C}" type="datetimeFigureOut">
              <a:rPr lang="en-US" smtClean="0"/>
              <a:pPr/>
              <a:t>10/1/2015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71B7BAC7-FE87-40F6-AA24-4F4685D1B022}" type="slidenum">
              <a:rPr lang="en-US" smtClean="0"/>
              <a:pPr/>
              <a:t>‹#›</a:t>
            </a:fld>
            <a:endParaRPr lang="en-US"/>
          </a:p>
        </p:txBody>
      </p:sp>
      <p:sp>
        <p:nvSpPr>
          <p:cNvPr id="9" name="内容占位符 8"/>
          <p:cNvSpPr>
            <a:spLocks noGrp="1"/>
          </p:cNvSpPr>
          <p:nvPr>
            <p:ph sz="quarter" idx="1"/>
          </p:nvPr>
        </p:nvSpPr>
        <p:spPr>
          <a:xfrm>
            <a:off x="609600" y="1219200"/>
            <a:ext cx="5388864"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6176264" y="1216152"/>
            <a:ext cx="5388864"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84EAB7D7-3608-4730-B2E2-670834DF882C}" type="datetimeFigureOut">
              <a:rPr lang="en-US" smtClean="0"/>
              <a:pPr/>
              <a:t>10/1/2015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71B7BAC7-FE87-40F6-AA24-4F4685D1B022}" type="slidenum">
              <a:rPr lang="en-US" smtClean="0"/>
              <a:pPr/>
              <a:t>‹#›</a:t>
            </a:fld>
            <a:endParaRPr lang="en-US"/>
          </a:p>
        </p:txBody>
      </p:sp>
      <p:sp>
        <p:nvSpPr>
          <p:cNvPr id="11" name="内容占位符 10"/>
          <p:cNvSpPr>
            <a:spLocks noGrp="1"/>
          </p:cNvSpPr>
          <p:nvPr>
            <p:ph sz="quarter" idx="2"/>
          </p:nvPr>
        </p:nvSpPr>
        <p:spPr>
          <a:xfrm>
            <a:off x="609600" y="2133600"/>
            <a:ext cx="53848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6197600" y="2133600"/>
            <a:ext cx="53848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84EAB7D7-3608-4730-B2E2-670834DF882C}" type="datetimeFigureOut">
              <a:rPr lang="en-US" smtClean="0"/>
              <a:pPr/>
              <a:t>10/1/2015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71B7BAC7-FE87-40F6-AA24-4F4685D1B022}" type="slidenum">
              <a:rPr lang="en-US" smtClean="0"/>
              <a:pPr/>
              <a:t>‹#›</a:t>
            </a:fld>
            <a:endParaRPr lang="en-US"/>
          </a:p>
        </p:txBody>
      </p:sp>
      <p:sp>
        <p:nvSpPr>
          <p:cNvPr id="6" name="等腰三角形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EAB7D7-3608-4730-B2E2-670834DF882C}" type="datetimeFigureOut">
              <a:rPr lang="en-US" smtClean="0"/>
              <a:pPr/>
              <a:t>10/1/2015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71B7BAC7-FE87-40F6-AA24-4F4685D1B022}" type="slidenum">
              <a:rPr lang="en-US" smtClean="0"/>
              <a:pPr/>
              <a:t>‹#›</a:t>
            </a:fld>
            <a:endParaRPr lang="en-US"/>
          </a:p>
        </p:txBody>
      </p:sp>
      <p:sp>
        <p:nvSpPr>
          <p:cNvPr id="5" name="直接连接符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84EAB7D7-3608-4730-B2E2-670834DF882C}" type="datetimeFigureOut">
              <a:rPr lang="en-US" smtClean="0"/>
              <a:pPr/>
              <a:t>10/1/2015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71B7BAC7-FE87-40F6-AA24-4F4685D1B022}" type="slidenum">
              <a:rPr lang="en-US" smtClean="0"/>
              <a:pPr/>
              <a:t>‹#›</a:t>
            </a:fld>
            <a:endParaRPr lang="en-US"/>
          </a:p>
        </p:txBody>
      </p:sp>
      <p:sp>
        <p:nvSpPr>
          <p:cNvPr id="8" name="直接连接符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406400" y="304800"/>
            <a:ext cx="7620000" cy="5715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84EAB7D7-3608-4730-B2E2-670834DF882C}" type="datetimeFigureOut">
              <a:rPr lang="en-US" smtClean="0"/>
              <a:pPr/>
              <a:t>10/1/2015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71B7BAC7-FE87-40F6-AA24-4F4685D1B022}" type="slidenum">
              <a:rPr lang="en-US" smtClean="0"/>
              <a:pPr/>
              <a:t>‹#›</a:t>
            </a:fld>
            <a:endParaRPr lang="en-US"/>
          </a:p>
        </p:txBody>
      </p:sp>
      <p:sp>
        <p:nvSpPr>
          <p:cNvPr id="8" name="直接连接符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152400"/>
            <a:ext cx="109728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84EAB7D7-3608-4730-B2E2-670834DF882C}" type="datetimeFigureOut">
              <a:rPr lang="en-US" smtClean="0"/>
              <a:pPr/>
              <a:t>10/1/2015</a:t>
            </a:fld>
            <a:endParaRPr lang="en-US"/>
          </a:p>
        </p:txBody>
      </p:sp>
      <p:sp>
        <p:nvSpPr>
          <p:cNvPr id="3" name="页脚占位符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灯片编号占位符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71B7BAC7-FE87-40F6-AA24-4F4685D1B022}" type="slidenum">
              <a:rPr lang="en-US" smtClean="0"/>
              <a:pPr/>
              <a:t>‹#›</a:t>
            </a:fld>
            <a:endParaRPr lang="en-US"/>
          </a:p>
        </p:txBody>
      </p:sp>
      <p:sp>
        <p:nvSpPr>
          <p:cNvPr id="28" name="直接连接符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rcRect t="12990"/>
          <a:stretch/>
        </p:blipFill>
        <p:spPr bwMode="auto">
          <a:xfrm>
            <a:off x="0" y="70338"/>
            <a:ext cx="12191999" cy="6874609"/>
          </a:xfrm>
          <a:prstGeom prst="roundRect">
            <a:avLst>
              <a:gd name="adj" fmla="val 8594"/>
            </a:avLst>
          </a:prstGeom>
          <a:solidFill>
            <a:srgbClr val="FFFFFF">
              <a:shade val="85000"/>
            </a:srgbClr>
          </a:solidFill>
          <a:ln>
            <a:noFill/>
          </a:ln>
          <a:effectLst>
            <a:glow rad="127000">
              <a:schemeClr val="accent1">
                <a:alpha val="0"/>
              </a:schemeClr>
            </a:glow>
            <a:reflection blurRad="12700" stA="38000" endPos="28000" dist="5000" dir="5400000" sy="-100000" algn="bl" rotWithShape="0"/>
            <a:softEdge rad="88900"/>
          </a:effectLst>
          <a:extLst>
            <a:ext uri="{91240B29-F687-4F45-9708-019B960494DF}">
              <a14:hiddenLine xmlns:a14="http://schemas.microsoft.com/office/drawing/2010/main" w="9525">
                <a:solidFill>
                  <a:schemeClr val="tx1"/>
                </a:solidFill>
                <a:miter lim="800000"/>
                <a:headEnd/>
                <a:tailEnd/>
              </a14:hiddenLine>
            </a:ext>
          </a:extLst>
        </p:spPr>
      </p:pic>
      <p:sp>
        <p:nvSpPr>
          <p:cNvPr id="10" name="Text Box 6"/>
          <p:cNvSpPr txBox="1">
            <a:spLocks noChangeArrowheads="1"/>
          </p:cNvSpPr>
          <p:nvPr/>
        </p:nvSpPr>
        <p:spPr bwMode="auto">
          <a:xfrm>
            <a:off x="585734" y="1165470"/>
            <a:ext cx="11231128"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9pPr>
          </a:lstStyle>
          <a:p>
            <a:pPr>
              <a:buClrTx/>
              <a:buFontTx/>
              <a:buNone/>
            </a:pPr>
            <a:r>
              <a:rPr lang="en-US" altLang="zh-CN" sz="4000" b="1" dirty="0">
                <a:solidFill>
                  <a:srgbClr val="BE412C"/>
                </a:solidFill>
                <a:effectLst>
                  <a:outerShdw blurRad="38100" dist="38100" dir="2700000" algn="tl">
                    <a:srgbClr val="000000">
                      <a:alpha val="43137"/>
                    </a:srgbClr>
                  </a:outerShdw>
                </a:effectLst>
                <a:latin typeface="+mn-lt"/>
                <a:ea typeface="Yu Gothic UI" panose="020B0500000000000000" pitchFamily="34" charset="-128"/>
              </a:rPr>
              <a:t>Leave Me Alone: </a:t>
            </a:r>
            <a:r>
              <a:rPr lang="en-US" altLang="zh-CN" sz="4000" b="1" dirty="0" smtClean="0">
                <a:solidFill>
                  <a:srgbClr val="BE412C"/>
                </a:solidFill>
                <a:effectLst>
                  <a:outerShdw blurRad="38100" dist="38100" dir="2700000" algn="tl">
                    <a:srgbClr val="000000">
                      <a:alpha val="43137"/>
                    </a:srgbClr>
                  </a:outerShdw>
                </a:effectLst>
                <a:latin typeface="+mn-lt"/>
                <a:ea typeface="Yu Gothic UI" panose="020B0500000000000000" pitchFamily="34" charset="-128"/>
              </a:rPr>
              <a:t> App-level </a:t>
            </a:r>
            <a:r>
              <a:rPr lang="en-US" altLang="zh-CN" sz="4000" b="1" dirty="0">
                <a:solidFill>
                  <a:srgbClr val="BE412C"/>
                </a:solidFill>
                <a:effectLst>
                  <a:outerShdw blurRad="38100" dist="38100" dir="2700000" algn="tl">
                    <a:srgbClr val="000000">
                      <a:alpha val="43137"/>
                    </a:srgbClr>
                  </a:outerShdw>
                </a:effectLst>
                <a:latin typeface="+mn-lt"/>
                <a:ea typeface="Yu Gothic UI" panose="020B0500000000000000" pitchFamily="34" charset="-128"/>
              </a:rPr>
              <a:t>Protection Against</a:t>
            </a:r>
          </a:p>
          <a:p>
            <a:pPr>
              <a:buClrTx/>
              <a:buFontTx/>
              <a:buNone/>
            </a:pPr>
            <a:r>
              <a:rPr lang="en-US" altLang="zh-CN" sz="4000" b="1" dirty="0">
                <a:solidFill>
                  <a:srgbClr val="BE412C"/>
                </a:solidFill>
                <a:effectLst>
                  <a:outerShdw blurRad="38100" dist="38100" dir="2700000" algn="tl">
                    <a:srgbClr val="000000">
                      <a:alpha val="43137"/>
                    </a:srgbClr>
                  </a:outerShdw>
                </a:effectLst>
                <a:latin typeface="+mn-lt"/>
                <a:ea typeface="Yu Gothic UI" panose="020B0500000000000000" pitchFamily="34" charset="-128"/>
              </a:rPr>
              <a:t>Runtime Information Gathering on Android</a:t>
            </a:r>
          </a:p>
        </p:txBody>
      </p:sp>
      <p:sp>
        <p:nvSpPr>
          <p:cNvPr id="11" name="Text Box 7"/>
          <p:cNvSpPr txBox="1">
            <a:spLocks noChangeArrowheads="1"/>
          </p:cNvSpPr>
          <p:nvPr/>
        </p:nvSpPr>
        <p:spPr bwMode="auto">
          <a:xfrm>
            <a:off x="1609234" y="2954791"/>
            <a:ext cx="9129103" cy="96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宋体" charset="-122"/>
              </a:defRPr>
            </a:lvl9pPr>
          </a:lstStyle>
          <a:p>
            <a:pPr algn="ctr">
              <a:spcBef>
                <a:spcPts val="2000"/>
              </a:spcBef>
              <a:buClrTx/>
              <a:buFontTx/>
              <a:buNone/>
            </a:pPr>
            <a:r>
              <a:rPr lang="en-US" altLang="zh-CN" sz="2800" b="1" dirty="0"/>
              <a:t>Nan Zhang</a:t>
            </a:r>
            <a:r>
              <a:rPr lang="en-US" altLang="zh-CN" sz="2800" b="1" i="1" dirty="0"/>
              <a:t>∗</a:t>
            </a:r>
            <a:r>
              <a:rPr lang="en-US" altLang="zh-CN" sz="2800" b="1" dirty="0"/>
              <a:t>, </a:t>
            </a:r>
            <a:r>
              <a:rPr lang="en-US" altLang="zh-CN" sz="2800" b="1" dirty="0" err="1"/>
              <a:t>Kan</a:t>
            </a:r>
            <a:r>
              <a:rPr lang="en-US" altLang="zh-CN" sz="2800" b="1" dirty="0"/>
              <a:t> Yuan</a:t>
            </a:r>
            <a:r>
              <a:rPr lang="en-US" altLang="zh-CN" sz="2800" b="1" i="1" dirty="0"/>
              <a:t>∗</a:t>
            </a:r>
            <a:r>
              <a:rPr lang="en-US" altLang="zh-CN" sz="2800" b="1" dirty="0"/>
              <a:t>, Muhammad Naveed</a:t>
            </a:r>
            <a:r>
              <a:rPr lang="en-US" altLang="zh-CN" sz="2800" b="1" i="1" dirty="0"/>
              <a:t>†</a:t>
            </a:r>
            <a:r>
              <a:rPr lang="en-US" altLang="zh-CN" sz="2800" b="1" dirty="0"/>
              <a:t>, </a:t>
            </a:r>
            <a:r>
              <a:rPr lang="en-US" altLang="zh-CN" sz="2800" b="1" dirty="0" err="1"/>
              <a:t>Xiaoyong</a:t>
            </a:r>
            <a:r>
              <a:rPr lang="en-US" altLang="zh-CN" sz="2800" b="1" dirty="0"/>
              <a:t> Zhou</a:t>
            </a:r>
            <a:r>
              <a:rPr lang="en-US" altLang="zh-CN" sz="2800" b="1" i="1" dirty="0"/>
              <a:t>∗ </a:t>
            </a:r>
            <a:r>
              <a:rPr lang="en-US" altLang="zh-CN" sz="2800" b="1" dirty="0"/>
              <a:t>and </a:t>
            </a:r>
            <a:r>
              <a:rPr lang="en-US" altLang="zh-CN" sz="2800" b="1" dirty="0" err="1"/>
              <a:t>XiaoFeng</a:t>
            </a:r>
            <a:r>
              <a:rPr lang="en-US" altLang="zh-CN" sz="2800" b="1" dirty="0"/>
              <a:t> Wang</a:t>
            </a:r>
            <a:r>
              <a:rPr lang="en-US" altLang="zh-CN" sz="2800" b="1" i="1" dirty="0"/>
              <a:t>∗</a:t>
            </a:r>
            <a:r>
              <a:rPr lang="en-US" altLang="zh-CN" sz="2800" b="1" dirty="0"/>
              <a:t/>
            </a:r>
            <a:br>
              <a:rPr lang="en-US" altLang="zh-CN" sz="2800" b="1" dirty="0"/>
            </a:br>
            <a:endParaRPr lang="en-US" altLang="zh-CN" sz="2800" b="1" baseline="30000" dirty="0">
              <a:solidFill>
                <a:schemeClr val="tx1"/>
              </a:solidFill>
              <a:latin typeface="Calisto MT" pitchFamily="16" charset="0"/>
            </a:endParaRPr>
          </a:p>
        </p:txBody>
      </p:sp>
      <p:sp>
        <p:nvSpPr>
          <p:cNvPr id="4" name="矩形 3"/>
          <p:cNvSpPr/>
          <p:nvPr/>
        </p:nvSpPr>
        <p:spPr>
          <a:xfrm>
            <a:off x="4489934" y="4594002"/>
            <a:ext cx="4947139" cy="523220"/>
          </a:xfrm>
          <a:prstGeom prst="rect">
            <a:avLst/>
          </a:prstGeom>
        </p:spPr>
        <p:txBody>
          <a:bodyPr wrap="square">
            <a:spAutoFit/>
          </a:bodyPr>
          <a:lstStyle/>
          <a:p>
            <a:r>
              <a:rPr lang="en-US" altLang="zh-CN" sz="2800" b="1" dirty="0">
                <a:latin typeface="Arial"/>
              </a:rPr>
              <a:t>Presenter: </a:t>
            </a:r>
            <a:r>
              <a:rPr lang="en-US" altLang="zh-CN" sz="2800" b="1" dirty="0" smtClean="0">
                <a:latin typeface="Arial"/>
              </a:rPr>
              <a:t> Fan </a:t>
            </a:r>
            <a:r>
              <a:rPr lang="en-US" altLang="zh-CN" sz="2800" b="1" dirty="0">
                <a:latin typeface="Arial"/>
              </a:rPr>
              <a:t>Luo</a:t>
            </a:r>
            <a:endParaRPr lang="en-US" altLang="zh-CN" sz="2800" b="1" dirty="0"/>
          </a:p>
        </p:txBody>
      </p:sp>
      <p:sp>
        <p:nvSpPr>
          <p:cNvPr id="13" name="矩形 12"/>
          <p:cNvSpPr/>
          <p:nvPr/>
        </p:nvSpPr>
        <p:spPr>
          <a:xfrm>
            <a:off x="7716148" y="6344978"/>
            <a:ext cx="4124160" cy="461665"/>
          </a:xfrm>
          <a:prstGeom prst="rect">
            <a:avLst/>
          </a:prstGeom>
        </p:spPr>
        <p:txBody>
          <a:bodyPr wrap="square">
            <a:spAutoFit/>
          </a:bodyPr>
          <a:lstStyle/>
          <a:p>
            <a:r>
              <a:rPr lang="en-US" altLang="zh-CN" sz="2400" dirty="0" smtClean="0"/>
              <a:t>Revised from authors’ slides</a:t>
            </a:r>
            <a:endParaRPr lang="zh-CN" altLang="en-US" sz="2400"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09600" y="1387641"/>
            <a:ext cx="10972800" cy="4937760"/>
          </a:xfrm>
        </p:spPr>
        <p:txBody>
          <a:bodyPr>
            <a:normAutofit/>
          </a:bodyPr>
          <a:lstStyle/>
          <a:p>
            <a:r>
              <a:rPr lang="en-US" altLang="zh-CN" sz="3200" b="1" dirty="0"/>
              <a:t>Modify OS</a:t>
            </a:r>
          </a:p>
          <a:p>
            <a:pPr marL="0" indent="0">
              <a:buNone/>
            </a:pPr>
            <a:endParaRPr lang="en-US" altLang="zh-CN" sz="1200" b="1" dirty="0"/>
          </a:p>
          <a:p>
            <a:pPr marL="0" indent="0">
              <a:buNone/>
            </a:pPr>
            <a:r>
              <a:rPr lang="en-US" altLang="zh-CN" sz="2800" dirty="0" smtClean="0"/>
              <a:t>  Complicated and painful  (Android </a:t>
            </a:r>
            <a:r>
              <a:rPr lang="en-US" altLang="zh-CN" sz="2800" dirty="0"/>
              <a:t>OS </a:t>
            </a:r>
            <a:r>
              <a:rPr lang="en-US" altLang="zh-CN" sz="2800" dirty="0" smtClean="0"/>
              <a:t>ecosystem:  </a:t>
            </a:r>
            <a:r>
              <a:rPr lang="en-US" altLang="zh-CN" sz="3200" dirty="0" smtClean="0"/>
              <a:t>fragmentation</a:t>
            </a:r>
            <a:r>
              <a:rPr lang="en-US" altLang="zh-CN" sz="2800" dirty="0" smtClean="0"/>
              <a:t>)</a:t>
            </a:r>
          </a:p>
          <a:p>
            <a:endParaRPr lang="en-US" altLang="zh-CN" sz="1800" dirty="0"/>
          </a:p>
          <a:p>
            <a:pPr>
              <a:buFontTx/>
              <a:buChar char="-"/>
            </a:pPr>
            <a:r>
              <a:rPr lang="en-US" altLang="zh-CN" sz="2800" dirty="0" smtClean="0"/>
              <a:t>New protection takes </a:t>
            </a:r>
            <a:r>
              <a:rPr lang="en-US" altLang="zh-CN" sz="2800" dirty="0"/>
              <a:t>a long time before it can reach </a:t>
            </a:r>
            <a:r>
              <a:rPr lang="en-US" altLang="zh-CN" sz="2800" dirty="0" smtClean="0"/>
              <a:t> Android </a:t>
            </a:r>
            <a:r>
              <a:rPr lang="en-US" altLang="zh-CN" sz="2800" dirty="0"/>
              <a:t>devices </a:t>
            </a:r>
            <a:r>
              <a:rPr lang="en-US" altLang="zh-CN" sz="2800" dirty="0" smtClean="0"/>
              <a:t>worldwide;</a:t>
            </a:r>
          </a:p>
          <a:p>
            <a:pPr>
              <a:buFontTx/>
              <a:buChar char="-"/>
            </a:pPr>
            <a:r>
              <a:rPr lang="en-US" altLang="zh-CN" sz="2800" dirty="0" smtClean="0"/>
              <a:t>New RIG </a:t>
            </a:r>
            <a:r>
              <a:rPr lang="en-US" altLang="zh-CN" sz="2800" dirty="0"/>
              <a:t>attacks continue to be brought </a:t>
            </a:r>
            <a:r>
              <a:rPr lang="en-US" altLang="zh-CN" sz="2800" dirty="0" smtClean="0"/>
              <a:t>to the spotlight;</a:t>
            </a:r>
          </a:p>
          <a:p>
            <a:pPr>
              <a:buFontTx/>
              <a:buChar char="-"/>
            </a:pPr>
            <a:r>
              <a:rPr lang="en-US" altLang="zh-CN" sz="2800" dirty="0" smtClean="0"/>
              <a:t>It </a:t>
            </a:r>
            <a:r>
              <a:rPr lang="en-US" altLang="zh-CN" sz="2800" dirty="0"/>
              <a:t>is less </a:t>
            </a:r>
            <a:r>
              <a:rPr lang="en-US" altLang="zh-CN" sz="2800" dirty="0" smtClean="0"/>
              <a:t>clear what </a:t>
            </a:r>
            <a:r>
              <a:rPr lang="en-US" altLang="zh-CN" sz="2800" dirty="0"/>
              <a:t>an app can do by itself to control its information </a:t>
            </a:r>
            <a:r>
              <a:rPr lang="en-US" altLang="zh-CN" sz="2800" dirty="0" smtClean="0"/>
              <a:t>exposed by </a:t>
            </a:r>
            <a:r>
              <a:rPr lang="en-US" altLang="zh-CN" sz="2800" dirty="0"/>
              <a:t>the </a:t>
            </a:r>
            <a:r>
              <a:rPr lang="en-US" altLang="zh-CN" sz="2800" dirty="0" smtClean="0"/>
              <a:t>OS.</a:t>
            </a:r>
          </a:p>
          <a:p>
            <a:pPr marL="0" indent="0">
              <a:buNone/>
            </a:pPr>
            <a:endParaRPr lang="zh-CN" altLang="en-US" dirty="0"/>
          </a:p>
        </p:txBody>
      </p:sp>
      <p:sp>
        <p:nvSpPr>
          <p:cNvPr id="4" name="标题 1"/>
          <p:cNvSpPr txBox="1">
            <a:spLocks/>
          </p:cNvSpPr>
          <p:nvPr/>
        </p:nvSpPr>
        <p:spPr>
          <a:xfrm>
            <a:off x="609600" y="152400"/>
            <a:ext cx="10972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altLang="zh-CN" smtClean="0"/>
              <a:t>Previous Works</a:t>
            </a:r>
            <a:endParaRPr lang="zh-CN" altLang="en-US" dirty="0"/>
          </a:p>
        </p:txBody>
      </p:sp>
    </p:spTree>
    <p:extLst>
      <p:ext uri="{BB962C8B-B14F-4D97-AF65-F5344CB8AC3E}">
        <p14:creationId xmlns:p14="http://schemas.microsoft.com/office/powerpoint/2010/main" val="21442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App Guardian</a:t>
            </a:r>
            <a:endParaRPr lang="zh-CN" altLang="en-US" dirty="0"/>
          </a:p>
        </p:txBody>
      </p:sp>
      <p:sp>
        <p:nvSpPr>
          <p:cNvPr id="3" name="内容占位符 2"/>
          <p:cNvSpPr>
            <a:spLocks noGrp="1"/>
          </p:cNvSpPr>
          <p:nvPr>
            <p:ph sz="quarter" idx="1"/>
          </p:nvPr>
        </p:nvSpPr>
        <p:spPr>
          <a:xfrm>
            <a:off x="7057292" y="1219200"/>
            <a:ext cx="4525108" cy="4937760"/>
          </a:xfrm>
        </p:spPr>
        <p:txBody>
          <a:bodyPr/>
          <a:lstStyle/>
          <a:p>
            <a:pPr marL="514350" indent="-514350">
              <a:buFont typeface="+mj-lt"/>
              <a:buAutoNum type="arabicPeriod"/>
            </a:pPr>
            <a:r>
              <a:rPr lang="en-US" altLang="zh-CN" dirty="0"/>
              <a:t> Information Gathering</a:t>
            </a:r>
          </a:p>
          <a:p>
            <a:pPr marL="0" indent="0">
              <a:buNone/>
            </a:pPr>
            <a:r>
              <a:rPr lang="en-US" altLang="zh-CN" dirty="0" smtClean="0"/>
              <a:t>       - </a:t>
            </a:r>
            <a:r>
              <a:rPr lang="en-US" altLang="zh-CN" dirty="0"/>
              <a:t>Permissions, side-channels</a:t>
            </a:r>
          </a:p>
          <a:p>
            <a:pPr marL="514350" indent="-514350">
              <a:lnSpc>
                <a:spcPct val="200000"/>
              </a:lnSpc>
              <a:buFont typeface="+mj-lt"/>
              <a:buAutoNum type="arabicPeriod" startAt="2"/>
            </a:pPr>
            <a:r>
              <a:rPr lang="en-US" altLang="zh-CN" dirty="0" smtClean="0"/>
              <a:t>Install </a:t>
            </a:r>
            <a:r>
              <a:rPr lang="en-US" altLang="zh-CN" dirty="0"/>
              <a:t>/ Run time features</a:t>
            </a:r>
          </a:p>
          <a:p>
            <a:pPr marL="514350" indent="-514350">
              <a:lnSpc>
                <a:spcPct val="200000"/>
              </a:lnSpc>
              <a:buFont typeface="+mj-lt"/>
              <a:buAutoNum type="arabicPeriod" startAt="2"/>
            </a:pPr>
            <a:r>
              <a:rPr lang="en-US" altLang="zh-CN" dirty="0" smtClean="0"/>
              <a:t>Report </a:t>
            </a:r>
            <a:r>
              <a:rPr lang="en-US" altLang="zh-CN" dirty="0"/>
              <a:t>suspicious apps</a:t>
            </a:r>
          </a:p>
          <a:p>
            <a:pPr marL="514350" indent="-514350">
              <a:lnSpc>
                <a:spcPct val="150000"/>
              </a:lnSpc>
              <a:buFont typeface="+mj-lt"/>
              <a:buAutoNum type="arabicPeriod" startAt="2"/>
            </a:pPr>
            <a:r>
              <a:rPr lang="en-US" altLang="zh-CN" dirty="0" smtClean="0"/>
              <a:t>kill </a:t>
            </a:r>
            <a:r>
              <a:rPr lang="en-US" altLang="zh-CN" dirty="0"/>
              <a:t>suspicious app</a:t>
            </a:r>
          </a:p>
          <a:p>
            <a:pPr marL="514350" indent="-514350">
              <a:lnSpc>
                <a:spcPct val="200000"/>
              </a:lnSpc>
              <a:buFont typeface="+mj-lt"/>
              <a:buAutoNum type="arabicPeriod" startAt="2"/>
            </a:pPr>
            <a:r>
              <a:rPr lang="en-US" altLang="zh-CN" dirty="0" smtClean="0"/>
              <a:t>Principal finished</a:t>
            </a:r>
            <a:endParaRPr lang="en-US" altLang="zh-CN" dirty="0"/>
          </a:p>
          <a:p>
            <a:pPr marL="514350" indent="-514350">
              <a:buFont typeface="+mj-lt"/>
              <a:buAutoNum type="arabicPeriod" startAt="6"/>
            </a:pPr>
            <a:r>
              <a:rPr lang="en-US" altLang="zh-CN" dirty="0" smtClean="0"/>
              <a:t>Resume </a:t>
            </a:r>
            <a:r>
              <a:rPr lang="en-US" altLang="zh-CN" dirty="0"/>
              <a:t>suspicious app</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293" y="1215282"/>
            <a:ext cx="5838093" cy="511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22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Life cycle of Guardian Protection</a:t>
            </a:r>
            <a:endParaRPr lang="zh-CN" alt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325" y="1351547"/>
            <a:ext cx="6421605" cy="492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p:nvPr/>
        </p:nvCxnSpPr>
        <p:spPr>
          <a:xfrm>
            <a:off x="1347537" y="4668252"/>
            <a:ext cx="9685887" cy="1"/>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080645" y="3815472"/>
            <a:ext cx="1952779" cy="461665"/>
          </a:xfrm>
          <a:prstGeom prst="rect">
            <a:avLst/>
          </a:prstGeom>
        </p:spPr>
        <p:txBody>
          <a:bodyPr wrap="none">
            <a:spAutoFit/>
          </a:bodyPr>
          <a:lstStyle/>
          <a:p>
            <a:r>
              <a:rPr lang="en-US" altLang="zh-CN" sz="2400" dirty="0">
                <a:solidFill>
                  <a:srgbClr val="C00000"/>
                </a:solidFill>
              </a:rPr>
              <a:t>Normal Mode</a:t>
            </a:r>
            <a:endParaRPr lang="zh-CN" altLang="en-US" sz="2400" dirty="0">
              <a:solidFill>
                <a:srgbClr val="C00000"/>
              </a:solidFill>
            </a:endParaRPr>
          </a:p>
        </p:txBody>
      </p:sp>
      <p:sp>
        <p:nvSpPr>
          <p:cNvPr id="14" name="矩形 13"/>
          <p:cNvSpPr/>
          <p:nvPr/>
        </p:nvSpPr>
        <p:spPr>
          <a:xfrm>
            <a:off x="9080645" y="5122674"/>
            <a:ext cx="1699650" cy="461665"/>
          </a:xfrm>
          <a:prstGeom prst="rect">
            <a:avLst/>
          </a:prstGeom>
        </p:spPr>
        <p:txBody>
          <a:bodyPr wrap="square">
            <a:spAutoFit/>
          </a:bodyPr>
          <a:lstStyle/>
          <a:p>
            <a:pPr>
              <a:defRPr/>
            </a:pPr>
            <a:r>
              <a:rPr lang="en-US" altLang="zh-CN" sz="2400" dirty="0">
                <a:solidFill>
                  <a:srgbClr val="C00000"/>
                </a:solidFill>
              </a:rPr>
              <a:t>Ward </a:t>
            </a:r>
            <a:r>
              <a:rPr lang="en-US" altLang="zh-CN" sz="2400" dirty="0" smtClean="0">
                <a:solidFill>
                  <a:srgbClr val="C00000"/>
                </a:solidFill>
              </a:rPr>
              <a:t>Mode</a:t>
            </a:r>
            <a:endParaRPr lang="zh-CN" altLang="en-US" sz="2400" dirty="0">
              <a:solidFill>
                <a:srgbClr val="C00000"/>
              </a:solidFill>
            </a:endParaRPr>
          </a:p>
        </p:txBody>
      </p:sp>
    </p:spTree>
    <p:extLst>
      <p:ext uri="{BB962C8B-B14F-4D97-AF65-F5344CB8AC3E}">
        <p14:creationId xmlns:p14="http://schemas.microsoft.com/office/powerpoint/2010/main" val="335411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Monitoring</a:t>
            </a:r>
            <a:endParaRPr lang="zh-CN" altLang="en-US" dirty="0"/>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74278" y="1469537"/>
            <a:ext cx="8377237" cy="452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21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39" y="1406769"/>
            <a:ext cx="10432121" cy="478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normAutofit/>
          </a:bodyPr>
          <a:lstStyle/>
          <a:p>
            <a:r>
              <a:rPr lang="en-US" altLang="zh-CN" dirty="0"/>
              <a:t>Entering the </a:t>
            </a:r>
            <a:r>
              <a:rPr lang="en-US" altLang="zh-CN" dirty="0" smtClean="0"/>
              <a:t>ward</a:t>
            </a:r>
            <a:endParaRPr lang="zh-CN" altLang="en-US" dirty="0"/>
          </a:p>
        </p:txBody>
      </p:sp>
    </p:spTree>
    <p:extLst>
      <p:ext uri="{BB962C8B-B14F-4D97-AF65-F5344CB8AC3E}">
        <p14:creationId xmlns:p14="http://schemas.microsoft.com/office/powerpoint/2010/main" val="3311409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62000" y="0"/>
            <a:ext cx="10972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altLang="zh-CN" dirty="0" smtClean="0"/>
              <a:t>Entering the ward</a:t>
            </a:r>
            <a:endParaRPr lang="zh-CN" alt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9" b="21224"/>
          <a:stretch/>
        </p:blipFill>
        <p:spPr bwMode="auto">
          <a:xfrm>
            <a:off x="2025521" y="2391508"/>
            <a:ext cx="7742359" cy="283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930769" y="5205046"/>
            <a:ext cx="6626097" cy="461665"/>
          </a:xfrm>
          <a:prstGeom prst="rect">
            <a:avLst/>
          </a:prstGeom>
        </p:spPr>
        <p:txBody>
          <a:bodyPr wrap="square">
            <a:spAutoFit/>
          </a:bodyPr>
          <a:lstStyle/>
          <a:p>
            <a:r>
              <a:rPr lang="en-US" altLang="zh-CN" sz="2400" dirty="0"/>
              <a:t>(typically) </a:t>
            </a:r>
            <a:r>
              <a:rPr lang="en-US" altLang="zh-CN" sz="2400" dirty="0" smtClean="0"/>
              <a:t>9                             </a:t>
            </a:r>
            <a:endParaRPr lang="zh-CN" altLang="en-US" sz="2400" dirty="0"/>
          </a:p>
        </p:txBody>
      </p:sp>
      <p:sp>
        <p:nvSpPr>
          <p:cNvPr id="7" name="矩形 6"/>
          <p:cNvSpPr/>
          <p:nvPr/>
        </p:nvSpPr>
        <p:spPr>
          <a:xfrm>
            <a:off x="7809413" y="5215988"/>
            <a:ext cx="2555631" cy="830997"/>
          </a:xfrm>
          <a:prstGeom prst="rect">
            <a:avLst/>
          </a:prstGeom>
        </p:spPr>
        <p:txBody>
          <a:bodyPr wrap="square">
            <a:spAutoFit/>
          </a:bodyPr>
          <a:lstStyle/>
          <a:p>
            <a:r>
              <a:rPr lang="en-US" altLang="zh-CN" sz="2400" dirty="0"/>
              <a:t>2</a:t>
            </a:r>
            <a:br>
              <a:rPr lang="en-US" altLang="zh-CN" sz="2400" dirty="0"/>
            </a:br>
            <a:endParaRPr lang="zh-CN" altLang="en-US" sz="2400" dirty="0"/>
          </a:p>
        </p:txBody>
      </p:sp>
      <p:sp>
        <p:nvSpPr>
          <p:cNvPr id="8" name="矩形 7"/>
          <p:cNvSpPr/>
          <p:nvPr/>
        </p:nvSpPr>
        <p:spPr>
          <a:xfrm>
            <a:off x="3800122" y="1533650"/>
            <a:ext cx="6096000" cy="584775"/>
          </a:xfrm>
          <a:prstGeom prst="rect">
            <a:avLst/>
          </a:prstGeom>
        </p:spPr>
        <p:txBody>
          <a:bodyPr>
            <a:spAutoFit/>
          </a:bodyPr>
          <a:lstStyle/>
          <a:p>
            <a:r>
              <a:rPr lang="en-US" altLang="zh-CN" sz="3200" dirty="0" err="1"/>
              <a:t>oom_adj</a:t>
            </a:r>
            <a:r>
              <a:rPr lang="en-US" altLang="zh-CN" sz="3200" dirty="0"/>
              <a:t> score (-17 ~ 15</a:t>
            </a:r>
            <a:r>
              <a:rPr lang="en-US" altLang="zh-CN" sz="3200" dirty="0" smtClean="0"/>
              <a:t>)</a:t>
            </a:r>
            <a:endParaRPr lang="zh-CN" altLang="en-US" sz="3200" dirty="0"/>
          </a:p>
        </p:txBody>
      </p:sp>
    </p:spTree>
    <p:extLst>
      <p:ext uri="{BB962C8B-B14F-4D97-AF65-F5344CB8AC3E}">
        <p14:creationId xmlns:p14="http://schemas.microsoft.com/office/powerpoint/2010/main" val="317653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Exiting the </a:t>
            </a:r>
            <a:r>
              <a:rPr lang="en-US" altLang="zh-CN" dirty="0" smtClean="0"/>
              <a:t>ward</a:t>
            </a:r>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556" y="1227626"/>
            <a:ext cx="10194005" cy="47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00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Impacts on Performance </a:t>
            </a:r>
            <a:endParaRPr lang="zh-CN" altLang="en-US" dirty="0"/>
          </a:p>
        </p:txBody>
      </p:sp>
      <p:sp>
        <p:nvSpPr>
          <p:cNvPr id="3" name="内容占位符 2"/>
          <p:cNvSpPr>
            <a:spLocks noGrp="1"/>
          </p:cNvSpPr>
          <p:nvPr>
            <p:ph sz="quarter" idx="1"/>
          </p:nvPr>
        </p:nvSpPr>
        <p:spPr>
          <a:xfrm>
            <a:off x="609600" y="1291389"/>
            <a:ext cx="10972800" cy="4937760"/>
          </a:xfrm>
        </p:spPr>
        <p:txBody>
          <a:bodyPr/>
          <a:lstStyle/>
          <a:p>
            <a:pPr>
              <a:lnSpc>
                <a:spcPct val="150000"/>
              </a:lnSpc>
            </a:pPr>
            <a:r>
              <a:rPr lang="en-US" altLang="zh-CN" sz="3200" b="1" dirty="0" smtClean="0"/>
              <a:t>Close an app which might be restarted later</a:t>
            </a:r>
          </a:p>
          <a:p>
            <a:pPr marL="0" indent="0">
              <a:buNone/>
            </a:pPr>
            <a:r>
              <a:rPr lang="en-US" altLang="zh-CN" dirty="0" smtClean="0"/>
              <a:t>   + App states are well preserved</a:t>
            </a:r>
          </a:p>
          <a:p>
            <a:pPr marL="0" indent="0">
              <a:buNone/>
            </a:pPr>
            <a:r>
              <a:rPr lang="en-US" altLang="zh-CN" dirty="0"/>
              <a:t> </a:t>
            </a:r>
            <a:r>
              <a:rPr lang="en-US" altLang="zh-CN" dirty="0" smtClean="0"/>
              <a:t>  - Take longer time than Switch to foreground</a:t>
            </a:r>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36" y="3152274"/>
            <a:ext cx="4555061" cy="312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011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Finding suspicious App</a:t>
            </a:r>
            <a:endParaRPr lang="zh-CN" altLang="en-US" dirty="0"/>
          </a:p>
        </p:txBody>
      </p:sp>
      <p:sp>
        <p:nvSpPr>
          <p:cNvPr id="3" name="内容占位符 2"/>
          <p:cNvSpPr>
            <a:spLocks noGrp="1"/>
          </p:cNvSpPr>
          <p:nvPr>
            <p:ph sz="quarter" idx="1"/>
          </p:nvPr>
        </p:nvSpPr>
        <p:spPr>
          <a:xfrm>
            <a:off x="707607" y="1580147"/>
            <a:ext cx="10972800" cy="4937760"/>
          </a:xfrm>
        </p:spPr>
        <p:txBody>
          <a:bodyPr>
            <a:normAutofit/>
          </a:bodyPr>
          <a:lstStyle/>
          <a:p>
            <a:r>
              <a:rPr lang="en-US" altLang="zh-CN" sz="3200" b="1" dirty="0" smtClean="0"/>
              <a:t>Use malicious app’s side channel </a:t>
            </a:r>
            <a:endParaRPr lang="zh-CN" altLang="en-US" sz="32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2" y="2716882"/>
            <a:ext cx="5650330" cy="318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69" y="2629902"/>
            <a:ext cx="5943600" cy="327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6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756484" y="1500061"/>
            <a:ext cx="7435516" cy="3737811"/>
          </a:xfrm>
        </p:spPr>
        <p:txBody>
          <a:bodyPr/>
          <a:lstStyle/>
          <a:p>
            <a:pPr marL="0" indent="0">
              <a:buNone/>
            </a:pPr>
            <a:r>
              <a:rPr lang="en-US" altLang="zh-CN" b="1" dirty="0" smtClean="0"/>
              <a:t>Data </a:t>
            </a:r>
            <a:r>
              <a:rPr lang="en-US" altLang="zh-CN" b="1" dirty="0"/>
              <a:t>S</a:t>
            </a:r>
            <a:r>
              <a:rPr lang="en-US" altLang="zh-CN" b="1" dirty="0" smtClean="0"/>
              <a:t>tealing </a:t>
            </a:r>
            <a:r>
              <a:rPr lang="en-US" altLang="zh-CN" b="1" dirty="0"/>
              <a:t>A</a:t>
            </a:r>
            <a:r>
              <a:rPr lang="en-US" altLang="zh-CN" b="1" dirty="0" smtClean="0"/>
              <a:t>ttacks</a:t>
            </a:r>
          </a:p>
          <a:p>
            <a:pPr marL="0" indent="0">
              <a:lnSpc>
                <a:spcPct val="200000"/>
              </a:lnSpc>
              <a:buNone/>
            </a:pPr>
            <a:r>
              <a:rPr lang="en-US" altLang="zh-CN" dirty="0" smtClean="0"/>
              <a:t>1. </a:t>
            </a:r>
            <a:r>
              <a:rPr lang="en-US" altLang="zh-CN" dirty="0"/>
              <a:t>RECORD_AUDIO </a:t>
            </a:r>
            <a:r>
              <a:rPr lang="en-US" altLang="zh-CN" dirty="0" smtClean="0"/>
              <a:t>permission</a:t>
            </a:r>
          </a:p>
          <a:p>
            <a:pPr marL="0" indent="0">
              <a:buNone/>
            </a:pPr>
            <a:r>
              <a:rPr lang="en-US" altLang="zh-CN" dirty="0"/>
              <a:t>2. Start </a:t>
            </a:r>
            <a:r>
              <a:rPr lang="en-US" altLang="zh-CN" dirty="0" err="1"/>
              <a:t>Audioin_X</a:t>
            </a:r>
            <a:r>
              <a:rPr lang="en-US" altLang="zh-CN" dirty="0"/>
              <a:t> process to </a:t>
            </a:r>
            <a:r>
              <a:rPr lang="en-US" altLang="zh-CN" dirty="0" smtClean="0"/>
              <a:t>record audio</a:t>
            </a:r>
          </a:p>
          <a:p>
            <a:pPr marL="0" indent="0">
              <a:buNone/>
            </a:pPr>
            <a:r>
              <a:rPr lang="en-US" altLang="zh-CN" dirty="0" smtClean="0"/>
              <a:t>          (</a:t>
            </a:r>
            <a:r>
              <a:rPr lang="en-US" altLang="zh-CN" dirty="0"/>
              <a:t>/proc/&lt;</a:t>
            </a:r>
            <a:r>
              <a:rPr lang="en-US" altLang="zh-CN" dirty="0" err="1"/>
              <a:t>pid</a:t>
            </a:r>
            <a:r>
              <a:rPr lang="en-US" altLang="zh-CN" dirty="0"/>
              <a:t>&gt;/task/&lt;</a:t>
            </a:r>
            <a:r>
              <a:rPr lang="en-US" altLang="zh-CN" dirty="0" err="1"/>
              <a:t>tid</a:t>
            </a:r>
            <a:r>
              <a:rPr lang="en-US" altLang="zh-CN" dirty="0"/>
              <a:t>&gt;/</a:t>
            </a:r>
            <a:r>
              <a:rPr lang="en-US" altLang="zh-CN" dirty="0" smtClean="0"/>
              <a:t>status)</a:t>
            </a:r>
            <a:endParaRPr lang="en-US" altLang="zh-CN" dirty="0"/>
          </a:p>
          <a:p>
            <a:endParaRPr lang="en-US" altLang="zh-CN"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27" y="1403809"/>
            <a:ext cx="2665746" cy="233496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347" y="2120793"/>
            <a:ext cx="1442327" cy="18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978567" y="4360473"/>
            <a:ext cx="6096000" cy="492443"/>
          </a:xfrm>
          <a:prstGeom prst="rect">
            <a:avLst/>
          </a:prstGeom>
        </p:spPr>
        <p:txBody>
          <a:bodyPr>
            <a:spAutoFit/>
          </a:bodyPr>
          <a:lstStyle/>
          <a:p>
            <a:r>
              <a:rPr lang="en-US" altLang="zh-CN" sz="2600" b="1" dirty="0"/>
              <a:t>Side-channel A</a:t>
            </a:r>
            <a:r>
              <a:rPr lang="en-US" altLang="zh-CN" sz="2600" b="1" dirty="0" smtClean="0"/>
              <a:t>ttacks</a:t>
            </a:r>
            <a:endParaRPr lang="zh-CN" altLang="en-US" sz="2600" b="1" dirty="0"/>
          </a:p>
        </p:txBody>
      </p:sp>
      <p:sp>
        <p:nvSpPr>
          <p:cNvPr id="6" name="矩形 5"/>
          <p:cNvSpPr/>
          <p:nvPr/>
        </p:nvSpPr>
        <p:spPr>
          <a:xfrm>
            <a:off x="1267327" y="4804790"/>
            <a:ext cx="10186736" cy="1222129"/>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zh-CN" sz="2600" dirty="0" smtClean="0"/>
              <a:t>How frequently </a:t>
            </a:r>
            <a:r>
              <a:rPr lang="en-US" altLang="zh-CN" sz="2600" dirty="0"/>
              <a:t>app uses the CPU </a:t>
            </a:r>
            <a:r>
              <a:rPr lang="en-US" altLang="zh-CN" sz="2600" dirty="0" smtClean="0"/>
              <a:t>resources</a:t>
            </a:r>
          </a:p>
          <a:p>
            <a:pPr marL="457200" indent="-457200">
              <a:lnSpc>
                <a:spcPct val="150000"/>
              </a:lnSpc>
              <a:buFont typeface="Arial" panose="020B0604020202020204" pitchFamily="34" charset="0"/>
              <a:buChar char="•"/>
            </a:pPr>
            <a:r>
              <a:rPr lang="en-US" altLang="zh-CN" sz="2600" dirty="0" smtClean="0"/>
              <a:t>Number of times schedule to use CPU</a:t>
            </a:r>
            <a:endParaRPr lang="zh-CN" altLang="en-US" sz="2600" dirty="0"/>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031" y="4757225"/>
            <a:ext cx="3513221" cy="1047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2" name="标题 1"/>
          <p:cNvSpPr>
            <a:spLocks noGrp="1"/>
          </p:cNvSpPr>
          <p:nvPr>
            <p:ph type="title"/>
          </p:nvPr>
        </p:nvSpPr>
        <p:spPr>
          <a:xfrm>
            <a:off x="609600" y="152400"/>
            <a:ext cx="10972800" cy="990600"/>
          </a:xfrm>
        </p:spPr>
        <p:txBody>
          <a:bodyPr/>
          <a:lstStyle/>
          <a:p>
            <a:r>
              <a:rPr lang="en-US" altLang="zh-CN" dirty="0" smtClean="0"/>
              <a:t>Finding suspicious App (Cont.)</a:t>
            </a:r>
            <a:endParaRPr lang="zh-CN" altLang="en-US" dirty="0"/>
          </a:p>
        </p:txBody>
      </p:sp>
    </p:spTree>
    <p:extLst>
      <p:ext uri="{BB962C8B-B14F-4D97-AF65-F5344CB8AC3E}">
        <p14:creationId xmlns:p14="http://schemas.microsoft.com/office/powerpoint/2010/main" val="335434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Road Map</a:t>
            </a:r>
            <a:endParaRPr lang="zh-CN" altLang="en-US" dirty="0"/>
          </a:p>
        </p:txBody>
      </p:sp>
      <p:sp>
        <p:nvSpPr>
          <p:cNvPr id="3" name="内容占位符 2"/>
          <p:cNvSpPr>
            <a:spLocks noGrp="1"/>
          </p:cNvSpPr>
          <p:nvPr>
            <p:ph sz="quarter" idx="1"/>
          </p:nvPr>
        </p:nvSpPr>
        <p:spPr>
          <a:xfrm>
            <a:off x="946484" y="1556085"/>
            <a:ext cx="10972800" cy="4937760"/>
          </a:xfrm>
        </p:spPr>
        <p:txBody>
          <a:bodyPr>
            <a:normAutofit/>
          </a:bodyPr>
          <a:lstStyle/>
          <a:p>
            <a:pPr>
              <a:lnSpc>
                <a:spcPct val="250000"/>
              </a:lnSpc>
            </a:pPr>
            <a:r>
              <a:rPr lang="en-US" altLang="zh-CN" sz="3200" b="1" dirty="0" smtClean="0"/>
              <a:t> RIG </a:t>
            </a:r>
            <a:r>
              <a:rPr lang="en-US" altLang="zh-CN" sz="3200" b="1" dirty="0"/>
              <a:t>(Runtime Information Gathering)</a:t>
            </a:r>
          </a:p>
          <a:p>
            <a:pPr>
              <a:lnSpc>
                <a:spcPct val="250000"/>
              </a:lnSpc>
            </a:pPr>
            <a:r>
              <a:rPr lang="en-US" altLang="zh-CN" sz="3200" b="1" dirty="0" smtClean="0"/>
              <a:t> </a:t>
            </a:r>
            <a:r>
              <a:rPr lang="en-US" altLang="zh-CN" sz="3200" b="1" dirty="0"/>
              <a:t>Protection against RIG</a:t>
            </a:r>
          </a:p>
          <a:p>
            <a:pPr>
              <a:lnSpc>
                <a:spcPct val="250000"/>
              </a:lnSpc>
            </a:pPr>
            <a:r>
              <a:rPr lang="en-US" altLang="zh-CN" sz="3200" b="1" dirty="0" smtClean="0"/>
              <a:t> </a:t>
            </a:r>
            <a:r>
              <a:rPr lang="en-US" altLang="zh-CN" sz="3200" b="1" dirty="0"/>
              <a:t>Implementation and Evaluation</a:t>
            </a:r>
            <a:endParaRPr lang="zh-CN" altLang="en-US" sz="3200" b="1" dirty="0"/>
          </a:p>
        </p:txBody>
      </p:sp>
    </p:spTree>
    <p:extLst>
      <p:ext uri="{BB962C8B-B14F-4D97-AF65-F5344CB8AC3E}">
        <p14:creationId xmlns:p14="http://schemas.microsoft.com/office/powerpoint/2010/main" val="160224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Behavior </a:t>
            </a:r>
            <a:r>
              <a:rPr lang="en-US" altLang="zh-CN" dirty="0" smtClean="0"/>
              <a:t>change</a:t>
            </a:r>
            <a:endParaRPr lang="zh-CN" altLang="en-US" dirty="0"/>
          </a:p>
        </p:txBody>
      </p:sp>
      <p:sp>
        <p:nvSpPr>
          <p:cNvPr id="3" name="内容占位符 2"/>
          <p:cNvSpPr>
            <a:spLocks noGrp="1"/>
          </p:cNvSpPr>
          <p:nvPr>
            <p:ph sz="quarter" idx="1"/>
          </p:nvPr>
        </p:nvSpPr>
        <p:spPr>
          <a:xfrm>
            <a:off x="655434" y="1088338"/>
            <a:ext cx="10972800" cy="4937760"/>
          </a:xfrm>
        </p:spPr>
        <p:txBody>
          <a:bodyPr>
            <a:normAutofit/>
          </a:bodyPr>
          <a:lstStyle/>
          <a:p>
            <a:pPr marL="0" indent="0">
              <a:buNone/>
            </a:pPr>
            <a:r>
              <a:rPr lang="en-US" altLang="zh-CN" sz="3200" dirty="0"/>
              <a:t> </a:t>
            </a:r>
            <a:r>
              <a:rPr lang="en-US" altLang="zh-CN" sz="3200" dirty="0" smtClean="0"/>
              <a:t>   </a:t>
            </a:r>
          </a:p>
          <a:p>
            <a:r>
              <a:rPr lang="en-US" altLang="zh-CN" sz="3200" b="1" dirty="0" smtClean="0"/>
              <a:t>Challenge: </a:t>
            </a:r>
          </a:p>
          <a:p>
            <a:pPr marL="0" indent="0">
              <a:buNone/>
            </a:pPr>
            <a:r>
              <a:rPr lang="en-US" altLang="zh-CN" sz="3200" dirty="0" smtClean="0"/>
              <a:t> -  keep </a:t>
            </a:r>
            <a:r>
              <a:rPr lang="en-US" altLang="zh-CN" sz="3200" dirty="0"/>
              <a:t>low profile before the principal show up </a:t>
            </a:r>
            <a:endParaRPr lang="en-US" altLang="zh-CN" sz="3200" dirty="0" smtClean="0"/>
          </a:p>
          <a:p>
            <a:pPr marL="0" indent="0">
              <a:buNone/>
            </a:pPr>
            <a:r>
              <a:rPr lang="en-US" altLang="zh-CN" sz="3200" dirty="0"/>
              <a:t> </a:t>
            </a:r>
            <a:r>
              <a:rPr lang="en-US" altLang="zh-CN" sz="3200" dirty="0" smtClean="0"/>
              <a:t>-  act </a:t>
            </a:r>
            <a:r>
              <a:rPr lang="en-US" altLang="zh-CN" sz="3200" dirty="0"/>
              <a:t>aggressively afterwards</a:t>
            </a:r>
          </a:p>
          <a:p>
            <a:pPr marL="0" indent="0">
              <a:buNone/>
            </a:pPr>
            <a:endParaRPr lang="en-US" altLang="zh-CN" dirty="0"/>
          </a:p>
          <a:p>
            <a:r>
              <a:rPr lang="en-US" altLang="zh-CN" sz="3200" b="1" dirty="0" smtClean="0"/>
              <a:t>Solution:  </a:t>
            </a:r>
          </a:p>
          <a:p>
            <a:pPr marL="0" indent="0">
              <a:buNone/>
            </a:pPr>
            <a:r>
              <a:rPr lang="en-US" altLang="zh-CN" sz="3200" dirty="0"/>
              <a:t> </a:t>
            </a:r>
            <a:r>
              <a:rPr lang="en-US" altLang="zh-CN" sz="3200" dirty="0" smtClean="0"/>
              <a:t> Pearson </a:t>
            </a:r>
            <a:r>
              <a:rPr lang="en-US" altLang="zh-CN" sz="3200" dirty="0"/>
              <a:t>correlation coefficient (r)</a:t>
            </a:r>
            <a:br>
              <a:rPr lang="en-US" altLang="zh-CN" sz="3200" dirty="0"/>
            </a:br>
            <a:endParaRPr lang="en-US" altLang="zh-CN" sz="32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331" y="3272588"/>
            <a:ext cx="4826839" cy="248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38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Collusion</a:t>
            </a:r>
            <a:endParaRPr lang="zh-CN" altLang="en-US" dirty="0"/>
          </a:p>
        </p:txBody>
      </p:sp>
      <p:sp>
        <p:nvSpPr>
          <p:cNvPr id="3" name="内容占位符 2"/>
          <p:cNvSpPr>
            <a:spLocks noGrp="1"/>
          </p:cNvSpPr>
          <p:nvPr>
            <p:ph sz="quarter" idx="1"/>
          </p:nvPr>
        </p:nvSpPr>
        <p:spPr>
          <a:xfrm>
            <a:off x="609600" y="1411704"/>
            <a:ext cx="11582400" cy="4937760"/>
          </a:xfrm>
        </p:spPr>
        <p:txBody>
          <a:bodyPr>
            <a:normAutofit/>
          </a:bodyPr>
          <a:lstStyle/>
          <a:p>
            <a:r>
              <a:rPr lang="en-US" altLang="zh-CN" sz="3200" b="1" dirty="0"/>
              <a:t> Challenge: </a:t>
            </a:r>
          </a:p>
          <a:p>
            <a:pPr marL="0" indent="0">
              <a:lnSpc>
                <a:spcPct val="200000"/>
              </a:lnSpc>
              <a:buNone/>
            </a:pPr>
            <a:r>
              <a:rPr lang="en-US" altLang="zh-CN" sz="2800" dirty="0"/>
              <a:t> </a:t>
            </a:r>
            <a:r>
              <a:rPr lang="en-US" altLang="zh-CN" sz="2800" dirty="0" smtClean="0"/>
              <a:t>  Multiple </a:t>
            </a:r>
            <a:r>
              <a:rPr lang="en-US" altLang="zh-CN" sz="2800" dirty="0"/>
              <a:t>apps sample at a lower rate </a:t>
            </a:r>
            <a:r>
              <a:rPr lang="en-US" altLang="zh-CN" sz="2800" dirty="0" smtClean="0"/>
              <a:t>but still collect sufficient information</a:t>
            </a:r>
            <a:endParaRPr lang="en-US" altLang="zh-CN" sz="2800" dirty="0"/>
          </a:p>
          <a:p>
            <a:pPr>
              <a:lnSpc>
                <a:spcPct val="250000"/>
              </a:lnSpc>
            </a:pPr>
            <a:r>
              <a:rPr lang="en-US" altLang="zh-CN" sz="3200" b="1" dirty="0"/>
              <a:t> Solution:</a:t>
            </a:r>
          </a:p>
          <a:p>
            <a:pPr lvl="1">
              <a:buFont typeface="Wingdings" panose="05000000000000000000" pitchFamily="2" charset="2"/>
              <a:buChar char="p"/>
            </a:pPr>
            <a:r>
              <a:rPr lang="en-US" altLang="zh-CN" sz="2800" dirty="0"/>
              <a:t> </a:t>
            </a:r>
            <a:r>
              <a:rPr lang="en-US" altLang="zh-CN" sz="2800" dirty="0" smtClean="0"/>
              <a:t>  </a:t>
            </a:r>
            <a:r>
              <a:rPr lang="en-US" altLang="zh-CN" sz="2800" dirty="0"/>
              <a:t>Grouping apps with same signature</a:t>
            </a:r>
          </a:p>
          <a:p>
            <a:pPr lvl="1">
              <a:buFont typeface="Wingdings" panose="05000000000000000000" pitchFamily="2" charset="2"/>
              <a:buChar char="p"/>
            </a:pPr>
            <a:r>
              <a:rPr lang="en-US" altLang="zh-CN" sz="2800" dirty="0"/>
              <a:t>   Detect link-installed apps</a:t>
            </a:r>
          </a:p>
          <a:p>
            <a:pPr lvl="1">
              <a:buFont typeface="Wingdings" panose="05000000000000000000" pitchFamily="2" charset="2"/>
              <a:buChar char="p"/>
            </a:pPr>
            <a:r>
              <a:rPr lang="en-US" altLang="zh-CN" sz="2800" dirty="0"/>
              <a:t>   Ask </a:t>
            </a:r>
            <a:r>
              <a:rPr lang="en-US" altLang="zh-CN" sz="2800" dirty="0" smtClean="0"/>
              <a:t>user if less obvious </a:t>
            </a:r>
            <a:r>
              <a:rPr lang="en-US" altLang="zh-CN" sz="2800" dirty="0" err="1" smtClean="0"/>
              <a:t>recommenendation</a:t>
            </a:r>
            <a:endParaRPr lang="en-US" altLang="zh-CN" sz="2800" dirty="0"/>
          </a:p>
          <a:p>
            <a:endParaRPr lang="zh-CN"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020" y="2916415"/>
            <a:ext cx="5370462" cy="129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80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Self Protection</a:t>
            </a:r>
            <a:endParaRPr lang="zh-CN" altLang="en-US" dirty="0"/>
          </a:p>
        </p:txBody>
      </p:sp>
      <p:sp>
        <p:nvSpPr>
          <p:cNvPr id="3" name="内容占位符 2"/>
          <p:cNvSpPr>
            <a:spLocks noGrp="1"/>
          </p:cNvSpPr>
          <p:nvPr>
            <p:ph sz="quarter" idx="1"/>
          </p:nvPr>
        </p:nvSpPr>
        <p:spPr>
          <a:xfrm>
            <a:off x="609600" y="906380"/>
            <a:ext cx="10972800" cy="4937760"/>
          </a:xfrm>
        </p:spPr>
        <p:txBody>
          <a:bodyPr/>
          <a:lstStyle/>
          <a:p>
            <a:endParaRPr lang="en-US" altLang="zh-CN" dirty="0" smtClean="0"/>
          </a:p>
          <a:p>
            <a:pPr>
              <a:lnSpc>
                <a:spcPct val="150000"/>
              </a:lnSpc>
            </a:pPr>
            <a:r>
              <a:rPr lang="en-US" altLang="zh-CN" sz="3200" b="1" dirty="0" smtClean="0"/>
              <a:t>Use </a:t>
            </a:r>
            <a:r>
              <a:rPr lang="en-US" altLang="zh-CN" sz="3200" b="1" dirty="0" err="1" smtClean="0"/>
              <a:t>startForceground</a:t>
            </a:r>
            <a:r>
              <a:rPr lang="en-US" altLang="zh-CN" sz="3200" b="1" dirty="0" smtClean="0"/>
              <a:t> to start a service</a:t>
            </a:r>
          </a:p>
          <a:p>
            <a:pPr marL="0" indent="0">
              <a:buNone/>
            </a:pPr>
            <a:r>
              <a:rPr lang="en-US" altLang="zh-CN" dirty="0"/>
              <a:t>     Prevent it from killed by</a:t>
            </a:r>
          </a:p>
          <a:p>
            <a:pPr marL="0" indent="0">
              <a:buNone/>
            </a:pPr>
            <a:r>
              <a:rPr lang="en-US" altLang="zh-CN" dirty="0"/>
              <a:t>    </a:t>
            </a:r>
            <a:r>
              <a:rPr lang="en-US" altLang="zh-CN" dirty="0" smtClean="0"/>
              <a:t>  </a:t>
            </a:r>
            <a:r>
              <a:rPr lang="en-US" altLang="zh-CN" dirty="0"/>
              <a:t>KILL_BACKGROUND_PROCESSES</a:t>
            </a:r>
            <a:endParaRPr lang="en-US" altLang="zh-CN" dirty="0" smtClean="0"/>
          </a:p>
          <a:p>
            <a:endParaRPr lang="zh-CN"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791" y="3368843"/>
            <a:ext cx="4919270" cy="272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927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95073" y="3037292"/>
            <a:ext cx="8638673" cy="1015663"/>
          </a:xfrm>
          <a:prstGeom prst="rect">
            <a:avLst/>
          </a:prstGeom>
        </p:spPr>
        <p:txBody>
          <a:bodyPr wrap="square">
            <a:spAutoFit/>
          </a:bodyPr>
          <a:lstStyle/>
          <a:p>
            <a:r>
              <a:rPr lang="en-US" altLang="zh-CN" sz="6000" dirty="0"/>
              <a:t>Evaluation and </a:t>
            </a:r>
            <a:r>
              <a:rPr lang="en-US" altLang="zh-CN" sz="6000" dirty="0" smtClean="0"/>
              <a:t>analysis</a:t>
            </a:r>
            <a:endParaRPr lang="zh-CN" altLang="en-US" sz="6000" dirty="0"/>
          </a:p>
        </p:txBody>
      </p:sp>
    </p:spTree>
    <p:extLst>
      <p:ext uri="{BB962C8B-B14F-4D97-AF65-F5344CB8AC3E}">
        <p14:creationId xmlns:p14="http://schemas.microsoft.com/office/powerpoint/2010/main" val="1593682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Effectiveness</a:t>
            </a:r>
            <a:endParaRPr lang="zh-CN" altLang="en-US" dirty="0"/>
          </a:p>
        </p:txBody>
      </p:sp>
      <p:sp>
        <p:nvSpPr>
          <p:cNvPr id="3" name="内容占位符 2"/>
          <p:cNvSpPr>
            <a:spLocks noGrp="1"/>
          </p:cNvSpPr>
          <p:nvPr>
            <p:ph sz="quarter" idx="1"/>
          </p:nvPr>
        </p:nvSpPr>
        <p:spPr>
          <a:xfrm>
            <a:off x="554957" y="1435768"/>
            <a:ext cx="10972800" cy="4937760"/>
          </a:xfrm>
        </p:spPr>
        <p:txBody>
          <a:bodyPr>
            <a:normAutofit/>
          </a:bodyPr>
          <a:lstStyle/>
          <a:p>
            <a:r>
              <a:rPr lang="en-US" altLang="zh-CN" sz="2800" dirty="0"/>
              <a:t> </a:t>
            </a:r>
            <a:r>
              <a:rPr lang="en-US" altLang="zh-CN" sz="3600" dirty="0" smtClean="0"/>
              <a:t>Defeat </a:t>
            </a:r>
            <a:r>
              <a:rPr lang="en-US" altLang="zh-CN" sz="3600" dirty="0"/>
              <a:t>all 12 RIG Attacks</a:t>
            </a:r>
            <a:endParaRPr lang="zh-CN" altLang="en-US" sz="3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69" y="2358189"/>
            <a:ext cx="7077577" cy="383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716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Effectiveness</a:t>
            </a:r>
            <a:endParaRPr lang="zh-CN" alt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12" y="2082351"/>
            <a:ext cx="5630578" cy="335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494" y="2154540"/>
            <a:ext cx="5545362" cy="320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641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Utility Impacts and </a:t>
            </a:r>
            <a:r>
              <a:rPr lang="en-US" altLang="zh-CN" dirty="0" smtClean="0"/>
              <a:t>Performance</a:t>
            </a:r>
            <a:endParaRPr lang="zh-CN" altLang="en-US" dirty="0"/>
          </a:p>
        </p:txBody>
      </p:sp>
      <p:sp>
        <p:nvSpPr>
          <p:cNvPr id="3" name="内容占位符 2"/>
          <p:cNvSpPr>
            <a:spLocks noGrp="1"/>
          </p:cNvSpPr>
          <p:nvPr>
            <p:ph sz="quarter" idx="1"/>
          </p:nvPr>
        </p:nvSpPr>
        <p:spPr>
          <a:xfrm>
            <a:off x="561474" y="1483895"/>
            <a:ext cx="10972800" cy="4937760"/>
          </a:xfrm>
        </p:spPr>
        <p:txBody>
          <a:bodyPr/>
          <a:lstStyle/>
          <a:p>
            <a:r>
              <a:rPr lang="en-US" altLang="zh-CN" dirty="0" smtClean="0"/>
              <a:t> </a:t>
            </a:r>
            <a:r>
              <a:rPr lang="en-US" altLang="zh-CN" dirty="0"/>
              <a:t>475 </a:t>
            </a:r>
            <a:r>
              <a:rPr lang="en-US" altLang="zh-CN" dirty="0" smtClean="0"/>
              <a:t>popular Apps </a:t>
            </a:r>
            <a:r>
              <a:rPr lang="en-US" altLang="zh-CN" dirty="0"/>
              <a:t>from 27 </a:t>
            </a:r>
            <a:r>
              <a:rPr lang="en-US" altLang="zh-CN" dirty="0" smtClean="0"/>
              <a:t>categories on Google Play Store</a:t>
            </a:r>
          </a:p>
          <a:p>
            <a:endParaRPr lang="en-US" altLang="zh-CN" sz="1200" dirty="0"/>
          </a:p>
          <a:p>
            <a:pPr marL="0" indent="0">
              <a:buNone/>
            </a:pPr>
            <a:r>
              <a:rPr lang="en-US" altLang="zh-CN" dirty="0"/>
              <a:t> </a:t>
            </a:r>
            <a:r>
              <a:rPr lang="en-US" altLang="zh-CN" dirty="0" smtClean="0"/>
              <a:t>  - 92 apps (19.3%) apps potentially needs to be closed</a:t>
            </a:r>
          </a:p>
          <a:p>
            <a:pPr marL="0" indent="0">
              <a:buNone/>
            </a:pPr>
            <a:r>
              <a:rPr lang="en-US" altLang="zh-CN" dirty="0"/>
              <a:t> </a:t>
            </a:r>
            <a:r>
              <a:rPr lang="en-US" altLang="zh-CN" dirty="0" smtClean="0"/>
              <a:t>  - 8 apps (1.68%) may affect phone users’ experience</a:t>
            </a:r>
            <a:r>
              <a:rPr lang="en-US" altLang="zh-CN" dirty="0"/>
              <a:t/>
            </a:r>
            <a:br>
              <a:rPr lang="en-US" altLang="zh-CN" dirty="0"/>
            </a:br>
            <a:endParaRPr lang="zh-CN" alt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134" y="3560303"/>
            <a:ext cx="6882063" cy="257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1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Overhead</a:t>
            </a:r>
            <a:endParaRPr lang="zh-CN" altLang="en-US" dirty="0"/>
          </a:p>
        </p:txBody>
      </p:sp>
      <p:sp>
        <p:nvSpPr>
          <p:cNvPr id="3" name="内容占位符 2"/>
          <p:cNvSpPr>
            <a:spLocks noGrp="1"/>
          </p:cNvSpPr>
          <p:nvPr>
            <p:ph sz="quarter" idx="1"/>
          </p:nvPr>
        </p:nvSpPr>
        <p:spPr>
          <a:xfrm>
            <a:off x="970545" y="1195137"/>
            <a:ext cx="10972800" cy="4937760"/>
          </a:xfrm>
        </p:spPr>
        <p:txBody>
          <a:bodyPr>
            <a:normAutofit fontScale="92500" lnSpcReduction="10000"/>
          </a:bodyPr>
          <a:lstStyle/>
          <a:p>
            <a:pPr>
              <a:lnSpc>
                <a:spcPct val="210000"/>
              </a:lnSpc>
            </a:pPr>
            <a:r>
              <a:rPr lang="en-US" altLang="zh-CN" b="1" dirty="0" smtClean="0"/>
              <a:t>CPU &amp; Memory usage</a:t>
            </a:r>
            <a:endParaRPr lang="en-US" altLang="zh-CN" dirty="0"/>
          </a:p>
          <a:p>
            <a:pPr marL="0" indent="0">
              <a:buNone/>
            </a:pPr>
            <a:r>
              <a:rPr lang="en-US" altLang="zh-CN" dirty="0" smtClean="0"/>
              <a:t>Two Nexus5 phones with 250 apps installed on each </a:t>
            </a:r>
          </a:p>
          <a:p>
            <a:pPr marL="0" indent="0">
              <a:buNone/>
            </a:pPr>
            <a:r>
              <a:rPr lang="en-US" altLang="zh-CN" sz="1200" dirty="0"/>
              <a:t/>
            </a:r>
            <a:br>
              <a:rPr lang="en-US" altLang="zh-CN" sz="1200" dirty="0"/>
            </a:br>
            <a:r>
              <a:rPr lang="en-US" altLang="zh-CN" dirty="0" smtClean="0"/>
              <a:t>-  In ward mode, </a:t>
            </a:r>
            <a:r>
              <a:rPr lang="en-US" altLang="zh-CN" dirty="0"/>
              <a:t>5% CPU </a:t>
            </a:r>
            <a:r>
              <a:rPr lang="en-US" altLang="zh-CN" dirty="0" smtClean="0"/>
              <a:t>Resource, 40MB Memory</a:t>
            </a:r>
          </a:p>
          <a:p>
            <a:pPr marL="0" indent="0">
              <a:buNone/>
            </a:pPr>
            <a:r>
              <a:rPr lang="en-US" altLang="zh-CN" dirty="0"/>
              <a:t>- </a:t>
            </a:r>
            <a:r>
              <a:rPr lang="en-US" altLang="zh-CN" dirty="0" smtClean="0"/>
              <a:t> Out of ward mode,  &lt; 1% CPU</a:t>
            </a:r>
          </a:p>
          <a:p>
            <a:pPr marL="0" indent="0">
              <a:buNone/>
            </a:pPr>
            <a:endParaRPr lang="en-US" altLang="zh-CN" sz="1500" dirty="0" smtClean="0"/>
          </a:p>
          <a:p>
            <a:pPr>
              <a:lnSpc>
                <a:spcPct val="160000"/>
              </a:lnSpc>
            </a:pPr>
            <a:r>
              <a:rPr lang="en-US" altLang="zh-CN" b="1" dirty="0"/>
              <a:t>Battery Usage</a:t>
            </a:r>
          </a:p>
          <a:p>
            <a:pPr marL="0" indent="0">
              <a:buNone/>
            </a:pPr>
            <a:r>
              <a:rPr lang="en-US" altLang="zh-CN" dirty="0" smtClean="0"/>
              <a:t> Two </a:t>
            </a:r>
            <a:r>
              <a:rPr lang="en-US" altLang="zh-CN" dirty="0"/>
              <a:t>Nexus5 phones with </a:t>
            </a:r>
            <a:r>
              <a:rPr lang="en-US" altLang="zh-CN" dirty="0" smtClean="0"/>
              <a:t>50 </a:t>
            </a:r>
            <a:r>
              <a:rPr lang="en-US" altLang="zh-CN" dirty="0"/>
              <a:t>apps installed on </a:t>
            </a:r>
            <a:r>
              <a:rPr lang="en-US" altLang="zh-CN" dirty="0" smtClean="0"/>
              <a:t>each</a:t>
            </a:r>
          </a:p>
          <a:p>
            <a:pPr marL="0" indent="0">
              <a:buNone/>
            </a:pPr>
            <a:endParaRPr lang="en-US" altLang="zh-CN" sz="1200" dirty="0"/>
          </a:p>
          <a:p>
            <a:pPr marL="0" indent="0">
              <a:buNone/>
            </a:pPr>
            <a:r>
              <a:rPr lang="en-US" altLang="zh-CN" dirty="0" smtClean="0"/>
              <a:t> - In ward mode, 0.12% ~ 0.18% per hour</a:t>
            </a:r>
          </a:p>
          <a:p>
            <a:pPr marL="0" indent="0">
              <a:buNone/>
            </a:pPr>
            <a:r>
              <a:rPr lang="en-US" altLang="zh-CN" dirty="0" smtClean="0"/>
              <a:t> - Out of ward mode, 0.75</a:t>
            </a:r>
            <a:r>
              <a:rPr lang="en-US" altLang="zh-CN" dirty="0"/>
              <a:t>% ~ 1.05% </a:t>
            </a:r>
            <a:r>
              <a:rPr lang="en-US" altLang="zh-CN" dirty="0" smtClean="0"/>
              <a:t>per day</a:t>
            </a:r>
          </a:p>
          <a:p>
            <a:pPr marL="0" indent="0">
              <a:buNone/>
            </a:pPr>
            <a:r>
              <a:rPr lang="en-US" altLang="zh-CN" dirty="0" smtClean="0"/>
              <a:t> - Estimate a day, 0.84~ 1.18% per day</a:t>
            </a:r>
            <a:endParaRPr lang="zh-CN" alt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322" y="3104148"/>
            <a:ext cx="2664373" cy="215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704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Discussion and future work</a:t>
            </a:r>
            <a:endParaRPr lang="zh-CN" altLang="en-US" dirty="0"/>
          </a:p>
        </p:txBody>
      </p:sp>
      <p:sp>
        <p:nvSpPr>
          <p:cNvPr id="3" name="内容占位符 2"/>
          <p:cNvSpPr>
            <a:spLocks noGrp="1"/>
          </p:cNvSpPr>
          <p:nvPr>
            <p:ph sz="quarter" idx="1"/>
          </p:nvPr>
        </p:nvSpPr>
        <p:spPr/>
        <p:txBody>
          <a:bodyPr>
            <a:normAutofit fontScale="92500" lnSpcReduction="10000"/>
          </a:bodyPr>
          <a:lstStyle/>
          <a:p>
            <a:pPr marL="0" indent="0">
              <a:buNone/>
            </a:pPr>
            <a:endParaRPr lang="en-US" altLang="zh-CN" dirty="0"/>
          </a:p>
          <a:p>
            <a:r>
              <a:rPr lang="en-US" altLang="zh-CN" sz="3000" b="1" dirty="0"/>
              <a:t>Detection and Separation</a:t>
            </a:r>
            <a:r>
              <a:rPr lang="en-US" altLang="zh-CN" dirty="0"/>
              <a:t/>
            </a:r>
            <a:br>
              <a:rPr lang="en-US" altLang="zh-CN" dirty="0"/>
            </a:br>
            <a:r>
              <a:rPr lang="en-US" altLang="zh-CN" dirty="0" smtClean="0"/>
              <a:t>  A more accurate identification of malicious activities will help</a:t>
            </a:r>
          </a:p>
          <a:p>
            <a:endParaRPr lang="en-US" altLang="zh-CN" sz="1200" dirty="0"/>
          </a:p>
          <a:p>
            <a:r>
              <a:rPr lang="en-US" altLang="zh-CN" sz="3000" b="1" dirty="0" smtClean="0"/>
              <a:t>Background process protection</a:t>
            </a:r>
          </a:p>
          <a:p>
            <a:pPr marL="0" indent="0">
              <a:buNone/>
            </a:pPr>
            <a:r>
              <a:rPr lang="en-US" altLang="zh-CN" dirty="0" smtClean="0"/>
              <a:t>    Protect background process at minimal cost</a:t>
            </a:r>
          </a:p>
          <a:p>
            <a:pPr marL="0" indent="0">
              <a:buNone/>
            </a:pPr>
            <a:endParaRPr lang="en-US" altLang="zh-CN" sz="1100" dirty="0" smtClean="0"/>
          </a:p>
          <a:p>
            <a:r>
              <a:rPr lang="en-US" altLang="zh-CN" sz="3000" b="1" dirty="0" smtClean="0"/>
              <a:t>Sanitization</a:t>
            </a:r>
          </a:p>
          <a:p>
            <a:pPr marL="0" indent="0">
              <a:buNone/>
            </a:pPr>
            <a:r>
              <a:rPr lang="en-US" altLang="zh-CN" dirty="0"/>
              <a:t> </a:t>
            </a:r>
            <a:r>
              <a:rPr lang="en-US" altLang="zh-CN" dirty="0" smtClean="0"/>
              <a:t>    Thoroughly clean up the principals’ execution</a:t>
            </a:r>
          </a:p>
          <a:p>
            <a:pPr marL="0" indent="0">
              <a:lnSpc>
                <a:spcPct val="110000"/>
              </a:lnSpc>
              <a:buNone/>
            </a:pPr>
            <a:r>
              <a:rPr lang="en-US" altLang="zh-CN" dirty="0"/>
              <a:t> </a:t>
            </a:r>
            <a:r>
              <a:rPr lang="en-US" altLang="zh-CN" dirty="0" smtClean="0"/>
              <a:t>    environment after the program stop running</a:t>
            </a:r>
          </a:p>
          <a:p>
            <a:pPr marL="0" indent="0">
              <a:buNone/>
            </a:pPr>
            <a:endParaRPr lang="en-US" altLang="zh-CN" sz="1900" dirty="0"/>
          </a:p>
          <a:p>
            <a:r>
              <a:rPr lang="en-US" altLang="zh-CN" sz="3000" b="1" dirty="0"/>
              <a:t>Possible side-channel </a:t>
            </a:r>
            <a:r>
              <a:rPr lang="en-US" altLang="zh-CN" sz="3000" b="1" dirty="0" smtClean="0"/>
              <a:t>attack on </a:t>
            </a:r>
            <a:r>
              <a:rPr lang="en-US" altLang="zh-CN" sz="3000" b="1" dirty="0"/>
              <a:t>iOS / </a:t>
            </a:r>
            <a:r>
              <a:rPr lang="en-US" altLang="zh-CN" sz="3000" b="1" dirty="0" err="1"/>
              <a:t>WatchOS</a:t>
            </a:r>
            <a:r>
              <a:rPr lang="en-US" altLang="zh-CN" dirty="0"/>
              <a:t/>
            </a:r>
            <a:br>
              <a:rPr lang="en-US" altLang="zh-CN" dirty="0"/>
            </a:br>
            <a:endParaRPr lang="zh-CN" alt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681" y="2622884"/>
            <a:ext cx="3353701" cy="273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26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sz="quarter" idx="1"/>
          </p:nvPr>
        </p:nvSpPr>
        <p:spPr/>
        <p:txBody>
          <a:bodyPr/>
          <a:lstStyle/>
          <a:p>
            <a:endParaRPr lang="en-US" altLang="zh-CN" sz="2800" b="1" dirty="0" smtClean="0"/>
          </a:p>
          <a:p>
            <a:pPr>
              <a:lnSpc>
                <a:spcPct val="150000"/>
              </a:lnSpc>
            </a:pPr>
            <a:r>
              <a:rPr lang="en-US" altLang="zh-CN" sz="3200" b="1" dirty="0" smtClean="0"/>
              <a:t>Serious of RIG attacks </a:t>
            </a:r>
            <a:r>
              <a:rPr lang="en-US" altLang="zh-CN" sz="3200" b="1" dirty="0"/>
              <a:t>on </a:t>
            </a:r>
            <a:r>
              <a:rPr lang="en-US" altLang="zh-CN" sz="3200" b="1" dirty="0" smtClean="0"/>
              <a:t>Android</a:t>
            </a:r>
          </a:p>
          <a:p>
            <a:pPr marL="0" indent="0">
              <a:buNone/>
            </a:pPr>
            <a:r>
              <a:rPr lang="en-US" altLang="zh-CN" dirty="0" smtClean="0"/>
              <a:t>   </a:t>
            </a:r>
            <a:r>
              <a:rPr lang="en-US" altLang="zh-CN" sz="2800" dirty="0" err="1">
                <a:solidFill>
                  <a:schemeClr val="tx2"/>
                </a:solidFill>
              </a:rPr>
              <a:t>IoT</a:t>
            </a:r>
            <a:r>
              <a:rPr lang="en-US" altLang="zh-CN" sz="2800" dirty="0">
                <a:solidFill>
                  <a:schemeClr val="tx2"/>
                </a:solidFill>
              </a:rPr>
              <a:t> systems are also vulnerable</a:t>
            </a:r>
          </a:p>
          <a:p>
            <a:endParaRPr lang="en-US" altLang="zh-CN" dirty="0" smtClean="0"/>
          </a:p>
          <a:p>
            <a:pPr>
              <a:lnSpc>
                <a:spcPct val="150000"/>
              </a:lnSpc>
            </a:pPr>
            <a:r>
              <a:rPr lang="en-US" altLang="zh-CN" sz="3200" b="1" dirty="0" smtClean="0"/>
              <a:t>App Guardian</a:t>
            </a:r>
          </a:p>
          <a:p>
            <a:pPr lvl="1">
              <a:buFont typeface="Arial" panose="020B0604020202020204" pitchFamily="34" charset="0"/>
              <a:buChar char="•"/>
            </a:pPr>
            <a:r>
              <a:rPr lang="en-US" altLang="zh-CN" sz="2800" dirty="0" smtClean="0"/>
              <a:t>  App level protection </a:t>
            </a:r>
          </a:p>
          <a:p>
            <a:pPr lvl="1">
              <a:buFont typeface="Arial" panose="020B0604020202020204" pitchFamily="34" charset="0"/>
              <a:buChar char="•"/>
            </a:pPr>
            <a:r>
              <a:rPr lang="en-US" altLang="zh-CN" sz="2800" dirty="0" smtClean="0"/>
              <a:t>  Uses side channel to protect principle</a:t>
            </a:r>
          </a:p>
          <a:p>
            <a:pPr marL="0" indent="0">
              <a:buNone/>
            </a:pPr>
            <a:endParaRPr lang="zh-CN" altLang="en-US" dirty="0"/>
          </a:p>
        </p:txBody>
      </p:sp>
    </p:spTree>
    <p:extLst>
      <p:ext uri="{BB962C8B-B14F-4D97-AF65-F5344CB8AC3E}">
        <p14:creationId xmlns:p14="http://schemas.microsoft.com/office/powerpoint/2010/main" val="265891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RIG </a:t>
            </a:r>
            <a:r>
              <a:rPr lang="en-US" altLang="zh-CN" dirty="0" smtClean="0"/>
              <a:t>Attacks</a:t>
            </a:r>
            <a:endParaRPr lang="zh-CN" altLang="en-US" dirty="0"/>
          </a:p>
        </p:txBody>
      </p:sp>
      <p:sp>
        <p:nvSpPr>
          <p:cNvPr id="3" name="内容占位符 2"/>
          <p:cNvSpPr>
            <a:spLocks noGrp="1"/>
          </p:cNvSpPr>
          <p:nvPr>
            <p:ph sz="quarter" idx="1"/>
          </p:nvPr>
        </p:nvSpPr>
        <p:spPr>
          <a:xfrm>
            <a:off x="612775" y="1708564"/>
            <a:ext cx="10972800" cy="4937760"/>
          </a:xfrm>
        </p:spPr>
        <p:txBody>
          <a:bodyPr/>
          <a:lstStyle/>
          <a:p>
            <a:r>
              <a:rPr lang="en-US" altLang="zh-CN" sz="2800" b="1" dirty="0" smtClean="0"/>
              <a:t>Runtime-Information-Gathering </a:t>
            </a:r>
            <a:r>
              <a:rPr lang="en-US" altLang="zh-CN" sz="2800" b="1" dirty="0"/>
              <a:t>(RIG) </a:t>
            </a:r>
            <a:r>
              <a:rPr lang="en-US" altLang="zh-CN" sz="2800" b="1" dirty="0" smtClean="0"/>
              <a:t> </a:t>
            </a:r>
          </a:p>
          <a:p>
            <a:endParaRPr lang="en-US" altLang="zh-CN" sz="1400" dirty="0"/>
          </a:p>
          <a:p>
            <a:pPr marL="0" indent="0">
              <a:buNone/>
            </a:pPr>
            <a:r>
              <a:rPr lang="en-US" altLang="zh-CN" sz="2800" dirty="0" smtClean="0"/>
              <a:t>   - Collect runtime information</a:t>
            </a:r>
            <a:r>
              <a:rPr lang="en-US" altLang="zh-CN" sz="2800" dirty="0"/>
              <a:t> </a:t>
            </a:r>
            <a:r>
              <a:rPr lang="en-US" altLang="zh-CN" sz="2800" dirty="0" smtClean="0"/>
              <a:t>from </a:t>
            </a:r>
            <a:r>
              <a:rPr lang="en-US" altLang="zh-CN" sz="2800" dirty="0"/>
              <a:t>target app (the victim) </a:t>
            </a:r>
          </a:p>
          <a:p>
            <a:pPr marL="0" indent="0">
              <a:buNone/>
            </a:pPr>
            <a:r>
              <a:rPr lang="en-US" altLang="zh-CN" sz="2800" dirty="0" smtClean="0"/>
              <a:t>   - Directly </a:t>
            </a:r>
            <a:r>
              <a:rPr lang="en-US" altLang="zh-CN" sz="2800" dirty="0"/>
              <a:t>steal or indirectly infer sensitive user information</a:t>
            </a:r>
          </a:p>
          <a:p>
            <a:endParaRPr lang="en-US" altLang="zh-CN" sz="2000" dirty="0" smtClean="0"/>
          </a:p>
          <a:p>
            <a:r>
              <a:rPr lang="en-US" altLang="zh-CN" sz="2800" dirty="0" smtClean="0"/>
              <a:t>1)</a:t>
            </a:r>
            <a:r>
              <a:rPr lang="en-US" altLang="zh-CN" sz="2800" dirty="0"/>
              <a:t> D</a:t>
            </a:r>
            <a:r>
              <a:rPr lang="en-US" altLang="zh-CN" sz="2800" dirty="0" smtClean="0"/>
              <a:t>esign </a:t>
            </a:r>
            <a:r>
              <a:rPr lang="en-US" altLang="zh-CN" sz="2800" dirty="0"/>
              <a:t>weaknesses of the </a:t>
            </a:r>
            <a:r>
              <a:rPr lang="en-US" altLang="zh-CN" sz="2800" dirty="0" smtClean="0"/>
              <a:t>OS </a:t>
            </a:r>
          </a:p>
          <a:p>
            <a:pPr marL="0" indent="0">
              <a:buNone/>
            </a:pPr>
            <a:r>
              <a:rPr lang="en-US" altLang="zh-CN" sz="2800" dirty="0"/>
              <a:t> </a:t>
            </a:r>
            <a:r>
              <a:rPr lang="en-US" altLang="zh-CN" sz="2800" dirty="0" smtClean="0"/>
              <a:t>       shared </a:t>
            </a:r>
            <a:r>
              <a:rPr lang="en-US" altLang="zh-CN" sz="2800" dirty="0"/>
              <a:t>communication channels such as </a:t>
            </a:r>
            <a:r>
              <a:rPr lang="en-US" altLang="zh-CN" sz="2800" dirty="0" smtClean="0"/>
              <a:t>Bluetooth</a:t>
            </a:r>
          </a:p>
          <a:p>
            <a:r>
              <a:rPr lang="en-US" altLang="zh-CN" sz="2800" dirty="0"/>
              <a:t>2</a:t>
            </a:r>
            <a:r>
              <a:rPr lang="en-US" altLang="zh-CN" sz="2800" dirty="0" smtClean="0"/>
              <a:t>) Side </a:t>
            </a:r>
            <a:r>
              <a:rPr lang="en-US" altLang="zh-CN" sz="2800" dirty="0"/>
              <a:t>channels </a:t>
            </a:r>
            <a:endParaRPr lang="en-US" altLang="zh-CN" sz="2800" dirty="0" smtClean="0"/>
          </a:p>
          <a:p>
            <a:pPr marL="0" indent="0">
              <a:buNone/>
            </a:pPr>
            <a:r>
              <a:rPr lang="en-US" altLang="zh-CN" sz="2800" dirty="0"/>
              <a:t> </a:t>
            </a:r>
            <a:r>
              <a:rPr lang="en-US" altLang="zh-CN" sz="2800" dirty="0" smtClean="0"/>
              <a:t>       memory </a:t>
            </a:r>
            <a:r>
              <a:rPr lang="en-US" altLang="zh-CN" sz="2800" dirty="0"/>
              <a:t>and network-data </a:t>
            </a:r>
            <a:r>
              <a:rPr lang="en-US" altLang="zh-CN" sz="2800" dirty="0" smtClean="0"/>
              <a:t>usages</a:t>
            </a:r>
            <a:endParaRPr lang="zh-CN" altLang="en-US" dirty="0"/>
          </a:p>
        </p:txBody>
      </p:sp>
      <p:sp>
        <p:nvSpPr>
          <p:cNvPr id="5" name="AutoShape 4" descr="data:image/jpeg;base64,/9j/4AAQSkZJRgABAQAAAQABAAD/2wCEAAkGBxQTEhQUEBQUFRASFxgSFhUXFxUXFRUUFRQWFxgVFhUYHCggGBolHBUUITEhJSkrLi4uFx8zODMsNygtLisBCgoKDg0OGxAQGywkHyQuLCwsLCwsLCwsLCwsLCwsLCwsLCwsLCwsLCwsLCwsLCwsLCwsLCwsLCwsLCwsLCwsLP/AABEIAKcAuwMBEQACEQEDEQH/xAAbAAEAAgMBAQAAAAAAAAAAAAAABAUBBgcCA//EAEAQAAIBAgIECwYEBQMFAAAAAAECAAMRBAUGEiExEzNBUVJhcXKBkbEiMpKhwdEHFkLCNGKy4fBTgqIjJEOT0v/EABsBAQACAwEBAAAAAAAAAAAAAAABBAIDBQYH/8QAMhEAAgEDAwIDBwMEAwAAAAAAAAECAwQRBRIhMUETM1EGFSIyUmFxI4HRNDVCoRRysf/aAAwDAQACEQMRAD8A7jAEAQBAMGAVOBxzcNUpVbX95Lcq83Wf7zn0K8lUlTl+xBbCX0SZjIMRkCAZkg+GLxARWdtyi/8AbzmqrUVNOb6BkTJK7vT16gF2JK25F5Pr4WmizqTqQ3T/AGCLKXAIAgCAIAgCAIAgCAIAgCAIAgGDAKbSDDGy1k9+lt7V5f8AO2c69hLirDqiGSqebUuDV2YDWF7bz1i3bcTdG7p7FJsZINbSamPdV269gHz2ypPVKSfRjcRjpSf9If8AsP8A8TV73f0kbke6WlI/XTI7GB9QJlDVl/lEbkWGGz6i2zW1T/Ns+e6XKV/SqfYnKIeavw9ZaCH2B7dQj0/znla5m681Tj07gvaaWAA3DZOoljgk9zIGCYBjWgjuA8E8nqAIAgCAIAgCAIAgCAJAPnUqBQSxAA2kmYymo8sGsZrpAWutHYvS5T2cwnDvNQ3p04GEpFDacrKxhmCZmYpxXYZEkCSSJG37kZJGBxrUjdLbd4O4zfQuZ0pZiSmbdlebLWGz2XG9SfmDyiehtryFdejNiZYgy4mSYaSiMZ6mgaW6V1DWGEwRtUZgjVOZmIFl7OUypUrZntR6Ow0yLou4r9F0Ru2XYXg6aJrMxUAFmJJJG8knfyyzHJ5+pPdLglCZGJmAIAgCAIAgCAIAgGCZi2o8sGmZ5mnCtZeKXd/MekfpPOX106stsXx3MJMrqNIuwVRdjuH+bpRpwc3iJilkkY7LalK2uBY7iDsvzSxWtqlFZkiXHBElbOVkxEgCAZVSSAN52DtMlRzLaTgmYvKqlNdZx7PKQb27ZZq2k6ccslxIlNypDKbEbQZopzcXlPDITNzyTMeGTbsddjD6jqM9LZXKrQ+5sTJGZV+DpVH6CM3kpP0luTwjbRhvqJfc4notitXGYepVO97sT0nuL+ZnKhL9Q+g6hQzZyhHsuDus66PnTEYIyZvBLMiAYMAh0MxRq1SiD/1KQVmHU+4iRuXQ2SpSUFPs+CbJNYgCAIAgFFpRjNVNQb6lwe6LX87gTl6jX2Q2ruYyZqk88k0YEjAYrg6iuBe28dR3zdQq+HLLCeCfnOciqoVVIW9ze1zbk2S7dX6rLakZN5KiczrwYCAIwD6YesUZWG9SDNtGrsluZKLXM884WnqKpGtbWJtyWNhbs3y/caj4sNuCXIppykskErLcXwVQNybm61O/y3+Es21V0pqSJXU3DMgrUagYgKyMCeSxUi956ltOGfUsUG/EW3rlHAlW2w8my/ZzTktfHlH1HiUVnubxk34hvTphK1LhCuwMHsSBzgjfLULt9zzF37OqpPdTlhFzhvxIoH36dVOc+ywHkb/Kbo3SfUoVfZ24j8rTNlyvPqGI4morHo7m+E7ZuhUjLozk17KvQ8yLLMGbCsYdgASdw39UEpZeEcwyjNeEzkuh9ioWpdRVV2HzWc+lU3VcHq7mzVPS1n5lydQWdA8meoAgCAJDBpOkVXWrt/LZfLb9TPM6jUcqjj6GuXUrZR7GIgCAIAgCAIAgCAJGfhD6N9zW9KczrVH4N3PBIAFT9JFt5HLO1C4lOCR73RLeirdTxy+5By3Jq9dWajTLKm8i3kLnaZsVGUuUdO4v6NvNQm8ZIEwwXE8rgzIHYwpsQQbEbQRvB5CDzwnJdDCcVNYaybhkmn1akurWHDKNxJs3YTyy3SuX0Zwbv2fp1Jbqb2/+EbP9N62JUooFKkdhCm7EdbcgmNW5beEbbLQ6VB75PLRJ/DHLC+INb9FEWvyF25PAesztab3bjR7Q3Kp0VR7s6uonRZ4tLHB6kEnlntv3SG8LLBEXNKRNhUS/aPWV1eUnLbnkZRKvN+Uwazi9H6ru7XT2mJ2k/acSrYVJzc8rkwcT5flqr0k8z9pq911PqQ2j8tVeknmftHuup9SG0flqr0k8z9o911PqQ2j8tVeknmftHuup9SG0flqr0k8z9o911PqQ2j8tVeknmftHuup9SG0flqr0k8z9o911PqQ2j8tVeknmftHuup9SG0flqr0k8z9o911PqQ2sflqr0k8z9oWl1MY3Ibecmh6bYFqOICsQSaats3b2H0myNvKitrZ7r2febV/9j66L6UVsNTelSpCprEsPe9liAOTeNg2SxC6VJYZOqafQr1lOc8Gv4gNrEuCCxJNwRvJJ9Zo8VSOvQqU3HEJHzk4LAMIjLwZ1Ta9jq7r2Nj1X3SWjHem8J8kvJ8Dw9anS1guu1tY+dgOciZUobpYK95cOhRlNLodtyjLUw9JaVIWVfMnlJ5zOtGKiuD5zcXMq9Vzm+SeszNKMwDUdJccWfgwfYTeOcnbtnntSuZ79sTCUilnM757mD4Ng0Xxx1jSY3Frr1W3jsnY0+5bbjLqZxeSqzCq3C1Pab3j+o8/bKNzUmqr5MZZyR+Gbpt8TfeafFn6kcjhm6b/E33jxZ+plyOGbpv8AE33jxZ+o5HDN03+JvvHiz9SORwzdN/ib7x4s/Ucjhm6b/E33jxZ+pPI4Zum/xN948WfqORwzdN/ib7x4s/Ucjhm6T/E33keLP1IyxwzdNvib7wqs/UlyKXOslr1nFUAtSACM976tiTtubgWPzl6judJzPUaTqVK2tpJv4s8IssPQVFCoAAJQlU3PDPPXF3Ur1HUkz1WpBgQwuDyGQptMwo3E6E1OMjScww/B1WQbgdnZOpTe6J9KsK7r0FN9SORM0y2+Vg3HMNLKL4AYcUiKmqqcmqtiLsD/AJvludanKG3uecpaRVhe+M5cZyahRqFWVl2MpDA9am4PmJVjLa8noatOM4Si+6O85RixVo06nTUN4kTs03ujk+Y3FJU6so+jJomRqMwDQ854+r3voJ5S+86RqkQ5WZBaaNcevY3pL+m+aZR6kPMeNqd4+srXPmyIfUjzQQIJEAQBAEAQBAEECSGU2KxTrikRWYI4GsoJsfe3jdyDylunPFGSPR21vCemVJvqmXMqdcnnPshIfCJisvDKXN9GcQ5NaknCI3IpGsLC21eedi2pSdPMVk9po+qW9OhGlJ7fu+5rdamynVdWVh+llKnyIvMmscYwekp1IVFmDyeLzH4TP9heSycM7H+HbE4ClfkLjwDsPpOtQ+RHzzWVi8mbKJuOWZgGh5zx9XvfQTyl950jVIhysyC00b49exvSX9N80yj1IeY8bU7x9ZWufNkQ+pHmggQBAEAQBAEAQBAEkMocf/GUuwfulqC/RZ6m0S91Vfz/AAX0qHl3x0EdguepquZY2pSxDmlUZDce6SL7BvG6dW2qTjH4We90m1pVbKKnFMn0tM6pGriqVLEJzOtm8GGz5S6rqT4ksmVTQ6ae6jJxZ6K5bX3Grhah5/bp3/zrEy/Sn04NeNStvSa/2eK+hlYjXwz0sRT3g02F+yxO/wAZrnbvGUzZDXIJ7a0XF/c6VojgWoYSlTcWcLdh/MxufmTOlSjtgjyOo141rqUovhlyDMylnkXgnJomc8fV730E8pfedI1SIcrMgtNG+PXsb0l/TfNMo9SHmPG1O8fWVrnzZEPqR5oIEAQBAEAQBAEAQBJQZQY/+Mpdg/dLUPKZ6m0/tNX8/wAF+ZTR5h9xJIRp2e8e/h6CdOj8p9F0P+jiQJtOuYMnGOSNpZaNUXfFUUpsys7i5UkHUBu20fygzfQy5o52qOnC2nKST4Nz0m08anUalhlU6hszttu3KAOrnlmpc4eEeesNBVWHiVOMn00U08arVWliVRS51VddgLHcpBPKeXrilc7nhkaloat4eJSeUb7Lp5vC7mjZzx9XvfQTyd950jXIhysyC00b49exvSX9N80yj1IeY8bU7x9ZWufNkQ+pHmggQBAEAQBAEAQBAEkMocw/jKXYP3S1DyWeptP7TV/P8F8ZTPMPqxJMfU07PePfw9BOnR+U+jaH/RwIE2nXMScpPkxwbVoQopricW26hTKr32G7+nzlmgtqlM4Osy3zp28f8nl/g1VmJuTvJJJ6zK8nl5O5TjsSRMyagamIoovvNUQfO5PgAT4TOnH4+CvfTVOhOUumDvOtOxFPB8xlJJ8mj5zx9XvfQTyl7580YyIcrMgtNG+PXsb0l/TfNMokPMeNqd5vWVrnzZEPqR5oIEAQBAEAQBAEAQBJDKHMP4yl2D90tQ8lnqbT+01fz/BfSojzHViPuY9HhmmZ2f8Arv2/QTp0PkyfSdGWLOH4IU2nUMXjGURnBtWaf9vltCjufEsa78+ryX/4jwlyp8FJL1PP2q/5OoTqPpDhGrSp0PQLnk3H8McBr4hqp3UV2d59noDLdpHMtzPOe0VxtpKmu/X8HU9WdHJ4nanyaXn9IrXe/wCqzDrFrTzF9Tca0pepEkV5lHsQW+i9ImtfkVTfx2D6zpaZTl4m4yiQMx42p329ZUufNkYvqR5oIEAQBAEAQBAEAQBJDNdzeqFxdJjuAUns1mlukt1No9dplJ1dNqRRsIlRrDweTed/KxjgzI68EJ9scmlZtUDVqhG0X9J1KKxDB9K0mEo2kE/QiTYdIk5XgzWrU6Y/8jKvgT7R8rzZTjl4Kt5WVGhKb7Fvp3iw+LZV9yiq0VHduT8z8psuJZePQoaJRcLffLrJ5NeJmjrwdnodc/DjLeDwgYj2qzGp/tsAvyF/GdS3htgfP9bufGuWl0XBtcsHIIeY5YlYWe9xuI3iVbi1jXXIayUw0XN9tTZ3dvrOd7rWeXwY7UXeAwKUl1U8Tyk85M6VGhGjHgySNLzHjanfb1nmrnCqyNcupHmgxEAQBAEAQBAEAQAIQZquk/GjuD1M6Fr8rPeezn9M19zGX566AKw1lG7bYgc3XJnbpvJN/oVO4qeJF4PeM0gZgVRdW+y97n+0wjbpPJqs/Z6FKe+byUwlvGEejjhcIzIMjadA6YRq+KcezhqZYd5gbeOw+ctUI4+I4GuVN6hbx6yf+jV6lQsSzbWYlj2naZXnLMmztwioRUF2PpgsMalRKa+9UdUH+4gX8LyYxzJGFzVVKnKo+yO+YOgERUX3UAUdgFp2Y8I+Yzm5zcn3PvJMMCQSYk8gwZHVA0fO6BSs99zHWB5wZ5e+p4qyNcupBlNGIgCAIAgCAIAgCQwJLfRBlVpBo1iXK1UpFk1R7pBblNyu/l5LztW9tJU8o9fomoUaFJ05vDbNVqUypIYMpG8MCCO0GQ008Hq4zjNbovJ5jJl1AgnLBMgHTtF8h1srqJufFBnueS4ATwso8zOnRp/pniNRvtupKfaHBzXGYZ6TFKilXU2IP05xKEoPcz19C4p1Yqaa5Nv/AA3yRnrjEOpFOkDqk/qci2znABMs21LL5OBr1/HwfBi+WdUWdA8eeoAgCAIBCzHL0rCzjaNxGwjsMr17eFVYaGMlM2ix5Kn/AB/vOb7oXqYbCpzXAcCwUtrXGte1uUjn6pzby38B7fsYyWCHNHcg9Uk1mVd2swX4iB9Ygt0sEl/+Vj/qD4f7zr+6X6me0g5tlBoKpLa2sdXda2wm+/qlW7svAipZMWsFZKBiI6tIkvaGjZZVbhANYA+7uuAeedenpm6OTLaTcFo2im7trkbQLWHiLm8tUdMjB5fJKiXTbB1D0nSTS6GWG2sHCM+x3D4irV5HY27o2D5C/jOTWlmpk+l2FDwaEafoQT1TBLMi02km5dDZsToHi1UMirUuAdUGzA2BtZu3nlh20usTh0vaG2k3GXw47n0ybQTE1HHDJwVIEaxJUkjlCgE7e2TStnn4jC812hGnik9zOtYaiEVUUWVQFA5gJ0ksLB4uc3OTk+rPFfCI/vorW3XANvMSMCM2kfVFtsAsJKRi3lnoQDMAQBAEAxAEjANS0s41e4P6mnB1Z5qR/BhMpZyu7MD64TjKffT+sTZQ+clHQp69dDaUGmHuU+/+1pydW8uP5MZGrzgmsSccphHQMBxadxfQT19HmmjcfebQUOm+P4HB1TezOODXtfZ6XmmtLEToaXQ8a5in0zk4pOT15Po3YttFMv4fF0UIuusHbm1U9rb1GwHjNtGOZnO1a48G1k11fB3FROv0R86b5MgQRjHQzBIgCAZgCAIAgCAIAgGo6WcavcH9TTz+q/PH8GEylnLRgfXCcZT76f1ibKPzmSOhz166Gw1/TD3Kff8A2tOTq3lx/JjI1ecFGsTJBHQMv4tO4vpPW0PLRuJE3A1L8SsA9XC3pgk0mDkDadWxBNuq95XuItxOzodxTo3Px9GsHIpy8Hu1JNY7HRfwsyphwmIdSAw1EJG8b2YdW4eBnQtKWFlnkPaG8jU20oPp1OiCXDzRmAIAgCAIAgCAIAgCAYMA1fS2idZH5Lah6iDcep8pwdWhLhpGMkUE5CaNZJyyiXq0wORgx6gpDfQyxaU5TqExN/nrEbSj0rok0gR+hrnsIIv85ztTpudNY7Mxl0NTnnM5MDKqSQALk7AOck2HzmdJOc0kEjoWGp6qqvRAHkLT11JbYJG0+s2A8st4fIKmpozhC2ucPTLb76u889pr8KHoXFqFyo7d7x+S1SmAAAAANgA3CbEsFRtt5Z7ggQBAEAQBAEAQBAEAQBDB8cVQV1KuLqeSa5wU1tYKKposL+zUIHMQCfO4nLlpUM5yRtRaZblaUQdW5J3sbXPluEvW9rGiuAkT5aJPNRbix3HfIlFSWGChxOjKk3Rig5rBgOzdOVPTIN8GLiiXl2SJSOttZ+c8nYOSb7exhSJSwWsvki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QTEhQUEBQUFRASFxgSFhUXFxUXFRUUFRQWFxgVFhUYHCggGBolHBUUITEhJSkrLi4uFx8zODMsNygtLisBCgoKDg0OGxAQGywkHyQuLCwsLCwsLCwsLCwsLCwsLCwsLCwsLCwsLCwsLCwsLCwsLCwsLCwsLCwsLCwsLCwsLP/AABEIAKcAuwMBEQACEQEDEQH/xAAbAAEAAgMBAQAAAAAAAAAAAAAABAUBBgcCA//EAEAQAAIBAgIECwYEBQMFAAAAAAECAAMRBAUGEiExEzNBUVJhcXKBkbEiMpKhwdEHFkLCNGKy4fBTgqIjJEOT0v/EABsBAQACAwEBAAAAAAAAAAAAAAABBAIDBQYH/8QAMhEAAgEDAwIDBwMEAwAAAAAAAAECAwQRBRIhMUETM1EGFSIyUmFxI4HRNDVCoRRysf/aAAwDAQACEQMRAD8A7jAEAQBAMGAVOBxzcNUpVbX95Lcq83Wf7zn0K8lUlTl+xBbCX0SZjIMRkCAZkg+GLxARWdtyi/8AbzmqrUVNOb6BkTJK7vT16gF2JK25F5Pr4WmizqTqQ3T/AGCLKXAIAgCAIAgCAIAgCAIAgCAIAgGDAKbSDDGy1k9+lt7V5f8AO2c69hLirDqiGSqebUuDV2YDWF7bz1i3bcTdG7p7FJsZINbSamPdV269gHz2ypPVKSfRjcRjpSf9If8AsP8A8TV73f0kbke6WlI/XTI7GB9QJlDVl/lEbkWGGz6i2zW1T/Ns+e6XKV/SqfYnKIeavw9ZaCH2B7dQj0/znla5m681Tj07gvaaWAA3DZOoljgk9zIGCYBjWgjuA8E8nqAIAgCAIAgCAIAgCAJAPnUqBQSxAA2kmYymo8sGsZrpAWutHYvS5T2cwnDvNQ3p04GEpFDacrKxhmCZmYpxXYZEkCSSJG37kZJGBxrUjdLbd4O4zfQuZ0pZiSmbdlebLWGz2XG9SfmDyiehtryFdejNiZYgy4mSYaSiMZ6mgaW6V1DWGEwRtUZgjVOZmIFl7OUypUrZntR6Ow0yLou4r9F0Ru2XYXg6aJrMxUAFmJJJG8knfyyzHJ5+pPdLglCZGJmAIAgCAIAgCAIAgGCZi2o8sGmZ5mnCtZeKXd/MekfpPOX106stsXx3MJMrqNIuwVRdjuH+bpRpwc3iJilkkY7LalK2uBY7iDsvzSxWtqlFZkiXHBElbOVkxEgCAZVSSAN52DtMlRzLaTgmYvKqlNdZx7PKQb27ZZq2k6ccslxIlNypDKbEbQZopzcXlPDITNzyTMeGTbsddjD6jqM9LZXKrQ+5sTJGZV+DpVH6CM3kpP0luTwjbRhvqJfc4notitXGYepVO97sT0nuL+ZnKhL9Q+g6hQzZyhHsuDus66PnTEYIyZvBLMiAYMAh0MxRq1SiD/1KQVmHU+4iRuXQ2SpSUFPs+CbJNYgCAIAgFFpRjNVNQb6lwe6LX87gTl6jX2Q2ruYyZqk88k0YEjAYrg6iuBe28dR3zdQq+HLLCeCfnOciqoVVIW9ze1zbk2S7dX6rLakZN5KiczrwYCAIwD6YesUZWG9SDNtGrsluZKLXM884WnqKpGtbWJtyWNhbs3y/caj4sNuCXIppykskErLcXwVQNybm61O/y3+Es21V0pqSJXU3DMgrUagYgKyMCeSxUi956ltOGfUsUG/EW3rlHAlW2w8my/ZzTktfHlH1HiUVnubxk34hvTphK1LhCuwMHsSBzgjfLULt9zzF37OqpPdTlhFzhvxIoH36dVOc+ywHkb/Kbo3SfUoVfZ24j8rTNlyvPqGI4morHo7m+E7ZuhUjLozk17KvQ8yLLMGbCsYdgASdw39UEpZeEcwyjNeEzkuh9ioWpdRVV2HzWc+lU3VcHq7mzVPS1n5lydQWdA8meoAgCAJDBpOkVXWrt/LZfLb9TPM6jUcqjj6GuXUrZR7GIgCAIAgCAIAgCAJGfhD6N9zW9KczrVH4N3PBIAFT9JFt5HLO1C4lOCR73RLeirdTxy+5By3Jq9dWajTLKm8i3kLnaZsVGUuUdO4v6NvNQm8ZIEwwXE8rgzIHYwpsQQbEbQRvB5CDzwnJdDCcVNYaybhkmn1akurWHDKNxJs3YTyy3SuX0Zwbv2fp1Jbqb2/+EbP9N62JUooFKkdhCm7EdbcgmNW5beEbbLQ6VB75PLRJ/DHLC+INb9FEWvyF25PAesztab3bjR7Q3Kp0VR7s6uonRZ4tLHB6kEnlntv3SG8LLBEXNKRNhUS/aPWV1eUnLbnkZRKvN+Uwazi9H6ru7XT2mJ2k/acSrYVJzc8rkwcT5flqr0k8z9pq911PqQ2j8tVeknmftHuup9SG0flqr0k8z9o911PqQ2j8tVeknmftHuup9SG0flqr0k8z9o911PqQ2j8tVeknmftHuup9SG0flqr0k8z9o911PqQ2j8tVeknmftHuup9SG0flqr0k8z9o911PqQ2sflqr0k8z9oWl1MY3Ibecmh6bYFqOICsQSaats3b2H0myNvKitrZ7r2febV/9j66L6UVsNTelSpCprEsPe9liAOTeNg2SxC6VJYZOqafQr1lOc8Gv4gNrEuCCxJNwRvJJ9Zo8VSOvQqU3HEJHzk4LAMIjLwZ1Ta9jq7r2Nj1X3SWjHem8J8kvJ8Dw9anS1guu1tY+dgOciZUobpYK95cOhRlNLodtyjLUw9JaVIWVfMnlJ5zOtGKiuD5zcXMq9Vzm+SeszNKMwDUdJccWfgwfYTeOcnbtnntSuZ79sTCUilnM757mD4Ng0Xxx1jSY3Frr1W3jsnY0+5bbjLqZxeSqzCq3C1Pab3j+o8/bKNzUmqr5MZZyR+Gbpt8TfeafFn6kcjhm6b/E33jxZ+plyOGbpv8AE33jxZ+o5HDN03+JvvHiz9SORwzdN/ib7x4s/Ucjhm6b/E33jxZ+pPI4Zum/xN948WfqORwzdN/ib7x4s/Ucjhm6T/E33keLP1IyxwzdNvib7wqs/UlyKXOslr1nFUAtSACM976tiTtubgWPzl6judJzPUaTqVK2tpJv4s8IssPQVFCoAAJQlU3PDPPXF3Ur1HUkz1WpBgQwuDyGQptMwo3E6E1OMjScww/B1WQbgdnZOpTe6J9KsK7r0FN9SORM0y2+Vg3HMNLKL4AYcUiKmqqcmqtiLsD/AJvludanKG3uecpaRVhe+M5cZyahRqFWVl2MpDA9am4PmJVjLa8noatOM4Si+6O85RixVo06nTUN4kTs03ujk+Y3FJU6so+jJomRqMwDQ854+r3voJ5S+86RqkQ5WZBaaNcevY3pL+m+aZR6kPMeNqd4+srXPmyIfUjzQQIJEAQBAEAQBAEECSGU2KxTrikRWYI4GsoJsfe3jdyDylunPFGSPR21vCemVJvqmXMqdcnnPshIfCJisvDKXN9GcQ5NaknCI3IpGsLC21eedi2pSdPMVk9po+qW9OhGlJ7fu+5rdamynVdWVh+llKnyIvMmscYwekp1IVFmDyeLzH4TP9heSycM7H+HbE4ClfkLjwDsPpOtQ+RHzzWVi8mbKJuOWZgGh5zx9XvfQTyl950jVIhysyC00b49exvSX9N80yj1IeY8bU7x9ZWufNkQ+pHmggQBAEAQBAEAQBAEkMocf/GUuwfulqC/RZ6m0S91Vfz/AAX0qHl3x0EdguepquZY2pSxDmlUZDce6SL7BvG6dW2qTjH4We90m1pVbKKnFMn0tM6pGriqVLEJzOtm8GGz5S6rqT4ksmVTQ6ae6jJxZ6K5bX3Grhah5/bp3/zrEy/Sn04NeNStvSa/2eK+hlYjXwz0sRT3g02F+yxO/wAZrnbvGUzZDXIJ7a0XF/c6VojgWoYSlTcWcLdh/MxufmTOlSjtgjyOo141rqUovhlyDMylnkXgnJomc8fV730E8pfedI1SIcrMgtNG+PXsb0l/TfNMo9SHmPG1O8fWVrnzZEPqR5oIEAQBAEAQBAEAQBJQZQY/+Mpdg/dLUPKZ6m0/tNX8/wAF+ZTR5h9xJIRp2e8e/h6CdOj8p9F0P+jiQJtOuYMnGOSNpZaNUXfFUUpsys7i5UkHUBu20fygzfQy5o52qOnC2nKST4Nz0m08anUalhlU6hszttu3KAOrnlmpc4eEeesNBVWHiVOMn00U08arVWliVRS51VddgLHcpBPKeXrilc7nhkaloat4eJSeUb7Lp5vC7mjZzx9XvfQTyd950jXIhysyC00b49exvSX9N80yj1IeY8bU7x9ZWufNkQ+pHmggQBAEAQBAEAQBAEkMocw/jKXYP3S1DyWeptP7TV/P8F8ZTPMPqxJMfU07PePfw9BOnR+U+jaH/RwIE2nXMScpPkxwbVoQopricW26hTKr32G7+nzlmgtqlM4Osy3zp28f8nl/g1VmJuTvJJJ6zK8nl5O5TjsSRMyagamIoovvNUQfO5PgAT4TOnH4+CvfTVOhOUumDvOtOxFPB8xlJJ8mj5zx9XvfQTyl7580YyIcrMgtNG+PXsb0l/TfNMokPMeNqd5vWVrnzZEPqR5oIEAQBAEAQBAEAQBJDKHMP4yl2D90tQ8lnqbT+01fz/BfSojzHViPuY9HhmmZ2f8Arv2/QTp0PkyfSdGWLOH4IU2nUMXjGURnBtWaf9vltCjufEsa78+ryX/4jwlyp8FJL1PP2q/5OoTqPpDhGrSp0PQLnk3H8McBr4hqp3UV2d59noDLdpHMtzPOe0VxtpKmu/X8HU9WdHJ4nanyaXn9IrXe/wCqzDrFrTzF9Tca0pepEkV5lHsQW+i9ImtfkVTfx2D6zpaZTl4m4yiQMx42p329ZUufNkYvqR5oIEAQBAEAQBAEAQBJDNdzeqFxdJjuAUns1mlukt1No9dplJ1dNqRRsIlRrDweTed/KxjgzI68EJ9scmlZtUDVqhG0X9J1KKxDB9K0mEo2kE/QiTYdIk5XgzWrU6Y/8jKvgT7R8rzZTjl4Kt5WVGhKb7Fvp3iw+LZV9yiq0VHduT8z8psuJZePQoaJRcLffLrJ5NeJmjrwdnodc/DjLeDwgYj2qzGp/tsAvyF/GdS3htgfP9bufGuWl0XBtcsHIIeY5YlYWe9xuI3iVbi1jXXIayUw0XN9tTZ3dvrOd7rWeXwY7UXeAwKUl1U8Tyk85M6VGhGjHgySNLzHjanfb1nmrnCqyNcupHmgxEAQBAEAQBAEAQAIQZquk/GjuD1M6Fr8rPeezn9M19zGX566AKw1lG7bYgc3XJnbpvJN/oVO4qeJF4PeM0gZgVRdW+y97n+0wjbpPJqs/Z6FKe+byUwlvGEejjhcIzIMjadA6YRq+KcezhqZYd5gbeOw+ctUI4+I4GuVN6hbx6yf+jV6lQsSzbWYlj2naZXnLMmztwioRUF2PpgsMalRKa+9UdUH+4gX8LyYxzJGFzVVKnKo+yO+YOgERUX3UAUdgFp2Y8I+Yzm5zcn3PvJMMCQSYk8gwZHVA0fO6BSs99zHWB5wZ5e+p4qyNcupBlNGIgCAIAgCAIAgCQwJLfRBlVpBo1iXK1UpFk1R7pBblNyu/l5LztW9tJU8o9fomoUaFJ05vDbNVqUypIYMpG8MCCO0GQ008Hq4zjNbovJ5jJl1AgnLBMgHTtF8h1srqJufFBnueS4ATwso8zOnRp/pniNRvtupKfaHBzXGYZ6TFKilXU2IP05xKEoPcz19C4p1Yqaa5Nv/AA3yRnrjEOpFOkDqk/qci2znABMs21LL5OBr1/HwfBi+WdUWdA8eeoAgCAIBCzHL0rCzjaNxGwjsMr17eFVYaGMlM2ix5Kn/AB/vOb7oXqYbCpzXAcCwUtrXGte1uUjn6pzby38B7fsYyWCHNHcg9Uk1mVd2swX4iB9Ygt0sEl/+Vj/qD4f7zr+6X6me0g5tlBoKpLa2sdXda2wm+/qlW7svAipZMWsFZKBiI6tIkvaGjZZVbhANYA+7uuAeedenpm6OTLaTcFo2im7trkbQLWHiLm8tUdMjB5fJKiXTbB1D0nSTS6GWG2sHCM+x3D4irV5HY27o2D5C/jOTWlmpk+l2FDwaEafoQT1TBLMi02km5dDZsToHi1UMirUuAdUGzA2BtZu3nlh20usTh0vaG2k3GXw47n0ybQTE1HHDJwVIEaxJUkjlCgE7e2TStnn4jC812hGnik9zOtYaiEVUUWVQFA5gJ0ksLB4uc3OTk+rPFfCI/vorW3XANvMSMCM2kfVFtsAsJKRi3lnoQDMAQBAEAxAEjANS0s41e4P6mnB1Z5qR/BhMpZyu7MD64TjKffT+sTZQ+clHQp69dDaUGmHuU+/+1pydW8uP5MZGrzgmsSccphHQMBxadxfQT19HmmjcfebQUOm+P4HB1TezOODXtfZ6XmmtLEToaXQ8a5in0zk4pOT15Po3YttFMv4fF0UIuusHbm1U9rb1GwHjNtGOZnO1a48G1k11fB3FROv0R86b5MgQRjHQzBIgCAZgCAIAgCAIAgGo6WcavcH9TTz+q/PH8GEylnLRgfXCcZT76f1ibKPzmSOhz166Gw1/TD3Kff8A2tOTq3lx/JjI1ecFGsTJBHQMv4tO4vpPW0PLRuJE3A1L8SsA9XC3pgk0mDkDadWxBNuq95XuItxOzodxTo3Px9GsHIpy8Hu1JNY7HRfwsyphwmIdSAw1EJG8b2YdW4eBnQtKWFlnkPaG8jU20oPp1OiCXDzRmAIAgCAIAgCAIAgCAYMA1fS2idZH5Lah6iDcep8pwdWhLhpGMkUE5CaNZJyyiXq0wORgx6gpDfQyxaU5TqExN/nrEbSj0rok0gR+hrnsIIv85ztTpudNY7Mxl0NTnnM5MDKqSQALk7AOck2HzmdJOc0kEjoWGp6qqvRAHkLT11JbYJG0+s2A8st4fIKmpozhC2ucPTLb76u889pr8KHoXFqFyo7d7x+S1SmAAAAANgA3CbEsFRtt5Z7ggQBAEAQBAEAQBAEAQBDB8cVQV1KuLqeSa5wU1tYKKposL+zUIHMQCfO4nLlpUM5yRtRaZblaUQdW5J3sbXPluEvW9rGiuAkT5aJPNRbix3HfIlFSWGChxOjKk3Rig5rBgOzdOVPTIN8GLiiXl2SJSOttZ+c8nYOSb7exhSJSwWsvkiAIAgCAIAgCAIAgCA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8" descr="data:image/jpeg;base64,/9j/4AAQSkZJRgABAQAAAQABAAD/2wCEAAkGBxQTEhQUEBQUFRASFxgSFhUXFxUXFRUUFRQWFxgVFhUYHCggGBolHBUUITEhJSkrLi4uFx8zODMsNygtLisBCgoKDg0OGxAQGywkHyQuLCwsLCwsLCwsLCwsLCwsLCwsLCwsLCwsLCwsLCwsLCwsLCwsLCwsLCwsLCwsLCwsLP/AABEIAKcAuwMBEQACEQEDEQH/xAAbAAEAAgMBAQAAAAAAAAAAAAAABAUBBgcCA//EAEAQAAIBAgIECwYEBQMFAAAAAAECAAMRBAUGEiExEzNBUVJhcXKBkbEiMpKhwdEHFkLCNGKy4fBTgqIjJEOT0v/EABsBAQACAwEBAAAAAAAAAAAAAAABBAIDBQYH/8QAMhEAAgEDAwIDBwMEAwAAAAAAAAECAwQRBRIhMUETM1EGFSIyUmFxI4HRNDVCoRRysf/aAAwDAQACEQMRAD8A7jAEAQBAMGAVOBxzcNUpVbX95Lcq83Wf7zn0K8lUlTl+xBbCX0SZjIMRkCAZkg+GLxARWdtyi/8AbzmqrUVNOb6BkTJK7vT16gF2JK25F5Pr4WmizqTqQ3T/AGCLKXAIAgCAIAgCAIAgCAIAgCAIAgGDAKbSDDGy1k9+lt7V5f8AO2c69hLirDqiGSqebUuDV2YDWF7bz1i3bcTdG7p7FJsZINbSamPdV269gHz2ypPVKSfRjcRjpSf9If8AsP8A8TV73f0kbke6WlI/XTI7GB9QJlDVl/lEbkWGGz6i2zW1T/Ns+e6XKV/SqfYnKIeavw9ZaCH2B7dQj0/znla5m681Tj07gvaaWAA3DZOoljgk9zIGCYBjWgjuA8E8nqAIAgCAIAgCAIAgCAJAPnUqBQSxAA2kmYymo8sGsZrpAWutHYvS5T2cwnDvNQ3p04GEpFDacrKxhmCZmYpxXYZEkCSSJG37kZJGBxrUjdLbd4O4zfQuZ0pZiSmbdlebLWGz2XG9SfmDyiehtryFdejNiZYgy4mSYaSiMZ6mgaW6V1DWGEwRtUZgjVOZmIFl7OUypUrZntR6Ow0yLou4r9F0Ru2XYXg6aJrMxUAFmJJJG8knfyyzHJ5+pPdLglCZGJmAIAgCAIAgCAIAgGCZi2o8sGmZ5mnCtZeKXd/MekfpPOX106stsXx3MJMrqNIuwVRdjuH+bpRpwc3iJilkkY7LalK2uBY7iDsvzSxWtqlFZkiXHBElbOVkxEgCAZVSSAN52DtMlRzLaTgmYvKqlNdZx7PKQb27ZZq2k6ccslxIlNypDKbEbQZopzcXlPDITNzyTMeGTbsddjD6jqM9LZXKrQ+5sTJGZV+DpVH6CM3kpP0luTwjbRhvqJfc4notitXGYepVO97sT0nuL+ZnKhL9Q+g6hQzZyhHsuDus66PnTEYIyZvBLMiAYMAh0MxRq1SiD/1KQVmHU+4iRuXQ2SpSUFPs+CbJNYgCAIAgFFpRjNVNQb6lwe6LX87gTl6jX2Q2ruYyZqk88k0YEjAYrg6iuBe28dR3zdQq+HLLCeCfnOciqoVVIW9ze1zbk2S7dX6rLakZN5KiczrwYCAIwD6YesUZWG9SDNtGrsluZKLXM884WnqKpGtbWJtyWNhbs3y/caj4sNuCXIppykskErLcXwVQNybm61O/y3+Es21V0pqSJXU3DMgrUagYgKyMCeSxUi956ltOGfUsUG/EW3rlHAlW2w8my/ZzTktfHlH1HiUVnubxk34hvTphK1LhCuwMHsSBzgjfLULt9zzF37OqpPdTlhFzhvxIoH36dVOc+ywHkb/Kbo3SfUoVfZ24j8rTNlyvPqGI4morHo7m+E7ZuhUjLozk17KvQ8yLLMGbCsYdgASdw39UEpZeEcwyjNeEzkuh9ioWpdRVV2HzWc+lU3VcHq7mzVPS1n5lydQWdA8meoAgCAJDBpOkVXWrt/LZfLb9TPM6jUcqjj6GuXUrZR7GIgCAIAgCAIAgCAJGfhD6N9zW9KczrVH4N3PBIAFT9JFt5HLO1C4lOCR73RLeirdTxy+5By3Jq9dWajTLKm8i3kLnaZsVGUuUdO4v6NvNQm8ZIEwwXE8rgzIHYwpsQQbEbQRvB5CDzwnJdDCcVNYaybhkmn1akurWHDKNxJs3YTyy3SuX0Zwbv2fp1Jbqb2/+EbP9N62JUooFKkdhCm7EdbcgmNW5beEbbLQ6VB75PLRJ/DHLC+INb9FEWvyF25PAesztab3bjR7Q3Kp0VR7s6uonRZ4tLHB6kEnlntv3SG8LLBEXNKRNhUS/aPWV1eUnLbnkZRKvN+Uwazi9H6ru7XT2mJ2k/acSrYVJzc8rkwcT5flqr0k8z9pq911PqQ2j8tVeknmftHuup9SG0flqr0k8z9o911PqQ2j8tVeknmftHuup9SG0flqr0k8z9o911PqQ2j8tVeknmftHuup9SG0flqr0k8z9o911PqQ2j8tVeknmftHuup9SG0flqr0k8z9o911PqQ2sflqr0k8z9oWl1MY3Ibecmh6bYFqOICsQSaats3b2H0myNvKitrZ7r2febV/9j66L6UVsNTelSpCprEsPe9liAOTeNg2SxC6VJYZOqafQr1lOc8Gv4gNrEuCCxJNwRvJJ9Zo8VSOvQqU3HEJHzk4LAMIjLwZ1Ta9jq7r2Nj1X3SWjHem8J8kvJ8Dw9anS1guu1tY+dgOciZUobpYK95cOhRlNLodtyjLUw9JaVIWVfMnlJ5zOtGKiuD5zcXMq9Vzm+SeszNKMwDUdJccWfgwfYTeOcnbtnntSuZ79sTCUilnM757mD4Ng0Xxx1jSY3Frr1W3jsnY0+5bbjLqZxeSqzCq3C1Pab3j+o8/bKNzUmqr5MZZyR+Gbpt8TfeafFn6kcjhm6b/E33jxZ+plyOGbpv8AE33jxZ+o5HDN03+JvvHiz9SORwzdN/ib7x4s/Ucjhm6b/E33jxZ+pPI4Zum/xN948WfqORwzdN/ib7x4s/Ucjhm6T/E33keLP1IyxwzdNvib7wqs/UlyKXOslr1nFUAtSACM976tiTtubgWPzl6judJzPUaTqVK2tpJv4s8IssPQVFCoAAJQlU3PDPPXF3Ur1HUkz1WpBgQwuDyGQptMwo3E6E1OMjScww/B1WQbgdnZOpTe6J9KsK7r0FN9SORM0y2+Vg3HMNLKL4AYcUiKmqqcmqtiLsD/AJvludanKG3uecpaRVhe+M5cZyahRqFWVl2MpDA9am4PmJVjLa8noatOM4Si+6O85RixVo06nTUN4kTs03ujk+Y3FJU6so+jJomRqMwDQ854+r3voJ5S+86RqkQ5WZBaaNcevY3pL+m+aZR6kPMeNqd4+srXPmyIfUjzQQIJEAQBAEAQBAEECSGU2KxTrikRWYI4GsoJsfe3jdyDylunPFGSPR21vCemVJvqmXMqdcnnPshIfCJisvDKXN9GcQ5NaknCI3IpGsLC21eedi2pSdPMVk9po+qW9OhGlJ7fu+5rdamynVdWVh+llKnyIvMmscYwekp1IVFmDyeLzH4TP9heSycM7H+HbE4ClfkLjwDsPpOtQ+RHzzWVi8mbKJuOWZgGh5zx9XvfQTyl950jVIhysyC00b49exvSX9N80yj1IeY8bU7x9ZWufNkQ+pHmggQBAEAQBAEAQBAEkMocf/GUuwfulqC/RZ6m0S91Vfz/AAX0qHl3x0EdguepquZY2pSxDmlUZDce6SL7BvG6dW2qTjH4We90m1pVbKKnFMn0tM6pGriqVLEJzOtm8GGz5S6rqT4ksmVTQ6ae6jJxZ6K5bX3Grhah5/bp3/zrEy/Sn04NeNStvSa/2eK+hlYjXwz0sRT3g02F+yxO/wAZrnbvGUzZDXIJ7a0XF/c6VojgWoYSlTcWcLdh/MxufmTOlSjtgjyOo141rqUovhlyDMylnkXgnJomc8fV730E8pfedI1SIcrMgtNG+PXsb0l/TfNMo9SHmPG1O8fWVrnzZEPqR5oIEAQBAEAQBAEAQBJQZQY/+Mpdg/dLUPKZ6m0/tNX8/wAF+ZTR5h9xJIRp2e8e/h6CdOj8p9F0P+jiQJtOuYMnGOSNpZaNUXfFUUpsys7i5UkHUBu20fygzfQy5o52qOnC2nKST4Nz0m08anUalhlU6hszttu3KAOrnlmpc4eEeesNBVWHiVOMn00U08arVWliVRS51VddgLHcpBPKeXrilc7nhkaloat4eJSeUb7Lp5vC7mjZzx9XvfQTyd950jXIhysyC00b49exvSX9N80yj1IeY8bU7x9ZWufNkQ+pHmggQBAEAQBAEAQBAEkMocw/jKXYP3S1DyWeptP7TV/P8F8ZTPMPqxJMfU07PePfw9BOnR+U+jaH/RwIE2nXMScpPkxwbVoQopricW26hTKr32G7+nzlmgtqlM4Osy3zp28f8nl/g1VmJuTvJJJ6zK8nl5O5TjsSRMyagamIoovvNUQfO5PgAT4TOnH4+CvfTVOhOUumDvOtOxFPB8xlJJ8mj5zx9XvfQTyl7580YyIcrMgtNG+PXsb0l/TfNMokPMeNqd5vWVrnzZEPqR5oIEAQBAEAQBAEAQBJDKHMP4yl2D90tQ8lnqbT+01fz/BfSojzHViPuY9HhmmZ2f8Arv2/QTp0PkyfSdGWLOH4IU2nUMXjGURnBtWaf9vltCjufEsa78+ryX/4jwlyp8FJL1PP2q/5OoTqPpDhGrSp0PQLnk3H8McBr4hqp3UV2d59noDLdpHMtzPOe0VxtpKmu/X8HU9WdHJ4nanyaXn9IrXe/wCqzDrFrTzF9Tca0pepEkV5lHsQW+i9ImtfkVTfx2D6zpaZTl4m4yiQMx42p329ZUufNkYvqR5oIEAQBAEAQBAEAQBJDNdzeqFxdJjuAUns1mlukt1No9dplJ1dNqRRsIlRrDweTed/KxjgzI68EJ9scmlZtUDVqhG0X9J1KKxDB9K0mEo2kE/QiTYdIk5XgzWrU6Y/8jKvgT7R8rzZTjl4Kt5WVGhKb7Fvp3iw+LZV9yiq0VHduT8z8psuJZePQoaJRcLffLrJ5NeJmjrwdnodc/DjLeDwgYj2qzGp/tsAvyF/GdS3htgfP9bufGuWl0XBtcsHIIeY5YlYWe9xuI3iVbi1jXXIayUw0XN9tTZ3dvrOd7rWeXwY7UXeAwKUl1U8Tyk85M6VGhGjHgySNLzHjanfb1nmrnCqyNcupHmgxEAQBAEAQBAEAQAIQZquk/GjuD1M6Fr8rPeezn9M19zGX566AKw1lG7bYgc3XJnbpvJN/oVO4qeJF4PeM0gZgVRdW+y97n+0wjbpPJqs/Z6FKe+byUwlvGEejjhcIzIMjadA6YRq+KcezhqZYd5gbeOw+ctUI4+I4GuVN6hbx6yf+jV6lQsSzbWYlj2naZXnLMmztwioRUF2PpgsMalRKa+9UdUH+4gX8LyYxzJGFzVVKnKo+yO+YOgERUX3UAUdgFp2Y8I+Yzm5zcn3PvJMMCQSYk8gwZHVA0fO6BSs99zHWB5wZ5e+p4qyNcupBlNGIgCAIAgCAIAgCQwJLfRBlVpBo1iXK1UpFk1R7pBblNyu/l5LztW9tJU8o9fomoUaFJ05vDbNVqUypIYMpG8MCCO0GQ008Hq4zjNbovJ5jJl1AgnLBMgHTtF8h1srqJufFBnueS4ATwso8zOnRp/pniNRvtupKfaHBzXGYZ6TFKilXU2IP05xKEoPcz19C4p1Yqaa5Nv/AA3yRnrjEOpFOkDqk/qci2znABMs21LL5OBr1/HwfBi+WdUWdA8eeoAgCAIBCzHL0rCzjaNxGwjsMr17eFVYaGMlM2ix5Kn/AB/vOb7oXqYbCpzXAcCwUtrXGte1uUjn6pzby38B7fsYyWCHNHcg9Uk1mVd2swX4iB9Ygt0sEl/+Vj/qD4f7zr+6X6me0g5tlBoKpLa2sdXda2wm+/qlW7svAipZMWsFZKBiI6tIkvaGjZZVbhANYA+7uuAeedenpm6OTLaTcFo2im7trkbQLWHiLm8tUdMjB5fJKiXTbB1D0nSTS6GWG2sHCM+x3D4irV5HY27o2D5C/jOTWlmpk+l2FDwaEafoQT1TBLMi02km5dDZsToHi1UMirUuAdUGzA2BtZu3nlh20usTh0vaG2k3GXw47n0ybQTE1HHDJwVIEaxJUkjlCgE7e2TStnn4jC812hGnik9zOtYaiEVUUWVQFA5gJ0ksLB4uc3OTk+rPFfCI/vorW3XANvMSMCM2kfVFtsAsJKRi3lnoQDMAQBAEAxAEjANS0s41e4P6mnB1Z5qR/BhMpZyu7MD64TjKffT+sTZQ+clHQp69dDaUGmHuU+/+1pydW8uP5MZGrzgmsSccphHQMBxadxfQT19HmmjcfebQUOm+P4HB1TezOODXtfZ6XmmtLEToaXQ8a5in0zk4pOT15Po3YttFMv4fF0UIuusHbm1U9rb1GwHjNtGOZnO1a48G1k11fB3FROv0R86b5MgQRjHQzBIgCAZgCAIAgCAIAgGo6WcavcH9TTz+q/PH8GEylnLRgfXCcZT76f1ibKPzmSOhz166Gw1/TD3Kff8A2tOTq3lx/JjI1ecFGsTJBHQMv4tO4vpPW0PLRuJE3A1L8SsA9XC3pgk0mDkDadWxBNuq95XuItxOzodxTo3Px9GsHIpy8Hu1JNY7HRfwsyphwmIdSAw1EJG8b2YdW4eBnQtKWFlnkPaG8jU20oPp1OiCXDzRmAIAgCAIAgCAIAgCAYMA1fS2idZH5Lah6iDcep8pwdWhLhpGMkUE5CaNZJyyiXq0wORgx6gpDfQyxaU5TqExN/nrEbSj0rok0gR+hrnsIIv85ztTpudNY7Mxl0NTnnM5MDKqSQALk7AOck2HzmdJOc0kEjoWGp6qqvRAHkLT11JbYJG0+s2A8st4fIKmpozhC2ucPTLb76u889pr8KHoXFqFyo7d7x+S1SmAAAAANgA3CbEsFRtt5Z7ggQBAEAQBAEAQBAEAQBDB8cVQV1KuLqeSa5wU1tYKKposL+zUIHMQCfO4nLlpUM5yRtRaZblaUQdW5J3sbXPluEvW9rGiuAkT5aJPNRbix3HfIlFSWGChxOjKk3Rig5rBgOzdOVPTIN8GLiiXl2SJSOttZ+c8nYOSb7exhSJSwWsvkiAIAgCAIAgCAIAgCA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0" descr="data:image/jpeg;base64,/9j/4AAQSkZJRgABAQAAAQABAAD/2wCEAAkGBxQTEhQUEBQUFRASFxgSFhUXFxUXFRUUFRQWFxgVFhUYHCggGBolHBUUITEhJSkrLi4uFx8zODMsNygtLisBCgoKDg0OGxAQGywkHyQuLCwsLCwsLCwsLCwsLCwsLCwsLCwsLCwsLCwsLCwsLCwsLCwsLCwsLCwsLCwsLCwsLP/AABEIAKcAuwMBEQACEQEDEQH/xAAbAAEAAgMBAQAAAAAAAAAAAAAABAUBBgcCA//EAEAQAAIBAgIECwYEBQMFAAAAAAECAAMRBAUGEiExEzNBUVJhcXKBkbEiMpKhwdEHFkLCNGKy4fBTgqIjJEOT0v/EABsBAQACAwEBAAAAAAAAAAAAAAABBAIDBQYH/8QAMhEAAgEDAwIDBwMEAwAAAAAAAAECAwQRBRIhMUETM1EGFSIyUmFxI4HRNDVCoRRysf/aAAwDAQACEQMRAD8A7jAEAQBAMGAVOBxzcNUpVbX95Lcq83Wf7zn0K8lUlTl+xBbCX0SZjIMRkCAZkg+GLxARWdtyi/8AbzmqrUVNOb6BkTJK7vT16gF2JK25F5Pr4WmizqTqQ3T/AGCLKXAIAgCAIAgCAIAgCAIAgCAIAgGDAKbSDDGy1k9+lt7V5f8AO2c69hLirDqiGSqebUuDV2YDWF7bz1i3bcTdG7p7FJsZINbSamPdV269gHz2ypPVKSfRjcRjpSf9If8AsP8A8TV73f0kbke6WlI/XTI7GB9QJlDVl/lEbkWGGz6i2zW1T/Ns+e6XKV/SqfYnKIeavw9ZaCH2B7dQj0/znla5m681Tj07gvaaWAA3DZOoljgk9zIGCYBjWgjuA8E8nqAIAgCAIAgCAIAgCAJAPnUqBQSxAA2kmYymo8sGsZrpAWutHYvS5T2cwnDvNQ3p04GEpFDacrKxhmCZmYpxXYZEkCSSJG37kZJGBxrUjdLbd4O4zfQuZ0pZiSmbdlebLWGz2XG9SfmDyiehtryFdejNiZYgy4mSYaSiMZ6mgaW6V1DWGEwRtUZgjVOZmIFl7OUypUrZntR6Ow0yLou4r9F0Ru2XYXg6aJrMxUAFmJJJG8knfyyzHJ5+pPdLglCZGJmAIAgCAIAgCAIAgGCZi2o8sGmZ5mnCtZeKXd/MekfpPOX106stsXx3MJMrqNIuwVRdjuH+bpRpwc3iJilkkY7LalK2uBY7iDsvzSxWtqlFZkiXHBElbOVkxEgCAZVSSAN52DtMlRzLaTgmYvKqlNdZx7PKQb27ZZq2k6ccslxIlNypDKbEbQZopzcXlPDITNzyTMeGTbsddjD6jqM9LZXKrQ+5sTJGZV+DpVH6CM3kpP0luTwjbRhvqJfc4notitXGYepVO97sT0nuL+ZnKhL9Q+g6hQzZyhHsuDus66PnTEYIyZvBLMiAYMAh0MxRq1SiD/1KQVmHU+4iRuXQ2SpSUFPs+CbJNYgCAIAgFFpRjNVNQb6lwe6LX87gTl6jX2Q2ruYyZqk88k0YEjAYrg6iuBe28dR3zdQq+HLLCeCfnOciqoVVIW9ze1zbk2S7dX6rLakZN5KiczrwYCAIwD6YesUZWG9SDNtGrsluZKLXM884WnqKpGtbWJtyWNhbs3y/caj4sNuCXIppykskErLcXwVQNybm61O/y3+Es21V0pqSJXU3DMgrUagYgKyMCeSxUi956ltOGfUsUG/EW3rlHAlW2w8my/ZzTktfHlH1HiUVnubxk34hvTphK1LhCuwMHsSBzgjfLULt9zzF37OqpPdTlhFzhvxIoH36dVOc+ywHkb/Kbo3SfUoVfZ24j8rTNlyvPqGI4morHo7m+E7ZuhUjLozk17KvQ8yLLMGbCsYdgASdw39UEpZeEcwyjNeEzkuh9ioWpdRVV2HzWc+lU3VcHq7mzVPS1n5lydQWdA8meoAgCAJDBpOkVXWrt/LZfLb9TPM6jUcqjj6GuXUrZR7GIgCAIAgCAIAgCAJGfhD6N9zW9KczrVH4N3PBIAFT9JFt5HLO1C4lOCR73RLeirdTxy+5By3Jq9dWajTLKm8i3kLnaZsVGUuUdO4v6NvNQm8ZIEwwXE8rgzIHYwpsQQbEbQRvB5CDzwnJdDCcVNYaybhkmn1akurWHDKNxJs3YTyy3SuX0Zwbv2fp1Jbqb2/+EbP9N62JUooFKkdhCm7EdbcgmNW5beEbbLQ6VB75PLRJ/DHLC+INb9FEWvyF25PAesztab3bjR7Q3Kp0VR7s6uonRZ4tLHB6kEnlntv3SG8LLBEXNKRNhUS/aPWV1eUnLbnkZRKvN+Uwazi9H6ru7XT2mJ2k/acSrYVJzc8rkwcT5flqr0k8z9pq911PqQ2j8tVeknmftHuup9SG0flqr0k8z9o911PqQ2j8tVeknmftHuup9SG0flqr0k8z9o911PqQ2j8tVeknmftHuup9SG0flqr0k8z9o911PqQ2j8tVeknmftHuup9SG0flqr0k8z9o911PqQ2sflqr0k8z9oWl1MY3Ibecmh6bYFqOICsQSaats3b2H0myNvKitrZ7r2febV/9j66L6UVsNTelSpCprEsPe9liAOTeNg2SxC6VJYZOqafQr1lOc8Gv4gNrEuCCxJNwRvJJ9Zo8VSOvQqU3HEJHzk4LAMIjLwZ1Ta9jq7r2Nj1X3SWjHem8J8kvJ8Dw9anS1guu1tY+dgOciZUobpYK95cOhRlNLodtyjLUw9JaVIWVfMnlJ5zOtGKiuD5zcXMq9Vzm+SeszNKMwDUdJccWfgwfYTeOcnbtnntSuZ79sTCUilnM757mD4Ng0Xxx1jSY3Frr1W3jsnY0+5bbjLqZxeSqzCq3C1Pab3j+o8/bKNzUmqr5MZZyR+Gbpt8TfeafFn6kcjhm6b/E33jxZ+plyOGbpv8AE33jxZ+o5HDN03+JvvHiz9SORwzdN/ib7x4s/Ucjhm6b/E33jxZ+pPI4Zum/xN948WfqORwzdN/ib7x4s/Ucjhm6T/E33keLP1IyxwzdNvib7wqs/UlyKXOslr1nFUAtSACM976tiTtubgWPzl6judJzPUaTqVK2tpJv4s8IssPQVFCoAAJQlU3PDPPXF3Ur1HUkz1WpBgQwuDyGQptMwo3E6E1OMjScww/B1WQbgdnZOpTe6J9KsK7r0FN9SORM0y2+Vg3HMNLKL4AYcUiKmqqcmqtiLsD/AJvludanKG3uecpaRVhe+M5cZyahRqFWVl2MpDA9am4PmJVjLa8noatOM4Si+6O85RixVo06nTUN4kTs03ujk+Y3FJU6so+jJomRqMwDQ854+r3voJ5S+86RqkQ5WZBaaNcevY3pL+m+aZR6kPMeNqd4+srXPmyIfUjzQQIJEAQBAEAQBAEECSGU2KxTrikRWYI4GsoJsfe3jdyDylunPFGSPR21vCemVJvqmXMqdcnnPshIfCJisvDKXN9GcQ5NaknCI3IpGsLC21eedi2pSdPMVk9po+qW9OhGlJ7fu+5rdamynVdWVh+llKnyIvMmscYwekp1IVFmDyeLzH4TP9heSycM7H+HbE4ClfkLjwDsPpOtQ+RHzzWVi8mbKJuOWZgGh5zx9XvfQTyl950jVIhysyC00b49exvSX9N80yj1IeY8bU7x9ZWufNkQ+pHmggQBAEAQBAEAQBAEkMocf/GUuwfulqC/RZ6m0S91Vfz/AAX0qHl3x0EdguepquZY2pSxDmlUZDce6SL7BvG6dW2qTjH4We90m1pVbKKnFMn0tM6pGriqVLEJzOtm8GGz5S6rqT4ksmVTQ6ae6jJxZ6K5bX3Grhah5/bp3/zrEy/Sn04NeNStvSa/2eK+hlYjXwz0sRT3g02F+yxO/wAZrnbvGUzZDXIJ7a0XF/c6VojgWoYSlTcWcLdh/MxufmTOlSjtgjyOo141rqUovhlyDMylnkXgnJomc8fV730E8pfedI1SIcrMgtNG+PXsb0l/TfNMo9SHmPG1O8fWVrnzZEPqR5oIEAQBAEAQBAEAQBJQZQY/+Mpdg/dLUPKZ6m0/tNX8/wAF+ZTR5h9xJIRp2e8e/h6CdOj8p9F0P+jiQJtOuYMnGOSNpZaNUXfFUUpsys7i5UkHUBu20fygzfQy5o52qOnC2nKST4Nz0m08anUalhlU6hszttu3KAOrnlmpc4eEeesNBVWHiVOMn00U08arVWliVRS51VddgLHcpBPKeXrilc7nhkaloat4eJSeUb7Lp5vC7mjZzx9XvfQTyd950jXIhysyC00b49exvSX9N80yj1IeY8bU7x9ZWufNkQ+pHmggQBAEAQBAEAQBAEkMocw/jKXYP3S1DyWeptP7TV/P8F8ZTPMPqxJMfU07PePfw9BOnR+U+jaH/RwIE2nXMScpPkxwbVoQopricW26hTKr32G7+nzlmgtqlM4Osy3zp28f8nl/g1VmJuTvJJJ6zK8nl5O5TjsSRMyagamIoovvNUQfO5PgAT4TOnH4+CvfTVOhOUumDvOtOxFPB8xlJJ8mj5zx9XvfQTyl7580YyIcrMgtNG+PXsb0l/TfNMokPMeNqd5vWVrnzZEPqR5oIEAQBAEAQBAEAQBJDKHMP4yl2D90tQ8lnqbT+01fz/BfSojzHViPuY9HhmmZ2f8Arv2/QTp0PkyfSdGWLOH4IU2nUMXjGURnBtWaf9vltCjufEsa78+ryX/4jwlyp8FJL1PP2q/5OoTqPpDhGrSp0PQLnk3H8McBr4hqp3UV2d59noDLdpHMtzPOe0VxtpKmu/X8HU9WdHJ4nanyaXn9IrXe/wCqzDrFrTzF9Tca0pepEkV5lHsQW+i9ImtfkVTfx2D6zpaZTl4m4yiQMx42p329ZUufNkYvqR5oIEAQBAEAQBAEAQBJDNdzeqFxdJjuAUns1mlukt1No9dplJ1dNqRRsIlRrDweTed/KxjgzI68EJ9scmlZtUDVqhG0X9J1KKxDB9K0mEo2kE/QiTYdIk5XgzWrU6Y/8jKvgT7R8rzZTjl4Kt5WVGhKb7Fvp3iw+LZV9yiq0VHduT8z8psuJZePQoaJRcLffLrJ5NeJmjrwdnodc/DjLeDwgYj2qzGp/tsAvyF/GdS3htgfP9bufGuWl0XBtcsHIIeY5YlYWe9xuI3iVbi1jXXIayUw0XN9tTZ3dvrOd7rWeXwY7UXeAwKUl1U8Tyk85M6VGhGjHgySNLzHjanfb1nmrnCqyNcupHmgxEAQBAEAQBAEAQAIQZquk/GjuD1M6Fr8rPeezn9M19zGX566AKw1lG7bYgc3XJnbpvJN/oVO4qeJF4PeM0gZgVRdW+y97n+0wjbpPJqs/Z6FKe+byUwlvGEejjhcIzIMjadA6YRq+KcezhqZYd5gbeOw+ctUI4+I4GuVN6hbx6yf+jV6lQsSzbWYlj2naZXnLMmztwioRUF2PpgsMalRKa+9UdUH+4gX8LyYxzJGFzVVKnKo+yO+YOgERUX3UAUdgFp2Y8I+Yzm5zcn3PvJMMCQSYk8gwZHVA0fO6BSs99zHWB5wZ5e+p4qyNcupBlNGIgCAIAgCAIAgCQwJLfRBlVpBo1iXK1UpFk1R7pBblNyu/l5LztW9tJU8o9fomoUaFJ05vDbNVqUypIYMpG8MCCO0GQ008Hq4zjNbovJ5jJl1AgnLBMgHTtF8h1srqJufFBnueS4ATwso8zOnRp/pniNRvtupKfaHBzXGYZ6TFKilXU2IP05xKEoPcz19C4p1Yqaa5Nv/AA3yRnrjEOpFOkDqk/qci2znABMs21LL5OBr1/HwfBi+WdUWdA8eeoAgCAIBCzHL0rCzjaNxGwjsMr17eFVYaGMlM2ix5Kn/AB/vOb7oXqYbCpzXAcCwUtrXGte1uUjn6pzby38B7fsYyWCHNHcg9Uk1mVd2swX4iB9Ygt0sEl/+Vj/qD4f7zr+6X6me0g5tlBoKpLa2sdXda2wm+/qlW7svAipZMWsFZKBiI6tIkvaGjZZVbhANYA+7uuAeedenpm6OTLaTcFo2im7trkbQLWHiLm8tUdMjB5fJKiXTbB1D0nSTS6GWG2sHCM+x3D4irV5HY27o2D5C/jOTWlmpk+l2FDwaEafoQT1TBLMi02km5dDZsToHi1UMirUuAdUGzA2BtZu3nlh20usTh0vaG2k3GXw47n0ybQTE1HHDJwVIEaxJUkjlCgE7e2TStnn4jC812hGnik9zOtYaiEVUUWVQFA5gJ0ksLB4uc3OTk+rPFfCI/vorW3XANvMSMCM2kfVFtsAsJKRi3lnoQDMAQBAEAxAEjANS0s41e4P6mnB1Z5qR/BhMpZyu7MD64TjKffT+sTZQ+clHQp69dDaUGmHuU+/+1pydW8uP5MZGrzgmsSccphHQMBxadxfQT19HmmjcfebQUOm+P4HB1TezOODXtfZ6XmmtLEToaXQ8a5in0zk4pOT15Po3YttFMv4fF0UIuusHbm1U9rb1GwHjNtGOZnO1a48G1k11fB3FROv0R86b5MgQRjHQzBIgCAZgCAIAgCAIAgGo6WcavcH9TTz+q/PH8GEylnLRgfXCcZT76f1ibKPzmSOhz166Gw1/TD3Kff8A2tOTq3lx/JjI1ecFGsTJBHQMv4tO4vpPW0PLRuJE3A1L8SsA9XC3pgk0mDkDadWxBNuq95XuItxOzodxTo3Px9GsHIpy8Hu1JNY7HRfwsyphwmIdSAw1EJG8b2YdW4eBnQtKWFlnkPaG8jU20oPp1OiCXDzRmAIAgCAIAgCAIAgCAYMA1fS2idZH5Lah6iDcep8pwdWhLhpGMkUE5CaNZJyyiXq0wORgx6gpDfQyxaU5TqExN/nrEbSj0rok0gR+hrnsIIv85ztTpudNY7Mxl0NTnnM5MDKqSQALk7AOck2HzmdJOc0kEjoWGp6qqvRAHkLT11JbYJG0+s2A8st4fIKmpozhC2ucPTLb76u889pr8KHoXFqFyo7d7x+S1SmAAAAANgA3CbEsFRtt5Z7ggQBAEAQBAEAQBAEAQBDB8cVQV1KuLqeSa5wU1tYKKposL+zUIHMQCfO4nLlpUM5yRtRaZblaUQdW5J3sbXPluEvW9rGiuAkT5aJPNRbix3HfIlFSWGChxOjKk3Rig5rBgOzdOVPTIN8GLiiXl2SJSOttZ+c8nYOSb7exhSJSwWsvkiAIAgCAIAgCAIAgCAI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481" y="4230197"/>
            <a:ext cx="23336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662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Questions</a:t>
            </a:r>
            <a:endParaRPr lang="zh-CN" altLang="en-US" dirty="0"/>
          </a:p>
        </p:txBody>
      </p:sp>
      <p:sp>
        <p:nvSpPr>
          <p:cNvPr id="3" name="内容占位符 2"/>
          <p:cNvSpPr>
            <a:spLocks noGrp="1"/>
          </p:cNvSpPr>
          <p:nvPr>
            <p:ph sz="quarter" idx="1"/>
          </p:nvPr>
        </p:nvSpPr>
        <p:spPr>
          <a:xfrm>
            <a:off x="609600" y="1920240"/>
            <a:ext cx="10972800" cy="4937760"/>
          </a:xfrm>
        </p:spPr>
        <p:txBody>
          <a:bodyPr/>
          <a:lstStyle/>
          <a:p>
            <a:r>
              <a:rPr lang="en-US" altLang="zh-CN" sz="2800" dirty="0" smtClean="0"/>
              <a:t>1.  Why </a:t>
            </a:r>
            <a:r>
              <a:rPr lang="en-US" altLang="zh-CN" sz="2800" dirty="0"/>
              <a:t>there is an </a:t>
            </a:r>
            <a:r>
              <a:rPr lang="en-US" altLang="zh-CN" sz="2800" dirty="0" smtClean="0"/>
              <a:t>urgent </a:t>
            </a:r>
            <a:r>
              <a:rPr lang="en-US" altLang="zh-CN" sz="2800" dirty="0"/>
              <a:t>need to mitigate the RIG threat to mobile </a:t>
            </a:r>
            <a:r>
              <a:rPr lang="en-US" altLang="zh-CN" sz="2800" dirty="0" smtClean="0"/>
              <a:t>devices </a:t>
            </a:r>
            <a:r>
              <a:rPr lang="en-US" altLang="zh-CN" sz="2800" dirty="0"/>
              <a:t>? </a:t>
            </a:r>
            <a:endParaRPr lang="en-US" altLang="zh-CN" sz="2800" dirty="0" smtClean="0"/>
          </a:p>
          <a:p>
            <a:endParaRPr lang="en-US" altLang="zh-CN" sz="2800" dirty="0"/>
          </a:p>
          <a:p>
            <a:r>
              <a:rPr lang="en-US" altLang="zh-CN" dirty="0" smtClean="0"/>
              <a:t>2.  What have been achieved by App Guardian?</a:t>
            </a:r>
          </a:p>
          <a:p>
            <a:endParaRPr lang="en-US" altLang="zh-CN" dirty="0"/>
          </a:p>
          <a:p>
            <a:r>
              <a:rPr lang="en-US" altLang="zh-CN" dirty="0" smtClean="0"/>
              <a:t>3.  Two main idea of App Guardian ?</a:t>
            </a:r>
            <a:endParaRPr lang="zh-CN" altLang="en-US" dirty="0"/>
          </a:p>
        </p:txBody>
      </p:sp>
    </p:spTree>
    <p:extLst>
      <p:ext uri="{BB962C8B-B14F-4D97-AF65-F5344CB8AC3E}">
        <p14:creationId xmlns:p14="http://schemas.microsoft.com/office/powerpoint/2010/main" val="1707607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055077" y="1189896"/>
            <a:ext cx="10160000" cy="4373563"/>
          </a:xfrm>
        </p:spPr>
        <p:txBody>
          <a:bodyPr>
            <a:normAutofit/>
          </a:bodyPr>
          <a:lstStyle/>
          <a:p>
            <a:pPr marL="0" indent="0" algn="ctr">
              <a:lnSpc>
                <a:spcPct val="200000"/>
              </a:lnSpc>
              <a:buNone/>
            </a:pPr>
            <a:r>
              <a:rPr lang="en-US" altLang="zh-CN" sz="11500" dirty="0" smtClean="0"/>
              <a:t>Thank you !</a:t>
            </a:r>
            <a:endParaRPr lang="zh-CN" altLang="en-US" sz="11500" dirty="0"/>
          </a:p>
        </p:txBody>
      </p:sp>
    </p:spTree>
    <p:extLst>
      <p:ext uri="{BB962C8B-B14F-4D97-AF65-F5344CB8AC3E}">
        <p14:creationId xmlns:p14="http://schemas.microsoft.com/office/powerpoint/2010/main" val="322764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Android Permission </a:t>
            </a:r>
            <a:r>
              <a:rPr lang="en-US" altLang="zh-CN" dirty="0" smtClean="0"/>
              <a:t>Issues</a:t>
            </a:r>
            <a:endParaRPr lang="zh-CN" altLang="en-US" dirty="0"/>
          </a:p>
        </p:txBody>
      </p:sp>
      <p:sp>
        <p:nvSpPr>
          <p:cNvPr id="3" name="内容占位符 2"/>
          <p:cNvSpPr>
            <a:spLocks noGrp="1"/>
          </p:cNvSpPr>
          <p:nvPr>
            <p:ph sz="quarter" idx="1"/>
          </p:nvPr>
        </p:nvSpPr>
        <p:spPr>
          <a:xfrm>
            <a:off x="609599" y="1291389"/>
            <a:ext cx="11183815" cy="5177135"/>
          </a:xfrm>
        </p:spPr>
        <p:txBody>
          <a:bodyPr>
            <a:noAutofit/>
          </a:bodyPr>
          <a:lstStyle/>
          <a:p>
            <a:r>
              <a:rPr lang="en-US" altLang="zh-CN" sz="2800" b="1" dirty="0"/>
              <a:t>Voice Recorder can tape any phone conversation</a:t>
            </a:r>
            <a:r>
              <a:rPr lang="en-US" altLang="zh-CN" sz="2800" b="1" dirty="0" smtClean="0"/>
              <a:t>.</a:t>
            </a:r>
          </a:p>
          <a:p>
            <a:endParaRPr lang="en-US" altLang="zh-CN" sz="2800" b="1" dirty="0"/>
          </a:p>
          <a:p>
            <a:pPr marL="0" indent="0">
              <a:buNone/>
            </a:pPr>
            <a:endParaRPr lang="en-US" altLang="zh-CN" sz="4000" b="1" dirty="0" smtClean="0"/>
          </a:p>
          <a:p>
            <a:r>
              <a:rPr lang="en-US" altLang="zh-CN" sz="2800" b="1" dirty="0"/>
              <a:t>Determine user’s driving route with Google Navigator</a:t>
            </a:r>
            <a:endParaRPr lang="en-US" altLang="zh-CN" sz="2800" b="1" dirty="0" smtClean="0"/>
          </a:p>
          <a:p>
            <a:endParaRPr lang="en-US" altLang="zh-CN" sz="2800" b="1" dirty="0"/>
          </a:p>
          <a:p>
            <a:endParaRPr lang="en-US" altLang="zh-CN" sz="2800" b="1" dirty="0" smtClean="0"/>
          </a:p>
          <a:p>
            <a:pPr marL="0" indent="0">
              <a:buNone/>
            </a:pPr>
            <a:endParaRPr lang="en-US" altLang="zh-CN" sz="3200" b="1" dirty="0" smtClean="0"/>
          </a:p>
          <a:p>
            <a:r>
              <a:rPr lang="en-US" altLang="zh-CN" sz="2800" b="1" dirty="0" smtClean="0"/>
              <a:t>Game </a:t>
            </a:r>
            <a:r>
              <a:rPr lang="en-US" altLang="zh-CN" sz="2800" b="1" dirty="0"/>
              <a:t>app with Bluetooth permission can </a:t>
            </a:r>
            <a:r>
              <a:rPr lang="en-US" altLang="zh-CN" sz="2800" b="1" dirty="0" smtClean="0"/>
              <a:t>also download </a:t>
            </a:r>
            <a:r>
              <a:rPr lang="en-US" altLang="zh-CN" sz="2800" b="1" dirty="0"/>
              <a:t>patient data from a Bluetooth glucose meter</a:t>
            </a:r>
            <a:br>
              <a:rPr lang="en-US" altLang="zh-CN" sz="2800" b="1" dirty="0"/>
            </a:br>
            <a:endParaRPr lang="zh-CN" altLang="en-US" sz="2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02" y="1788137"/>
            <a:ext cx="3314009" cy="108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02" y="3515672"/>
            <a:ext cx="3648607" cy="154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3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  Android-based </a:t>
            </a:r>
            <a:r>
              <a:rPr lang="en-US" altLang="zh-CN" dirty="0">
                <a:solidFill>
                  <a:schemeClr val="tx1"/>
                </a:solidFill>
              </a:rPr>
              <a:t>Internet of Things (</a:t>
            </a:r>
            <a:r>
              <a:rPr lang="en-US" altLang="zh-CN" dirty="0" err="1">
                <a:solidFill>
                  <a:schemeClr val="tx1"/>
                </a:solidFill>
              </a:rPr>
              <a:t>IoT</a:t>
            </a:r>
            <a:r>
              <a:rPr lang="en-US" altLang="zh-CN" dirty="0">
                <a:solidFill>
                  <a:schemeClr val="tx1"/>
                </a:solidFill>
              </a:rPr>
              <a:t>) </a:t>
            </a:r>
            <a:r>
              <a:rPr lang="en-US" altLang="zh-CN" dirty="0" smtClean="0">
                <a:solidFill>
                  <a:schemeClr val="tx1"/>
                </a:solidFill>
              </a:rPr>
              <a:t> </a:t>
            </a:r>
            <a:endParaRPr lang="zh-CN" altLang="en-US" dirty="0"/>
          </a:p>
        </p:txBody>
      </p:sp>
      <p:sp>
        <p:nvSpPr>
          <p:cNvPr id="3" name="内容占位符 2"/>
          <p:cNvSpPr>
            <a:spLocks noGrp="1"/>
          </p:cNvSpPr>
          <p:nvPr>
            <p:ph sz="quarter" idx="1"/>
          </p:nvPr>
        </p:nvSpPr>
        <p:spPr>
          <a:xfrm>
            <a:off x="703385" y="304800"/>
            <a:ext cx="10972800" cy="6025662"/>
          </a:xfrm>
        </p:spPr>
        <p:txBody>
          <a:bodyPr>
            <a:normAutofit fontScale="92500" lnSpcReduction="20000"/>
          </a:bodyPr>
          <a:lstStyle/>
          <a:p>
            <a:endParaRPr lang="en-US" altLang="zh-CN" b="1" dirty="0" smtClean="0">
              <a:solidFill>
                <a:srgbClr val="FF0000"/>
              </a:solidFill>
            </a:endParaRPr>
          </a:p>
          <a:p>
            <a:pPr marL="0" indent="0">
              <a:lnSpc>
                <a:spcPct val="300000"/>
              </a:lnSpc>
              <a:buNone/>
            </a:pPr>
            <a:r>
              <a:rPr lang="en-US" altLang="zh-CN" sz="3200" b="1" dirty="0" err="1" smtClean="0">
                <a:solidFill>
                  <a:srgbClr val="C00000"/>
                </a:solidFill>
              </a:rPr>
              <a:t>IoT</a:t>
            </a:r>
            <a:r>
              <a:rPr lang="en-US" altLang="zh-CN" sz="3200" b="1" dirty="0" smtClean="0">
                <a:solidFill>
                  <a:srgbClr val="C00000"/>
                </a:solidFill>
              </a:rPr>
              <a:t> Devices</a:t>
            </a:r>
            <a:endParaRPr lang="en-US" altLang="zh-CN" b="1" dirty="0">
              <a:solidFill>
                <a:srgbClr val="C00000"/>
              </a:solidFill>
            </a:endParaRPr>
          </a:p>
          <a:p>
            <a:pPr marL="0" indent="0">
              <a:lnSpc>
                <a:spcPct val="170000"/>
              </a:lnSpc>
              <a:buNone/>
            </a:pPr>
            <a:r>
              <a:rPr lang="en-US" altLang="zh-CN" sz="2800" dirty="0" smtClean="0"/>
              <a:t>                      1. </a:t>
            </a:r>
            <a:r>
              <a:rPr lang="en-US" altLang="zh-CN" sz="3200" dirty="0" smtClean="0"/>
              <a:t>Belkin </a:t>
            </a:r>
            <a:r>
              <a:rPr lang="en-US" altLang="zh-CN" sz="3200" dirty="0" err="1"/>
              <a:t>NetCam</a:t>
            </a:r>
            <a:r>
              <a:rPr lang="en-US" altLang="zh-CN" sz="3200" dirty="0"/>
              <a:t> </a:t>
            </a:r>
            <a:r>
              <a:rPr lang="en-US" altLang="zh-CN" sz="3200" dirty="0" smtClean="0"/>
              <a:t>Wi-Fi </a:t>
            </a:r>
            <a:r>
              <a:rPr lang="en-US" altLang="zh-CN" sz="3200" dirty="0"/>
              <a:t>Camera with Night </a:t>
            </a:r>
            <a:r>
              <a:rPr lang="en-US" altLang="zh-CN" sz="3200" dirty="0" smtClean="0"/>
              <a:t>Vision</a:t>
            </a:r>
            <a:endParaRPr lang="en-US" altLang="zh-CN" sz="2800" dirty="0" smtClean="0"/>
          </a:p>
          <a:p>
            <a:pPr marL="0" indent="0">
              <a:buNone/>
            </a:pPr>
            <a:r>
              <a:rPr lang="en-US" altLang="zh-CN" sz="2800" dirty="0">
                <a:solidFill>
                  <a:schemeClr val="tx1">
                    <a:lumMod val="50000"/>
                    <a:lumOff val="50000"/>
                  </a:schemeClr>
                </a:solidFill>
              </a:rPr>
              <a:t> </a:t>
            </a:r>
            <a:r>
              <a:rPr lang="en-US" altLang="zh-CN" sz="2800" dirty="0" smtClean="0">
                <a:solidFill>
                  <a:schemeClr val="tx1">
                    <a:lumMod val="50000"/>
                    <a:lumOff val="50000"/>
                  </a:schemeClr>
                </a:solidFill>
              </a:rPr>
              <a:t>                         Designed </a:t>
            </a:r>
            <a:r>
              <a:rPr lang="en-US" altLang="zh-CN" sz="2800" dirty="0">
                <a:solidFill>
                  <a:schemeClr val="tx1">
                    <a:lumMod val="50000"/>
                    <a:lumOff val="50000"/>
                  </a:schemeClr>
                </a:solidFill>
              </a:rPr>
              <a:t>for home surveillance and motion </a:t>
            </a:r>
            <a:r>
              <a:rPr lang="en-US" altLang="zh-CN" sz="2800" dirty="0" smtClean="0">
                <a:solidFill>
                  <a:schemeClr val="tx1">
                    <a:lumMod val="50000"/>
                    <a:lumOff val="50000"/>
                  </a:schemeClr>
                </a:solidFill>
              </a:rPr>
              <a:t>detection</a:t>
            </a:r>
          </a:p>
          <a:p>
            <a:pPr marL="0" indent="0">
              <a:buNone/>
            </a:pPr>
            <a:r>
              <a:rPr lang="en-US" altLang="zh-CN" sz="2800" dirty="0" smtClean="0">
                <a:solidFill>
                  <a:schemeClr val="tx1">
                    <a:lumMod val="50000"/>
                    <a:lumOff val="50000"/>
                  </a:schemeClr>
                </a:solidFill>
              </a:rPr>
              <a:t>                          Report to </a:t>
            </a:r>
            <a:r>
              <a:rPr lang="en-US" altLang="zh-CN" sz="2800" dirty="0">
                <a:solidFill>
                  <a:schemeClr val="tx1">
                    <a:lumMod val="50000"/>
                    <a:lumOff val="50000"/>
                  </a:schemeClr>
                </a:solidFill>
              </a:rPr>
              <a:t>the house owner </a:t>
            </a:r>
            <a:r>
              <a:rPr lang="en-US" altLang="zh-CN" sz="2800" dirty="0" smtClean="0">
                <a:solidFill>
                  <a:schemeClr val="tx1">
                    <a:lumMod val="50000"/>
                    <a:lumOff val="50000"/>
                  </a:schemeClr>
                </a:solidFill>
              </a:rPr>
              <a:t>remotely</a:t>
            </a:r>
            <a:endParaRPr lang="en-US" altLang="zh-CN" sz="2800" dirty="0">
              <a:solidFill>
                <a:schemeClr val="tx1">
                  <a:lumMod val="50000"/>
                  <a:lumOff val="50000"/>
                </a:schemeClr>
              </a:solidFill>
            </a:endParaRPr>
          </a:p>
          <a:p>
            <a:pPr marL="0" indent="0">
              <a:buNone/>
            </a:pPr>
            <a:endParaRPr lang="en-US" altLang="zh-CN" sz="2800" dirty="0" smtClean="0">
              <a:solidFill>
                <a:schemeClr val="tx1">
                  <a:lumMod val="50000"/>
                  <a:lumOff val="50000"/>
                </a:schemeClr>
              </a:solidFill>
            </a:endParaRPr>
          </a:p>
          <a:p>
            <a:pPr marL="0" indent="0">
              <a:buNone/>
            </a:pPr>
            <a:endParaRPr lang="en-US" altLang="zh-CN" sz="1500" dirty="0">
              <a:solidFill>
                <a:schemeClr val="tx1">
                  <a:lumMod val="50000"/>
                  <a:lumOff val="50000"/>
                </a:schemeClr>
              </a:solidFill>
            </a:endParaRPr>
          </a:p>
          <a:p>
            <a:pPr marL="0" indent="0">
              <a:buNone/>
            </a:pPr>
            <a:endParaRPr lang="en-US" altLang="zh-CN" sz="1500" dirty="0" smtClean="0">
              <a:solidFill>
                <a:schemeClr val="tx1">
                  <a:lumMod val="50000"/>
                  <a:lumOff val="50000"/>
                </a:schemeClr>
              </a:solidFill>
            </a:endParaRPr>
          </a:p>
          <a:p>
            <a:pPr marL="0" indent="0">
              <a:lnSpc>
                <a:spcPct val="170000"/>
              </a:lnSpc>
              <a:buNone/>
            </a:pPr>
            <a:r>
              <a:rPr lang="en-US" altLang="zh-CN" sz="3200" dirty="0" smtClean="0"/>
              <a:t>2. Nest </a:t>
            </a:r>
            <a:r>
              <a:rPr lang="en-US" altLang="zh-CN" sz="3200" dirty="0"/>
              <a:t>Protect </a:t>
            </a:r>
            <a:endParaRPr lang="en-US" altLang="zh-CN" sz="3200" dirty="0" smtClean="0"/>
          </a:p>
          <a:p>
            <a:pPr marL="0" indent="0">
              <a:buNone/>
            </a:pPr>
            <a:r>
              <a:rPr lang="en-US" altLang="zh-CN" sz="2800" dirty="0">
                <a:solidFill>
                  <a:schemeClr val="tx1">
                    <a:lumMod val="50000"/>
                    <a:lumOff val="50000"/>
                  </a:schemeClr>
                </a:solidFill>
              </a:rPr>
              <a:t> S</a:t>
            </a:r>
            <a:r>
              <a:rPr lang="en-US" altLang="zh-CN" sz="2800" dirty="0" smtClean="0">
                <a:solidFill>
                  <a:schemeClr val="tx1">
                    <a:lumMod val="50000"/>
                    <a:lumOff val="50000"/>
                  </a:schemeClr>
                </a:solidFill>
              </a:rPr>
              <a:t>hipped 440,000 of its smoke alarms</a:t>
            </a:r>
          </a:p>
          <a:p>
            <a:pPr marL="0" indent="0">
              <a:buNone/>
            </a:pPr>
            <a:r>
              <a:rPr lang="en-US" altLang="zh-CN" sz="2800" dirty="0" smtClean="0">
                <a:solidFill>
                  <a:schemeClr val="tx1">
                    <a:lumMod val="50000"/>
                    <a:lumOff val="50000"/>
                  </a:schemeClr>
                </a:solidFill>
              </a:rPr>
              <a:t> in the United States between Nov. 2013 and Apr. 2014</a:t>
            </a:r>
            <a:endParaRPr lang="en-US" altLang="zh-CN" dirty="0">
              <a:solidFill>
                <a:schemeClr val="tx1">
                  <a:lumMod val="50000"/>
                  <a:lumOff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49" y="2386200"/>
            <a:ext cx="1666590" cy="185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199" y="4243754"/>
            <a:ext cx="1946387" cy="185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649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NetCam</a:t>
            </a:r>
            <a:r>
              <a:rPr lang="en-US" altLang="zh-CN" dirty="0" smtClean="0"/>
              <a:t> Communication Model </a:t>
            </a:r>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9" y="1424719"/>
            <a:ext cx="8467725" cy="481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85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NetCam</a:t>
            </a:r>
            <a:r>
              <a:rPr lang="en-US" altLang="zh-CN" dirty="0" smtClean="0"/>
              <a:t> Attacks</a:t>
            </a:r>
            <a:endParaRPr lang="zh-CN" altLang="en-US" dirty="0"/>
          </a:p>
        </p:txBody>
      </p:sp>
      <p:sp>
        <p:nvSpPr>
          <p:cNvPr id="3" name="内容占位符 2"/>
          <p:cNvSpPr>
            <a:spLocks noGrp="1"/>
          </p:cNvSpPr>
          <p:nvPr>
            <p:ph sz="quarter" idx="1"/>
          </p:nvPr>
        </p:nvSpPr>
        <p:spPr>
          <a:xfrm>
            <a:off x="773723" y="890955"/>
            <a:ext cx="10972800" cy="4937760"/>
          </a:xfrm>
        </p:spPr>
        <p:txBody>
          <a:bodyPr>
            <a:noAutofit/>
          </a:bodyPr>
          <a:lstStyle/>
          <a:p>
            <a:endParaRPr lang="en-US" altLang="zh-CN" sz="3600" dirty="0" smtClean="0"/>
          </a:p>
          <a:p>
            <a:r>
              <a:rPr lang="en-US" altLang="zh-CN" sz="3600" dirty="0" smtClean="0"/>
              <a:t>Utilize two side channels</a:t>
            </a:r>
          </a:p>
          <a:p>
            <a:pPr lvl="1">
              <a:buFont typeface="Arial" panose="020B0604020202020204" pitchFamily="34" charset="0"/>
              <a:buChar char="•"/>
            </a:pPr>
            <a:r>
              <a:rPr lang="en-US" altLang="zh-CN" sz="3200" dirty="0"/>
              <a:t> </a:t>
            </a:r>
            <a:r>
              <a:rPr lang="en-US" altLang="zh-CN" sz="3200" dirty="0" smtClean="0"/>
              <a:t>Traffic statistics: </a:t>
            </a:r>
            <a:r>
              <a:rPr lang="en-US" altLang="zh-CN" sz="3200" dirty="0" err="1" smtClean="0"/>
              <a:t>tcp_snd</a:t>
            </a:r>
            <a:r>
              <a:rPr lang="en-US" altLang="zh-CN" sz="3200" dirty="0" smtClean="0"/>
              <a:t> and </a:t>
            </a:r>
            <a:r>
              <a:rPr lang="en-US" altLang="zh-CN" sz="3200" dirty="0" err="1" smtClean="0"/>
              <a:t>tcp_rcv</a:t>
            </a:r>
            <a:endParaRPr lang="en-US" altLang="zh-CN" sz="3200" dirty="0" smtClean="0"/>
          </a:p>
          <a:p>
            <a:pPr lvl="1">
              <a:buFont typeface="Arial" panose="020B0604020202020204" pitchFamily="34" charset="0"/>
              <a:buChar char="•"/>
            </a:pPr>
            <a:r>
              <a:rPr lang="en-US" altLang="zh-CN" sz="3200" dirty="0" smtClean="0"/>
              <a:t> CPU usage: /proc/&lt;</a:t>
            </a:r>
            <a:r>
              <a:rPr lang="en-US" altLang="zh-CN" sz="3200" dirty="0" err="1" smtClean="0"/>
              <a:t>pid</a:t>
            </a:r>
            <a:r>
              <a:rPr lang="en-US" altLang="zh-CN" sz="3200" dirty="0" smtClean="0"/>
              <a:t>&gt;/stat</a:t>
            </a:r>
            <a:endParaRPr lang="en-US" altLang="zh-CN" sz="3200" dirty="0"/>
          </a:p>
          <a:p>
            <a:endParaRPr lang="en-US" altLang="zh-CN" sz="1800" dirty="0" smtClean="0"/>
          </a:p>
          <a:p>
            <a:r>
              <a:rPr lang="en-US" altLang="zh-CN" sz="3600" dirty="0" smtClean="0"/>
              <a:t>Three steps</a:t>
            </a:r>
          </a:p>
          <a:p>
            <a:pPr lvl="1">
              <a:buFont typeface="Arial" panose="020B0604020202020204" pitchFamily="34" charset="0"/>
              <a:buChar char="•"/>
            </a:pPr>
            <a:r>
              <a:rPr lang="en-US" altLang="zh-CN" sz="3200" dirty="0" smtClean="0"/>
              <a:t> Infer if anybody is at home</a:t>
            </a:r>
          </a:p>
          <a:p>
            <a:pPr lvl="1">
              <a:buFont typeface="Arial" panose="020B0604020202020204" pitchFamily="34" charset="0"/>
              <a:buChar char="•"/>
            </a:pPr>
            <a:r>
              <a:rPr lang="en-US" altLang="zh-CN" sz="3200" dirty="0" smtClean="0"/>
              <a:t> Mute alarm</a:t>
            </a:r>
          </a:p>
          <a:p>
            <a:pPr lvl="1">
              <a:buFont typeface="Arial" panose="020B0604020202020204" pitchFamily="34" charset="0"/>
              <a:buChar char="•"/>
            </a:pPr>
            <a:r>
              <a:rPr lang="en-US" altLang="zh-CN" sz="3200" dirty="0" smtClean="0"/>
              <a:t> Infer anybody is watching surveillance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541" y="4070231"/>
            <a:ext cx="2052537" cy="68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622541" y="3788911"/>
            <a:ext cx="2954214" cy="400110"/>
          </a:xfrm>
          <a:prstGeom prst="rect">
            <a:avLst/>
          </a:prstGeom>
        </p:spPr>
        <p:txBody>
          <a:bodyPr wrap="square">
            <a:spAutoFit/>
          </a:bodyPr>
          <a:lstStyle/>
          <a:p>
            <a:r>
              <a:rPr lang="en-US" altLang="zh-CN" sz="2000" b="1" dirty="0">
                <a:solidFill>
                  <a:schemeClr val="tx2"/>
                </a:solidFill>
                <a:latin typeface="Microsoft JhengHei Light" panose="020B0304030504040204" pitchFamily="34" charset="-120"/>
                <a:ea typeface="Microsoft JhengHei Light" panose="020B0304030504040204" pitchFamily="34" charset="-120"/>
              </a:rPr>
              <a:t>Motion Detection </a:t>
            </a:r>
            <a:endParaRPr lang="zh-CN" altLang="en-US" sz="2000" b="1" dirty="0">
              <a:solidFill>
                <a:schemeClr val="tx2"/>
              </a:solidFill>
              <a:latin typeface="Microsoft JhengHei Light" panose="020B0304030504040204" pitchFamily="34" charset="-120"/>
              <a:ea typeface="Microsoft JhengHei Light" panose="020B0304030504040204" pitchFamily="34" charset="-12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557" y="4705516"/>
            <a:ext cx="2174428" cy="73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648" y="4900948"/>
            <a:ext cx="18288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08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normAutofit/>
          </a:bodyPr>
          <a:lstStyle/>
          <a:p>
            <a:pPr marL="0" indent="0">
              <a:buNone/>
            </a:pPr>
            <a:endParaRPr lang="en-US" altLang="zh-CN" sz="2000" dirty="0"/>
          </a:p>
          <a:p>
            <a:pPr marL="0" indent="0" algn="ctr">
              <a:buNone/>
            </a:pPr>
            <a:r>
              <a:rPr lang="en-US" altLang="zh-CN" sz="4800" b="1" dirty="0" smtClean="0"/>
              <a:t>How to Protect from RIG attack ?</a:t>
            </a:r>
            <a:endParaRPr lang="en-US" altLang="zh-CN" sz="4800" b="1" dirty="0"/>
          </a:p>
          <a:p>
            <a:endParaRPr lang="zh-CN" altLang="en-US" sz="4400" dirty="0"/>
          </a:p>
        </p:txBody>
      </p:sp>
      <p:pic>
        <p:nvPicPr>
          <p:cNvPr id="8197" name="Picture 5" descr="https://encrypted-tbn1.gstatic.com/images?q=tbn:ANd9GcQR7vLBNfR-zQoYLhyQVvAxqEX6YgSYJ4zNNdedck9JCj_bPNd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552" y="2991351"/>
            <a:ext cx="4199857" cy="3145841"/>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87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Previous Works</a:t>
            </a:r>
            <a:endParaRPr lang="zh-CN" altLang="en-US" dirty="0"/>
          </a:p>
        </p:txBody>
      </p:sp>
      <p:sp>
        <p:nvSpPr>
          <p:cNvPr id="3" name="内容占位符 2"/>
          <p:cNvSpPr>
            <a:spLocks noGrp="1"/>
          </p:cNvSpPr>
          <p:nvPr>
            <p:ph sz="quarter" idx="1"/>
          </p:nvPr>
        </p:nvSpPr>
        <p:spPr>
          <a:xfrm>
            <a:off x="513348" y="1219200"/>
            <a:ext cx="11582400" cy="4937760"/>
          </a:xfrm>
        </p:spPr>
        <p:txBody>
          <a:bodyPr>
            <a:normAutofit/>
          </a:bodyPr>
          <a:lstStyle/>
          <a:p>
            <a:pPr>
              <a:lnSpc>
                <a:spcPct val="250000"/>
              </a:lnSpc>
            </a:pPr>
            <a:r>
              <a:rPr lang="en-US" altLang="zh-CN" sz="3200" b="1" dirty="0"/>
              <a:t>Enhancing access control causes compatibility issues</a:t>
            </a:r>
          </a:p>
          <a:p>
            <a:pPr marL="0" indent="0">
              <a:buNone/>
            </a:pPr>
            <a:r>
              <a:rPr lang="en-US" altLang="zh-CN" sz="2800" dirty="0" smtClean="0"/>
              <a:t>   +  Prevent </a:t>
            </a:r>
            <a:r>
              <a:rPr lang="en-US" altLang="zh-CN" sz="2800" dirty="0"/>
              <a:t>information leaks during </a:t>
            </a:r>
            <a:r>
              <a:rPr lang="en-US" altLang="zh-CN" sz="2800" dirty="0" smtClean="0"/>
              <a:t>security-critical operations </a:t>
            </a:r>
          </a:p>
          <a:p>
            <a:pPr marL="0" indent="0">
              <a:buNone/>
            </a:pPr>
            <a:r>
              <a:rPr lang="en-US" altLang="zh-CN" sz="2800" dirty="0"/>
              <a:t> </a:t>
            </a:r>
            <a:r>
              <a:rPr lang="en-US" altLang="zh-CN" sz="2800" dirty="0" smtClean="0"/>
              <a:t>      such </a:t>
            </a:r>
            <a:r>
              <a:rPr lang="en-US" altLang="zh-CN" sz="2800" dirty="0"/>
              <a:t>as phone </a:t>
            </a:r>
            <a:r>
              <a:rPr lang="en-US" altLang="zh-CN" sz="2800" dirty="0" smtClean="0"/>
              <a:t>calls</a:t>
            </a:r>
          </a:p>
          <a:p>
            <a:pPr marL="0" indent="0">
              <a:lnSpc>
                <a:spcPct val="150000"/>
              </a:lnSpc>
              <a:buNone/>
            </a:pPr>
            <a:r>
              <a:rPr lang="en-US" altLang="zh-CN" sz="2800" dirty="0" smtClean="0"/>
              <a:t>   +  Remove public resources that </a:t>
            </a:r>
            <a:r>
              <a:rPr lang="en-US" altLang="zh-CN" sz="2800" dirty="0"/>
              <a:t>could be used for a side-channel analysis</a:t>
            </a:r>
            <a:endParaRPr lang="en-US" altLang="zh-CN" sz="2800" dirty="0" smtClean="0"/>
          </a:p>
          <a:p>
            <a:pPr marL="0" indent="0">
              <a:lnSpc>
                <a:spcPct val="150000"/>
              </a:lnSpc>
              <a:buNone/>
            </a:pPr>
            <a:r>
              <a:rPr lang="en-US" altLang="zh-CN" sz="2800" dirty="0"/>
              <a:t>   -  Inevitably make the system less usable </a:t>
            </a:r>
          </a:p>
          <a:p>
            <a:pPr marL="0" indent="0">
              <a:lnSpc>
                <a:spcPct val="150000"/>
              </a:lnSpc>
              <a:buNone/>
            </a:pPr>
            <a:r>
              <a:rPr lang="en-US" altLang="zh-CN" sz="2800" dirty="0"/>
              <a:t>   -  Cause compatibility issues </a:t>
            </a:r>
          </a:p>
          <a:p>
            <a:endParaRPr lang="zh-CN" altLang="en-US" dirty="0"/>
          </a:p>
        </p:txBody>
      </p:sp>
    </p:spTree>
    <p:extLst>
      <p:ext uri="{BB962C8B-B14F-4D97-AF65-F5344CB8AC3E}">
        <p14:creationId xmlns:p14="http://schemas.microsoft.com/office/powerpoint/2010/main" val="3894536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0</TotalTime>
  <Words>1018</Words>
  <Application>Microsoft Office PowerPoint</Application>
  <PresentationFormat>自定义</PresentationFormat>
  <Paragraphs>214</Paragraphs>
  <Slides>31</Slides>
  <Notes>14</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质朴</vt:lpstr>
      <vt:lpstr>PowerPoint 演示文稿</vt:lpstr>
      <vt:lpstr>   Road Map</vt:lpstr>
      <vt:lpstr>RIG Attacks</vt:lpstr>
      <vt:lpstr>Android Permission Issues</vt:lpstr>
      <vt:lpstr>  Android-based Internet of Things (IoT)  </vt:lpstr>
      <vt:lpstr>NetCam Communication Model </vt:lpstr>
      <vt:lpstr>NetCam Attacks</vt:lpstr>
      <vt:lpstr>PowerPoint 演示文稿</vt:lpstr>
      <vt:lpstr>Previous Works</vt:lpstr>
      <vt:lpstr>PowerPoint 演示文稿</vt:lpstr>
      <vt:lpstr>App Guardian</vt:lpstr>
      <vt:lpstr>Life cycle of Guardian Protection</vt:lpstr>
      <vt:lpstr>Monitoring</vt:lpstr>
      <vt:lpstr>Entering the ward</vt:lpstr>
      <vt:lpstr>PowerPoint 演示文稿</vt:lpstr>
      <vt:lpstr>Exiting the ward</vt:lpstr>
      <vt:lpstr>Impacts on Performance </vt:lpstr>
      <vt:lpstr>Finding suspicious App</vt:lpstr>
      <vt:lpstr>Finding suspicious App (Cont.)</vt:lpstr>
      <vt:lpstr>Behavior change</vt:lpstr>
      <vt:lpstr>Collusion</vt:lpstr>
      <vt:lpstr>Self Protection</vt:lpstr>
      <vt:lpstr>PowerPoint 演示文稿</vt:lpstr>
      <vt:lpstr>Effectiveness</vt:lpstr>
      <vt:lpstr>Effectiveness</vt:lpstr>
      <vt:lpstr>Utility Impacts and Performance</vt:lpstr>
      <vt:lpstr>Overhead</vt:lpstr>
      <vt:lpstr>Discussion and future work</vt:lpstr>
      <vt:lpstr>Conclusion</vt:lpstr>
      <vt:lpstr>Questions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2015-09-11T05:40:14Z</dcterms:created>
  <dcterms:modified xsi:type="dcterms:W3CDTF">2015-10-01T07:35:36Z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