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lvl1pPr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775230" y="9867900"/>
            <a:ext cx="2249897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774700" y="45466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16200000">
            <a:off x="13837285" y="7518400"/>
            <a:ext cx="231013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952500" y="4693285"/>
            <a:ext cx="13500100" cy="502793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5532100" y="4693285"/>
            <a:ext cx="7950200" cy="502793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  <a:endParaRPr sz="3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  <a:endParaRPr sz="3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  <a:endParaRPr sz="32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  <a:endParaRPr sz="32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>
            <a:off x="952500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>
            <a:off x="952500" y="9321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  <a:endParaRPr sz="3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  <a:endParaRPr sz="3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  <a:endParaRPr sz="32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  <a:endParaRPr sz="32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  <a:endParaRPr sz="3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  <a:endParaRPr sz="3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  <a:endParaRPr sz="32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  <a:endParaRPr sz="32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" name="Shape 3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  <a:endParaRPr sz="5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  <a:endParaRPr sz="5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  <a:endParaRPr sz="5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  <a:endParaRPr sz="5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One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Two</a:t>
            </a:r>
            <a:endParaRPr sz="4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Three</a:t>
            </a:r>
            <a:endParaRPr sz="42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Four</a:t>
            </a:r>
            <a:endParaRPr sz="42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  <a:endParaRPr sz="5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  <a:endParaRPr sz="5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  <a:endParaRPr sz="5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  <a:endParaRPr sz="5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  <a:endParaRPr sz="5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  <a:endParaRPr sz="5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  <a:endParaRPr sz="5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  <a:endParaRPr sz="5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609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1219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828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2438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30480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3657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4267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4876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5486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952500" y="3764914"/>
            <a:ext cx="1350010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3200">
                <a:solidFill>
                  <a:srgbClr val="414141"/>
                </a:solidFill>
              </a:rPr>
              <a:t>CSCI680 Advanced Systems and Network Security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952500" y="4811960"/>
            <a:ext cx="13500100" cy="4790580"/>
          </a:xfrm>
          <a:prstGeom prst="rect">
            <a:avLst/>
          </a:prstGeom>
        </p:spPr>
        <p:txBody>
          <a:bodyPr/>
          <a:lstStyle/>
          <a:p>
            <a:pPr lvl="0" defTabSz="70993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8428">
                <a:solidFill>
                  <a:srgbClr val="D93E2B"/>
                </a:solidFill>
              </a:rPr>
              <a:t>What the App is That?</a:t>
            </a:r>
            <a:endParaRPr sz="8428">
              <a:solidFill>
                <a:srgbClr val="D93E2B"/>
              </a:solidFill>
            </a:endParaRPr>
          </a:p>
          <a:p>
            <a:pPr lvl="0" defTabSz="709930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8428">
                <a:solidFill>
                  <a:srgbClr val="D93E2B"/>
                </a:solidFill>
              </a:rPr>
              <a:t>Deception and Countermeasures in the Android User Interface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15532100" y="4811960"/>
            <a:ext cx="7950200" cy="4790580"/>
          </a:xfrm>
          <a:prstGeom prst="rect">
            <a:avLst/>
          </a:prstGeom>
        </p:spPr>
        <p:txBody>
          <a:bodyPr/>
          <a:lstStyle/>
          <a:p>
            <a:pPr lvl="0" defTabSz="404495">
              <a:lnSpc>
                <a:spcPct val="90000"/>
              </a:lnSpc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4802">
                <a:latin typeface="+mn-lt"/>
                <a:ea typeface="+mn-ea"/>
                <a:cs typeface="+mn-cs"/>
                <a:sym typeface="Bodoni SvtyTwo ITC TT-Book"/>
              </a:rPr>
              <a:t>Authors: Antonio Bianchi, Jacopo Corbetta, Luca Invernizzi, Yannick Fratantonio, Christopher Kruegel, Giovanni Vigna</a:t>
            </a:r>
            <a:endParaRPr sz="4802">
              <a:latin typeface="+mn-lt"/>
              <a:ea typeface="+mn-ea"/>
              <a:cs typeface="+mn-cs"/>
              <a:sym typeface="Bodoni SvtyTwo ITC TT-Book"/>
            </a:endParaRPr>
          </a:p>
          <a:p>
            <a:pPr lvl="0" defTabSz="404495">
              <a:lnSpc>
                <a:spcPct val="90000"/>
              </a:lnSpc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endParaRPr sz="4802">
              <a:latin typeface="+mn-lt"/>
              <a:ea typeface="+mn-ea"/>
              <a:cs typeface="+mn-cs"/>
              <a:sym typeface="Bodoni SvtyTwo ITC TT-Book"/>
            </a:endParaRPr>
          </a:p>
          <a:p>
            <a:pPr lvl="0" defTabSz="404495">
              <a:lnSpc>
                <a:spcPct val="90000"/>
              </a:lnSpc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4802">
                <a:latin typeface="+mn-lt"/>
                <a:ea typeface="+mn-ea"/>
                <a:cs typeface="+mn-cs"/>
                <a:sym typeface="Bodoni SvtyTwo ITC TT-Book"/>
              </a:rPr>
              <a:t>Presenter: Yongsen Ma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GUI Confusion Attacks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Detection via Static Analysis</a:t>
            </a:r>
            <a:endParaRPr b="1"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UI Defense Mechanism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Evaluation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Summary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Static Analysis of GUI confusion attacks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952500" y="3797300"/>
            <a:ext cx="22494922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Input: </a:t>
            </a:r>
            <a:r>
              <a:rPr i="1" sz="4200">
                <a:solidFill>
                  <a:srgbClr val="414141"/>
                </a:solidFill>
              </a:rPr>
              <a:t>apk</a:t>
            </a:r>
            <a:r>
              <a:rPr sz="4200">
                <a:solidFill>
                  <a:srgbClr val="414141"/>
                </a:solidFill>
              </a:rPr>
              <a:t> file; Output: a summary of the potentially-malicious techniques that it uses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checks which </a:t>
            </a:r>
            <a:r>
              <a:rPr b="1" sz="4200">
                <a:solidFill>
                  <a:srgbClr val="414141"/>
                </a:solidFill>
              </a:rPr>
              <a:t>permissions</a:t>
            </a:r>
            <a:r>
              <a:rPr sz="4200">
                <a:solidFill>
                  <a:srgbClr val="414141"/>
                </a:solidFill>
              </a:rPr>
              <a:t> the app requires in its manifest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extracts and parses the app’s bytecode and identifies all the possible </a:t>
            </a:r>
            <a:r>
              <a:rPr b="1" sz="4200">
                <a:solidFill>
                  <a:srgbClr val="414141"/>
                </a:solidFill>
              </a:rPr>
              <a:t>attack techniques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backward program slicing to check possible </a:t>
            </a:r>
            <a:r>
              <a:rPr b="1" sz="4200">
                <a:solidFill>
                  <a:srgbClr val="414141"/>
                </a:solidFill>
              </a:rPr>
              <a:t>argument values</a:t>
            </a:r>
            <a:r>
              <a:rPr sz="4200">
                <a:solidFill>
                  <a:srgbClr val="414141"/>
                </a:solidFill>
              </a:rPr>
              <a:t> of identified API calls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flag the app as (potentially) malicious by analyzing the app’s control flow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xfrm>
            <a:off x="11984434" y="13017500"/>
            <a:ext cx="402432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Detecting Attack Techniques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952500" y="3797300"/>
            <a:ext cx="22494922" cy="8928100"/>
          </a:xfrm>
          <a:prstGeom prst="rect">
            <a:avLst/>
          </a:prstGeom>
        </p:spPr>
        <p:txBody>
          <a:bodyPr/>
          <a:lstStyle/>
          <a:p>
            <a:pPr lvl="0" marL="502919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Identifying attack vectors and enhancing techniques</a:t>
            </a:r>
            <a:endParaRPr sz="4158">
              <a:solidFill>
                <a:srgbClr val="414141"/>
              </a:solidFill>
            </a:endParaRPr>
          </a:p>
          <a:p>
            <a:pPr lvl="1" marL="1005839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Draw on top: addView</a:t>
            </a:r>
            <a:endParaRPr sz="4158">
              <a:solidFill>
                <a:srgbClr val="414141"/>
              </a:solidFill>
            </a:endParaRPr>
          </a:p>
          <a:p>
            <a:pPr lvl="1" marL="1005839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App Switch: startActivity, moveTaskToFront, killBackgroundProcesses.</a:t>
            </a:r>
            <a:endParaRPr sz="4158">
              <a:solidFill>
                <a:srgbClr val="414141"/>
              </a:solidFill>
            </a:endParaRPr>
          </a:p>
          <a:p>
            <a:pPr lvl="1" marL="1005839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Fullscreen: setUiVisibility</a:t>
            </a:r>
            <a:endParaRPr sz="4158">
              <a:solidFill>
                <a:srgbClr val="414141"/>
              </a:solidFill>
            </a:endParaRPr>
          </a:p>
          <a:p>
            <a:pPr lvl="1" marL="1005839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Get information about the device state: getRunningTasks, system log, /proc</a:t>
            </a:r>
            <a:endParaRPr sz="4158">
              <a:solidFill>
                <a:srgbClr val="414141"/>
              </a:solidFill>
            </a:endParaRPr>
          </a:p>
          <a:p>
            <a:pPr lvl="1" marL="1005839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Application classification: an app is suspicious if</a:t>
            </a:r>
            <a:endParaRPr sz="4158">
              <a:solidFill>
                <a:srgbClr val="414141"/>
              </a:solidFill>
            </a:endParaRPr>
          </a:p>
          <a:p>
            <a:pPr lvl="1" marL="1503730" indent="-686485" defTabSz="817244">
              <a:spcBef>
                <a:spcPts val="2400"/>
              </a:spcBef>
              <a:buClrTx/>
              <a:buSzPct val="100000"/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it tries to get information of the device state</a:t>
            </a:r>
            <a:endParaRPr sz="4158">
              <a:solidFill>
                <a:srgbClr val="414141"/>
              </a:solidFill>
            </a:endParaRPr>
          </a:p>
          <a:p>
            <a:pPr lvl="1" marL="1503730" indent="-686485" defTabSz="817244">
              <a:spcBef>
                <a:spcPts val="2400"/>
              </a:spcBef>
              <a:buClrTx/>
              <a:buSzPct val="100000"/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it uses an attack vector</a:t>
            </a:r>
            <a:endParaRPr sz="4158">
              <a:solidFill>
                <a:srgbClr val="414141"/>
              </a:solidFill>
            </a:endParaRPr>
          </a:p>
          <a:p>
            <a:pPr lvl="1" marL="1503730" indent="-686485" defTabSz="817244">
              <a:spcBef>
                <a:spcPts val="2400"/>
              </a:spcBef>
              <a:buClrTx/>
              <a:buSzPct val="100000"/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there is a path in the call graph where 1 happens and then 2 happens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Detecting Results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915491" y="3803650"/>
            <a:ext cx="13649293" cy="8928100"/>
          </a:xfrm>
          <a:prstGeom prst="rect">
            <a:avLst/>
          </a:prstGeom>
        </p:spPr>
        <p:txBody>
          <a:bodyPr/>
          <a:lstStyle/>
          <a:p>
            <a:pPr lvl="0" marL="5120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benign1: 500 </a:t>
            </a:r>
            <a:r>
              <a:rPr sz="4200">
                <a:solidFill>
                  <a:srgbClr val="414141"/>
                </a:solidFill>
              </a:rPr>
              <a:t>random apps from Google Play Store. </a:t>
            </a:r>
            <a:endParaRPr sz="1200">
              <a:solidFill>
                <a:srgbClr val="414141"/>
              </a:solidFill>
            </a:endParaRPr>
          </a:p>
          <a:p>
            <a:pPr lvl="0" marL="5120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benign2: </a:t>
            </a:r>
            <a:r>
              <a:rPr sz="4200">
                <a:solidFill>
                  <a:srgbClr val="414141"/>
                </a:solidFill>
              </a:rPr>
              <a:t>500 “top free” apps from Google Play Store. </a:t>
            </a:r>
            <a:endParaRPr sz="1200">
              <a:solidFill>
                <a:srgbClr val="414141"/>
              </a:solidFill>
            </a:endParaRPr>
          </a:p>
          <a:p>
            <a:pPr lvl="0" marL="5120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app-locker: </a:t>
            </a:r>
            <a:r>
              <a:rPr sz="4200">
                <a:solidFill>
                  <a:srgbClr val="414141"/>
                </a:solidFill>
              </a:rPr>
              <a:t>20 app-locker apps in Google Play Store. </a:t>
            </a:r>
            <a:endParaRPr sz="1200">
              <a:solidFill>
                <a:srgbClr val="414141"/>
              </a:solidFill>
            </a:endParaRPr>
          </a:p>
          <a:p>
            <a:pPr lvl="0" marL="5120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malicious: </a:t>
            </a:r>
            <a:r>
              <a:rPr sz="4200">
                <a:solidFill>
                  <a:srgbClr val="414141"/>
                </a:solidFill>
              </a:rPr>
              <a:t>1,260 apps from Android Malware Genome. 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121" name="Group 121"/>
          <p:cNvGrpSpPr/>
          <p:nvPr/>
        </p:nvGrpSpPr>
        <p:grpSpPr>
          <a:xfrm>
            <a:off x="14665523" y="3452283"/>
            <a:ext cx="8507744" cy="9630834"/>
            <a:chOff x="-127000" y="-88900"/>
            <a:chExt cx="8507743" cy="9630833"/>
          </a:xfrm>
        </p:grpSpPr>
        <p:pic>
          <p:nvPicPr>
            <p:cNvPr id="120" name="Screen Shot 2015-10-06 at 4.16.10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253744" cy="93006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8507744" cy="96308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GUI Data Elements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952500" y="3797300"/>
            <a:ext cx="7524585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Top: 3/5 permissions are frequently used by benign applications.</a:t>
            </a:r>
            <a:endParaRPr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Bottom: just looking at API calls is not enough for detection.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128" name="Group 128"/>
          <p:cNvGrpSpPr/>
          <p:nvPr/>
        </p:nvGrpSpPr>
        <p:grpSpPr>
          <a:xfrm>
            <a:off x="8602291" y="4573778"/>
            <a:ext cx="14927723" cy="7375144"/>
            <a:chOff x="-127000" y="-88900"/>
            <a:chExt cx="14927721" cy="7375142"/>
          </a:xfrm>
        </p:grpSpPr>
        <p:pic>
          <p:nvPicPr>
            <p:cNvPr id="127" name="Screen Shot 2015-10-06 at 4.16.20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673722" cy="7044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4927722" cy="73751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Reconstructed GUIs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952500" y="10442513"/>
            <a:ext cx="10048924" cy="228288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benign1</a:t>
            </a:r>
            <a:r>
              <a:rPr sz="4200">
                <a:solidFill>
                  <a:srgbClr val="414141"/>
                </a:solidFill>
              </a:rPr>
              <a:t>: 2 suspicious -&gt; 2 app-lockers</a:t>
            </a:r>
            <a:endParaRPr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benign2</a:t>
            </a:r>
            <a:r>
              <a:rPr sz="4200">
                <a:solidFill>
                  <a:srgbClr val="414141"/>
                </a:solidFill>
              </a:rPr>
              <a:t>: 26 suspicious -&gt; 2 app-lockers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135" name="Group 135"/>
          <p:cNvGrpSpPr/>
          <p:nvPr/>
        </p:nvGrpSpPr>
        <p:grpSpPr>
          <a:xfrm>
            <a:off x="960047" y="3565586"/>
            <a:ext cx="22463906" cy="6584828"/>
            <a:chOff x="-127000" y="-88900"/>
            <a:chExt cx="22463904" cy="6584827"/>
          </a:xfrm>
        </p:grpSpPr>
        <p:pic>
          <p:nvPicPr>
            <p:cNvPr id="134" name="Screen Shot 2015-10-06 at 4.16.38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209905" cy="62546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22463905" cy="6584828"/>
            </a:xfrm>
            <a:prstGeom prst="rect">
              <a:avLst/>
            </a:prstGeom>
            <a:effectLst/>
          </p:spPr>
        </p:pic>
      </p:grpSp>
      <p:sp>
        <p:nvSpPr>
          <p:cNvPr id="136" name="Shape 136"/>
          <p:cNvSpPr/>
          <p:nvPr/>
        </p:nvSpPr>
        <p:spPr>
          <a:xfrm>
            <a:off x="13339233" y="10442513"/>
            <a:ext cx="10048924" cy="2282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508000" indent="-508000" algn="l">
              <a:spcBef>
                <a:spcPts val="2500"/>
              </a:spcBef>
              <a:buClr>
                <a:srgbClr val="929292"/>
              </a:buClr>
              <a:buSzPct val="65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app-locker</a:t>
            </a:r>
            <a:r>
              <a:rPr sz="4200">
                <a:solidFill>
                  <a:srgbClr val="414141"/>
                </a:solidFill>
              </a:rPr>
              <a:t>: 18/20 detected</a:t>
            </a:r>
            <a:endParaRPr sz="4200">
              <a:solidFill>
                <a:srgbClr val="414141"/>
              </a:solidFill>
            </a:endParaRPr>
          </a:p>
          <a:p>
            <a:pPr lvl="0" marL="508000" indent="-508000" algn="l">
              <a:spcBef>
                <a:spcPts val="2500"/>
              </a:spcBef>
              <a:buClr>
                <a:srgbClr val="929292"/>
              </a:buClr>
              <a:buSzPct val="65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benign2</a:t>
            </a:r>
            <a:r>
              <a:rPr sz="4200">
                <a:solidFill>
                  <a:srgbClr val="414141"/>
                </a:solidFill>
              </a:rPr>
              <a:t>: 25 detected -&gt; 21 DroidKungFu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GUI Confusion Attacks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Detection via Static Analysis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UI Defense Mechanism</a:t>
            </a:r>
            <a:endParaRPr b="1"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Evaluation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Summary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UI Defense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sp>
        <p:nvSpPr>
          <p:cNvPr id="144" name="Shape 144"/>
          <p:cNvSpPr/>
          <p:nvPr/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50616" indent="-450616" algn="l" defTabSz="726440">
              <a:spcBef>
                <a:spcPts val="22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Goal: establish a trusted path to inform the user without compromising UI functionality.</a:t>
            </a:r>
            <a:endParaRPr sz="3696">
              <a:solidFill>
                <a:srgbClr val="414141"/>
              </a:solidFill>
            </a:endParaRPr>
          </a:p>
          <a:p>
            <a:pPr lvl="1" marL="1336649" indent="-610209" algn="l" defTabSz="726440">
              <a:spcBef>
                <a:spcPts val="22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Which app is the user actually interacting?</a:t>
            </a:r>
            <a:endParaRPr sz="3696">
              <a:solidFill>
                <a:srgbClr val="414141"/>
              </a:solidFill>
            </a:endParaRPr>
          </a:p>
          <a:p>
            <a:pPr lvl="1" marL="1336649" indent="-610209" algn="l" defTabSz="726440">
              <a:spcBef>
                <a:spcPts val="22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Who is the real author of that app?</a:t>
            </a:r>
            <a:endParaRPr sz="3696">
              <a:solidFill>
                <a:srgbClr val="414141"/>
              </a:solidFill>
            </a:endParaRPr>
          </a:p>
          <a:p>
            <a:pPr lvl="1" marL="1336649" indent="-610209" algn="l" defTabSz="726440">
              <a:spcBef>
                <a:spcPts val="22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Conveying trust information to the user.</a:t>
            </a:r>
            <a:endParaRPr sz="3696">
              <a:solidFill>
                <a:srgbClr val="414141"/>
              </a:solidFill>
            </a:endParaRPr>
          </a:p>
          <a:p>
            <a:pPr lvl="0" marL="450616" indent="-450616" algn="l" defTabSz="726440">
              <a:spcBef>
                <a:spcPts val="22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Principles: </a:t>
            </a:r>
            <a:endParaRPr sz="3696">
              <a:solidFill>
                <a:srgbClr val="414141"/>
              </a:solidFill>
            </a:endParaRPr>
          </a:p>
          <a:p>
            <a:pPr lvl="1" marL="987064" indent="-450616" algn="l" defTabSz="726440">
              <a:spcBef>
                <a:spcPts val="22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Offering security guarantees comparable with how a modern browser presents a critical (i.e., banking) website, identifying it during the entire interaction and presenting </a:t>
            </a:r>
            <a:r>
              <a:rPr b="1" sz="3696">
                <a:solidFill>
                  <a:srgbClr val="414141"/>
                </a:solidFill>
              </a:rPr>
              <a:t>standard and recognizable visual elements</a:t>
            </a:r>
            <a:r>
              <a:rPr sz="3696">
                <a:solidFill>
                  <a:srgbClr val="414141"/>
                </a:solidFill>
              </a:rPr>
              <a:t>. </a:t>
            </a:r>
            <a:endParaRPr sz="1056">
              <a:solidFill>
                <a:srgbClr val="414141"/>
              </a:solidFill>
            </a:endParaRPr>
          </a:p>
          <a:p>
            <a:pPr lvl="1" marL="987064" indent="-450616" algn="l" defTabSz="726440">
              <a:spcBef>
                <a:spcPts val="22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Allowing benign apps to </a:t>
            </a:r>
            <a:r>
              <a:rPr b="1" sz="3696">
                <a:solidFill>
                  <a:srgbClr val="414141"/>
                </a:solidFill>
              </a:rPr>
              <a:t>continue functioning</a:t>
            </a:r>
            <a:r>
              <a:rPr sz="3696">
                <a:solidFill>
                  <a:srgbClr val="414141"/>
                </a:solidFill>
              </a:rPr>
              <a:t> as if our defense were not in place, and not burdening the user with extra operations such as continuously using extra button combinations or requiring specific hardware modifications.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Detecting the Target App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sp>
        <p:nvSpPr>
          <p:cNvPr id="148" name="Shape 148"/>
          <p:cNvSpPr/>
          <p:nvPr/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Normally, the top Activity (and, therefore, the top app) is the target of user interaction, with two important exceptions: </a:t>
            </a:r>
            <a:endParaRPr sz="1200">
              <a:solidFill>
                <a:srgbClr val="414141"/>
              </a:solidFill>
            </a:endParaRPr>
          </a:p>
          <a:p>
            <a:pPr lvl="0" marL="693419" indent="-693419" algn="l">
              <a:spcBef>
                <a:spcPts val="25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Utility components such as the navigation bar and the status bar (Section II-A) are drawn separately by the system in specific Windows. </a:t>
            </a:r>
            <a:endParaRPr sz="1200">
              <a:solidFill>
                <a:srgbClr val="414141"/>
              </a:solidFill>
            </a:endParaRPr>
          </a:p>
          <a:p>
            <a:pPr lvl="0" marL="693419" indent="-693419" algn="l">
              <a:spcBef>
                <a:spcPts val="2500"/>
              </a:spcBef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An app, even if not currently on top of the Activity stack, can di- rect a separate Window to be drawn over the top-activity Window.</a:t>
            </a:r>
            <a:endParaRPr sz="4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Detecting the App Author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sp>
        <p:nvSpPr>
          <p:cNvPr id="152" name="Shape 152"/>
          <p:cNvSpPr/>
          <p:nvPr/>
        </p:nvSpPr>
        <p:spPr>
          <a:xfrm>
            <a:off x="952500" y="3695700"/>
            <a:ext cx="13250764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501822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Turn the unique identifier of an app into </a:t>
            </a:r>
            <a:r>
              <a:rPr b="1" sz="4116">
                <a:solidFill>
                  <a:srgbClr val="414141"/>
                </a:solidFill>
              </a:rPr>
              <a:t>a message suitable for screen presentation</a:t>
            </a:r>
            <a:endParaRPr b="1" sz="4116">
              <a:solidFill>
                <a:srgbClr val="414141"/>
              </a:solidFill>
            </a:endParaRPr>
          </a:p>
          <a:p>
            <a:pPr lvl="1" marL="1099230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shows app’s developer name</a:t>
            </a:r>
            <a:endParaRPr sz="4116">
              <a:solidFill>
                <a:srgbClr val="414141"/>
              </a:solidFill>
            </a:endParaRPr>
          </a:p>
          <a:p>
            <a:pPr lvl="1" marL="1099230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uses Extended-Validation HTTPS to validate it</a:t>
            </a:r>
            <a:endParaRPr sz="4116">
              <a:solidFill>
                <a:srgbClr val="414141"/>
              </a:solidFill>
            </a:endParaRPr>
          </a:p>
          <a:p>
            <a:pPr lvl="0" marL="501822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Other options</a:t>
            </a:r>
            <a:endParaRPr sz="4116">
              <a:solidFill>
                <a:srgbClr val="414141"/>
              </a:solidFill>
            </a:endParaRPr>
          </a:p>
          <a:p>
            <a:pPr lvl="1" marL="1099230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show app’s name as it appears in the market</a:t>
            </a:r>
            <a:endParaRPr sz="4116">
              <a:solidFill>
                <a:srgbClr val="414141"/>
              </a:solidFill>
            </a:endParaRPr>
          </a:p>
          <a:p>
            <a:pPr lvl="2" marL="1696638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must be unique and trustworthy</a:t>
            </a:r>
            <a:endParaRPr sz="4116">
              <a:solidFill>
                <a:srgbClr val="414141"/>
              </a:solidFill>
            </a:endParaRPr>
          </a:p>
          <a:p>
            <a:pPr lvl="1" marL="1099230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associates apps with domain names</a:t>
            </a:r>
            <a:endParaRPr sz="4116">
              <a:solidFill>
                <a:srgbClr val="414141"/>
              </a:solidFill>
            </a:endParaRPr>
          </a:p>
          <a:p>
            <a:pPr lvl="2" marL="1696638" indent="-501822" algn="l" defTabSz="80899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no resist spoofing, lack of official vetting</a:t>
            </a:r>
          </a:p>
        </p:txBody>
      </p:sp>
      <p:grpSp>
        <p:nvGrpSpPr>
          <p:cNvPr id="155" name="Group 155"/>
          <p:cNvGrpSpPr/>
          <p:nvPr/>
        </p:nvGrpSpPr>
        <p:grpSpPr>
          <a:xfrm>
            <a:off x="15117233" y="3742266"/>
            <a:ext cx="8367568" cy="9038168"/>
            <a:chOff x="-127000" y="-88900"/>
            <a:chExt cx="8367566" cy="9038166"/>
          </a:xfrm>
        </p:grpSpPr>
        <p:pic>
          <p:nvPicPr>
            <p:cNvPr id="154" name="Screen Shot 2015-10-06 at 4.17.17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113567" cy="87079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8367567" cy="90381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GUI Confusion Attacks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952500" y="3797300"/>
            <a:ext cx="22494920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Many smartphone users trust applications such as mobile banking or shopping.</a:t>
            </a:r>
            <a:endParaRPr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Mobile OSs usually run multiple apps concurrently.</a:t>
            </a:r>
            <a:endParaRPr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GUI confusion attacks: 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 malicious app </a:t>
            </a:r>
            <a:r>
              <a:rPr i="1" sz="4200">
                <a:solidFill>
                  <a:srgbClr val="414141"/>
                </a:solidFill>
              </a:rPr>
              <a:t>M</a:t>
            </a:r>
            <a:r>
              <a:rPr sz="4200">
                <a:solidFill>
                  <a:srgbClr val="414141"/>
                </a:solidFill>
              </a:rPr>
              <a:t> remains active in the background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M</a:t>
            </a:r>
            <a:r>
              <a:rPr sz="4200">
                <a:solidFill>
                  <a:srgbClr val="414141"/>
                </a:solidFill>
              </a:rPr>
              <a:t> silently waits for the user to login into the bank app </a:t>
            </a:r>
            <a:r>
              <a:rPr i="1" sz="4200">
                <a:solidFill>
                  <a:srgbClr val="414141"/>
                </a:solidFill>
              </a:rPr>
              <a:t>B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i="1" sz="4200">
                <a:solidFill>
                  <a:srgbClr val="414141"/>
                </a:solidFill>
              </a:rPr>
              <a:t>M</a:t>
            </a:r>
            <a:r>
              <a:rPr sz="4200">
                <a:solidFill>
                  <a:srgbClr val="414141"/>
                </a:solidFill>
              </a:rPr>
              <a:t> changes its own appearance to mimic </a:t>
            </a:r>
            <a:r>
              <a:rPr i="1" sz="4200">
                <a:solidFill>
                  <a:srgbClr val="414141"/>
                </a:solidFill>
              </a:rPr>
              <a:t>B</a:t>
            </a:r>
            <a:r>
              <a:rPr sz="4200">
                <a:solidFill>
                  <a:srgbClr val="414141"/>
                </a:solidFill>
              </a:rPr>
              <a:t>’s user interface and “steals the focus”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The user insert personal banking credentials to the malicious app </a:t>
            </a:r>
            <a:r>
              <a:rPr i="1" sz="4200">
                <a:solidFill>
                  <a:srgbClr val="414141"/>
                </a:solidFill>
              </a:rPr>
              <a:t>M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Conveying Trust Information to the User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952500" y="3797300"/>
            <a:ext cx="13012242" cy="8928100"/>
          </a:xfrm>
          <a:prstGeom prst="rect">
            <a:avLst/>
          </a:prstGeom>
        </p:spPr>
        <p:txBody>
          <a:bodyPr/>
          <a:lstStyle/>
          <a:p>
            <a:pPr lvl="0" marL="5120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choose the navigation bar as the “trusted” position that will behave like the URL bar.</a:t>
            </a:r>
            <a:endParaRPr sz="4200">
              <a:solidFill>
                <a:srgbClr val="414141"/>
              </a:solidFill>
            </a:endParaRPr>
          </a:p>
          <a:p>
            <a:pPr lvl="0" marL="5120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dynamically change information shown on the navigation bar </a:t>
            </a:r>
            <a:endParaRPr sz="4200">
              <a:solidFill>
                <a:srgbClr val="414141"/>
              </a:solidFill>
            </a:endParaRPr>
          </a:p>
          <a:p>
            <a:pPr lvl="0" marL="5120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Fullscreen apps</a:t>
            </a:r>
            <a:endParaRPr sz="4200">
              <a:solidFill>
                <a:srgbClr val="414141"/>
              </a:solidFill>
            </a:endParaRPr>
          </a:p>
          <a:p>
            <a:pPr lvl="1" marL="11216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 “secret image” chosen by the user</a:t>
            </a:r>
            <a:endParaRPr sz="4200">
              <a:solidFill>
                <a:srgbClr val="414141"/>
              </a:solidFill>
            </a:endParaRPr>
          </a:p>
          <a:p>
            <a:pPr lvl="1" marL="11216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unreadable by non-system applications</a:t>
            </a:r>
            <a:endParaRPr sz="4200">
              <a:solidFill>
                <a:srgbClr val="414141"/>
              </a:solidFill>
            </a:endParaRPr>
          </a:p>
          <a:p>
            <a:pPr lvl="1" marL="1121663" indent="-512063">
              <a:buSzPct val="60000"/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similar to “SiteKey” or “Sign-in Seal”</a:t>
            </a:r>
          </a:p>
        </p:txBody>
      </p:sp>
      <p:sp>
        <p:nvSpPr>
          <p:cNvPr id="159" name="Shape 1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162" name="Group 162"/>
          <p:cNvGrpSpPr/>
          <p:nvPr/>
        </p:nvGrpSpPr>
        <p:grpSpPr>
          <a:xfrm>
            <a:off x="14046200" y="3540125"/>
            <a:ext cx="9366250" cy="9442450"/>
            <a:chOff x="-127000" y="-88900"/>
            <a:chExt cx="9366250" cy="9442450"/>
          </a:xfrm>
        </p:grpSpPr>
        <p:pic>
          <p:nvPicPr>
            <p:cNvPr id="161" name="Screen Shot 2015-10-06 at 4.17.29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12250" cy="91122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366250" cy="94424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Detecting the Target App and its Author</a:t>
            </a:r>
          </a:p>
        </p:txBody>
      </p:sp>
      <p:sp>
        <p:nvSpPr>
          <p:cNvPr id="165" name="Shape 1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168" name="Group 168"/>
          <p:cNvGrpSpPr/>
          <p:nvPr/>
        </p:nvGrpSpPr>
        <p:grpSpPr>
          <a:xfrm>
            <a:off x="791633" y="3378558"/>
            <a:ext cx="22816656" cy="7308134"/>
            <a:chOff x="-127000" y="-88900"/>
            <a:chExt cx="22816655" cy="7308132"/>
          </a:xfrm>
        </p:grpSpPr>
        <p:pic>
          <p:nvPicPr>
            <p:cNvPr id="167" name="Screen Shot 2015-10-06 at 4.17.06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562656" cy="69779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22816656" cy="7308133"/>
            </a:xfrm>
            <a:prstGeom prst="rect">
              <a:avLst/>
            </a:prstGeom>
            <a:effectLst/>
          </p:spPr>
        </p:pic>
      </p:grpSp>
      <p:sp>
        <p:nvSpPr>
          <p:cNvPr id="169" name="Shape 169"/>
          <p:cNvSpPr/>
          <p:nvPr/>
        </p:nvSpPr>
        <p:spPr>
          <a:xfrm>
            <a:off x="2913509" y="11493500"/>
            <a:ext cx="546616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Possible statuses of the screen</a:t>
            </a:r>
          </a:p>
        </p:txBody>
      </p:sp>
      <p:sp>
        <p:nvSpPr>
          <p:cNvPr id="170" name="Shape 170"/>
          <p:cNvSpPr/>
          <p:nvPr/>
        </p:nvSpPr>
        <p:spPr>
          <a:xfrm>
            <a:off x="860425" y="10772595"/>
            <a:ext cx="9572328" cy="635001"/>
          </a:xfrm>
          <a:prstGeom prst="leftRightArrow">
            <a:avLst>
              <a:gd name="adj1" fmla="val 32000"/>
              <a:gd name="adj2" fmla="val 88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13711237" y="11493500"/>
            <a:ext cx="7166373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conveying trust information to the user</a:t>
            </a:r>
          </a:p>
        </p:txBody>
      </p:sp>
      <p:sp>
        <p:nvSpPr>
          <p:cNvPr id="172" name="Shape 172"/>
          <p:cNvSpPr/>
          <p:nvPr/>
        </p:nvSpPr>
        <p:spPr>
          <a:xfrm>
            <a:off x="11096625" y="10772595"/>
            <a:ext cx="12395597" cy="635001"/>
          </a:xfrm>
          <a:prstGeom prst="leftRightArrow">
            <a:avLst>
              <a:gd name="adj1" fmla="val 32000"/>
              <a:gd name="adj2" fmla="val 88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UI Defense: Overview</a:t>
            </a:r>
          </a:p>
        </p:txBody>
      </p:sp>
      <p:sp>
        <p:nvSpPr>
          <p:cNvPr id="175" name="Shape 1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178" name="Group 178"/>
          <p:cNvGrpSpPr/>
          <p:nvPr/>
        </p:nvGrpSpPr>
        <p:grpSpPr>
          <a:xfrm>
            <a:off x="1699871" y="3289300"/>
            <a:ext cx="21000180" cy="9493250"/>
            <a:chOff x="-127000" y="-88900"/>
            <a:chExt cx="21000178" cy="9493250"/>
          </a:xfrm>
        </p:grpSpPr>
        <p:pic>
          <p:nvPicPr>
            <p:cNvPr id="177" name="Screen Shot 2015-10-06 at 4.16.55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746179" cy="91630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21000179" cy="94932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GUI Confusion Attacks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Detection via Static Analysis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UI Defense Mechanism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Evaluation</a:t>
            </a:r>
            <a:endParaRPr b="1"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Summary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12063" indent="-512063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The </a:t>
            </a:r>
            <a:r>
              <a:rPr b="1" sz="4200">
                <a:solidFill>
                  <a:srgbClr val="414141"/>
                </a:solidFill>
              </a:rPr>
              <a:t>effectiveness of GUI confusion attacks</a:t>
            </a:r>
            <a:r>
              <a:rPr sz="4200">
                <a:solidFill>
                  <a:srgbClr val="414141"/>
                </a:solidFill>
              </a:rPr>
              <a:t>: do users notice any difference or glitch when a malicious app performs a GUI confusion attack? </a:t>
            </a:r>
            <a:endParaRPr sz="1200">
              <a:solidFill>
                <a:srgbClr val="414141"/>
              </a:solidFill>
            </a:endParaRPr>
          </a:p>
          <a:p>
            <a:pPr lvl="0" marL="512063" indent="-512063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How helpful our proposed defense mechanism is in </a:t>
            </a:r>
            <a:r>
              <a:rPr b="1" sz="4200">
                <a:solidFill>
                  <a:srgbClr val="414141"/>
                </a:solidFill>
              </a:rPr>
              <a:t>making the users aware that the top Activity spawned by the attack is not the original one</a:t>
            </a:r>
            <a:r>
              <a:rPr sz="4200">
                <a:solidFill>
                  <a:srgbClr val="414141"/>
                </a:solidFill>
              </a:rPr>
              <a:t>.</a:t>
            </a:r>
            <a:endParaRPr sz="4200">
              <a:solidFill>
                <a:srgbClr val="414141"/>
              </a:solidFill>
            </a:endParaRPr>
          </a:p>
          <a:p>
            <a:pPr lvl="0" marL="512063" indent="-512063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Amazon Mechanical Turk, noVNC client, hardware-accelerated emulated Android 4.4</a:t>
            </a:r>
            <a:endParaRPr sz="4200">
              <a:solidFill>
                <a:srgbClr val="414141"/>
              </a:solidFill>
            </a:endParaRPr>
          </a:p>
          <a:p>
            <a:pPr lvl="1" marL="1121663" indent="-512063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Group 1: unmodified Android system w/o on-device defense</a:t>
            </a:r>
            <a:endParaRPr sz="4200">
              <a:solidFill>
                <a:srgbClr val="414141"/>
              </a:solidFill>
            </a:endParaRPr>
          </a:p>
          <a:p>
            <a:pPr lvl="1" marL="1121663" indent="-512063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Group 2: system w/ on-device defense, w/o explanation of how it works</a:t>
            </a:r>
            <a:endParaRPr sz="4200">
              <a:solidFill>
                <a:srgbClr val="414141"/>
              </a:solidFill>
            </a:endParaRPr>
          </a:p>
          <a:p>
            <a:pPr lvl="1" marL="1121663" indent="-512063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Group 3: system w/ on-device defense, w/ explanation of how it works</a:t>
            </a:r>
          </a:p>
        </p:txBody>
      </p:sp>
      <p:sp>
        <p:nvSpPr>
          <p:cNvPr id="186" name="Shape 1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 Results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192" name="Group 192"/>
          <p:cNvGrpSpPr/>
          <p:nvPr/>
        </p:nvGrpSpPr>
        <p:grpSpPr>
          <a:xfrm>
            <a:off x="899583" y="3477758"/>
            <a:ext cx="22600756" cy="9579884"/>
            <a:chOff x="-127000" y="-88900"/>
            <a:chExt cx="22600755" cy="9579882"/>
          </a:xfrm>
        </p:grpSpPr>
        <p:pic>
          <p:nvPicPr>
            <p:cNvPr id="191" name="Screen Shot 2015-10-06 at 4.17.38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346756" cy="92496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22600756" cy="95798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GUI Confusion Attacks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Detection via Static Analysis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UI Defense Mechanism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Evaluation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Summary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Summary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24255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Contributions</a:t>
            </a:r>
            <a:endParaRPr sz="4300">
              <a:solidFill>
                <a:srgbClr val="414141"/>
              </a:solidFill>
            </a:endParaRPr>
          </a:p>
          <a:p>
            <a:pPr lvl="1" marL="104851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detail analysis of Android GUI confusion attacks</a:t>
            </a:r>
            <a:endParaRPr sz="4300">
              <a:solidFill>
                <a:srgbClr val="414141"/>
              </a:solidFill>
            </a:endParaRPr>
          </a:p>
          <a:p>
            <a:pPr lvl="1" marL="104851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two-layer defense to prevent GUI confusion attacks</a:t>
            </a:r>
            <a:endParaRPr sz="4300">
              <a:solidFill>
                <a:srgbClr val="414141"/>
              </a:solidFill>
            </a:endParaRPr>
          </a:p>
          <a:p>
            <a:pPr lvl="1" marL="104851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a user study to demonstrate the effectiveness</a:t>
            </a:r>
            <a:endParaRPr sz="4300">
              <a:solidFill>
                <a:srgbClr val="414141"/>
              </a:solidFill>
            </a:endParaRPr>
          </a:p>
          <a:p>
            <a:pPr lvl="0" marL="524255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Limitations</a:t>
            </a:r>
            <a:endParaRPr sz="4300">
              <a:solidFill>
                <a:srgbClr val="414141"/>
              </a:solidFill>
            </a:endParaRPr>
          </a:p>
          <a:p>
            <a:pPr lvl="1" marL="104851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assumes Android OS is not compromised and the navigation bar is trusted</a:t>
            </a:r>
            <a:endParaRPr sz="4300">
              <a:solidFill>
                <a:srgbClr val="414141"/>
              </a:solidFill>
            </a:endParaRPr>
          </a:p>
          <a:p>
            <a:pPr lvl="1" marL="104851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false alerts of common benign apps that create “always-visible” Windows</a:t>
            </a:r>
            <a:endParaRPr sz="4300">
              <a:solidFill>
                <a:srgbClr val="414141"/>
              </a:solidFill>
            </a:endParaRPr>
          </a:p>
          <a:p>
            <a:pPr lvl="1" marL="104851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evaluation by the hardware-accelerated emulator but not real devices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Questions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825500" indent="-825500">
              <a:buClrTx/>
              <a:buSzPct val="100000"/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What is a </a:t>
            </a:r>
            <a:r>
              <a:rPr i="1" sz="5000">
                <a:solidFill>
                  <a:srgbClr val="414141"/>
                </a:solidFill>
              </a:rPr>
              <a:t>draw on top</a:t>
            </a:r>
            <a:r>
              <a:rPr sz="5000">
                <a:solidFill>
                  <a:srgbClr val="414141"/>
                </a:solidFill>
              </a:rPr>
              <a:t> attack?</a:t>
            </a:r>
            <a:endParaRPr sz="5000">
              <a:solidFill>
                <a:srgbClr val="414141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5000">
              <a:solidFill>
                <a:srgbClr val="414141"/>
              </a:solidFill>
            </a:endParaRPr>
          </a:p>
          <a:p>
            <a:pPr lvl="0" marL="825500" indent="-825500">
              <a:buClrTx/>
              <a:buSzPct val="100000"/>
              <a:buFontTx/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What causes the difference between sets </a:t>
            </a:r>
            <a:r>
              <a:rPr i="1" sz="5000">
                <a:solidFill>
                  <a:srgbClr val="414141"/>
                </a:solidFill>
              </a:rPr>
              <a:t>benign1 </a:t>
            </a:r>
            <a:r>
              <a:rPr sz="5000">
                <a:solidFill>
                  <a:srgbClr val="414141"/>
                </a:solidFill>
              </a:rPr>
              <a:t>(random apps) and </a:t>
            </a:r>
            <a:r>
              <a:rPr i="1" sz="5000">
                <a:solidFill>
                  <a:srgbClr val="414141"/>
                </a:solidFill>
              </a:rPr>
              <a:t>benign2</a:t>
            </a:r>
            <a:r>
              <a:rPr sz="5000">
                <a:solidFill>
                  <a:srgbClr val="414141"/>
                </a:solidFill>
              </a:rPr>
              <a:t> (top apps) on detection results?</a:t>
            </a:r>
            <a:endParaRPr sz="5000">
              <a:solidFill>
                <a:srgbClr val="414141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5000">
              <a:solidFill>
                <a:srgbClr val="414141"/>
              </a:solidFill>
            </a:endParaRPr>
          </a:p>
          <a:p>
            <a:pPr lvl="0" marL="825500" indent="-825500">
              <a:buClrTx/>
              <a:buSzPct val="100000"/>
              <a:buFontTx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How to prevent a malicious application from inferring the “secret image” for  fullscreen apps?</a:t>
            </a:r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Related Works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952500" y="3797300"/>
            <a:ext cx="22494922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GUI confusion attacks: only focus on specific attacks, like tapjacking, phishing, etc.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this paper generalizes these attacks and introduces some novel attacks.</a:t>
            </a:r>
            <a:endParaRPr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GUI defense: augments the system keyboard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this paper extends the covered attack surface by considering more attack scenarios</a:t>
            </a:r>
            <a:endParaRPr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Android malware analysis: only focus specific techniques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this paper focus on how users interact with different apps</a:t>
            </a:r>
            <a:endParaRPr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security-related information: works for browsers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this paper use web-based methods to mobile systems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Contributions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Detail </a:t>
            </a:r>
            <a:r>
              <a:rPr b="1" sz="5000">
                <a:solidFill>
                  <a:srgbClr val="414141"/>
                </a:solidFill>
              </a:rPr>
              <a:t>analysis of GUI deception attacks</a:t>
            </a:r>
            <a:r>
              <a:rPr sz="5000">
                <a:solidFill>
                  <a:srgbClr val="414141"/>
                </a:solidFill>
              </a:rPr>
              <a:t> attackers can use to confuse users.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Two-layer defense</a:t>
            </a:r>
            <a:r>
              <a:rPr sz="5000">
                <a:solidFill>
                  <a:srgbClr val="414141"/>
                </a:solidFill>
              </a:rPr>
              <a:t> to mitigate GUI attacks:</a:t>
            </a:r>
            <a:endParaRPr sz="5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static analysis: identifies code that could launch GUI confusion attacks</a:t>
            </a:r>
            <a:endParaRPr sz="5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on-device defense: an indicator securely informs app origins to users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A user study with 308 subjects evaluates the attacks and on-device defense.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GUI Confusion Attacks</a:t>
            </a:r>
            <a:endParaRPr b="1"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Detection via Static Analysis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UI Defense Mechanism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Evaluation</a:t>
            </a:r>
            <a:endParaRPr sz="50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Summary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Android User Interface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952500" y="3797300"/>
            <a:ext cx="14570207" cy="8928100"/>
          </a:xfrm>
          <a:prstGeom prst="rect">
            <a:avLst/>
          </a:prstGeom>
        </p:spPr>
        <p:txBody>
          <a:bodyPr/>
          <a:lstStyle/>
          <a:p>
            <a:pPr lvl="0" marL="609600" indent="-609600">
              <a:spcBef>
                <a:spcPts val="3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Views</a:t>
            </a:r>
            <a:r>
              <a:rPr sz="5000">
                <a:solidFill>
                  <a:srgbClr val="414141"/>
                </a:solidFill>
              </a:rPr>
              <a:t>: buttons, text fields, images, etc.</a:t>
            </a:r>
            <a:endParaRPr sz="5000">
              <a:solidFill>
                <a:srgbClr val="414141"/>
              </a:solidFill>
            </a:endParaRPr>
          </a:p>
          <a:p>
            <a:pPr lvl="0" marL="609600" indent="-609600">
              <a:spcBef>
                <a:spcPts val="3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Activities</a:t>
            </a:r>
            <a:r>
              <a:rPr sz="5000">
                <a:solidFill>
                  <a:srgbClr val="414141"/>
                </a:solidFill>
              </a:rPr>
              <a:t>: defines actions when the View elements are activated.</a:t>
            </a:r>
            <a:endParaRPr sz="5000">
              <a:solidFill>
                <a:srgbClr val="414141"/>
              </a:solidFill>
            </a:endParaRPr>
          </a:p>
          <a:p>
            <a:pPr lvl="0" marL="609600" indent="-609600">
              <a:spcBef>
                <a:spcPts val="3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b="1" sz="5000">
                <a:solidFill>
                  <a:srgbClr val="414141"/>
                </a:solidFill>
              </a:rPr>
              <a:t>Windows</a:t>
            </a:r>
            <a:r>
              <a:rPr sz="5000">
                <a:solidFill>
                  <a:srgbClr val="414141"/>
                </a:solidFill>
              </a:rPr>
              <a:t>: a virtual surface where graphical content is drawn as defined by the contained Views.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83" name="Group 83"/>
          <p:cNvGrpSpPr/>
          <p:nvPr/>
        </p:nvGrpSpPr>
        <p:grpSpPr>
          <a:xfrm>
            <a:off x="15594524" y="3644899"/>
            <a:ext cx="7896244" cy="9232901"/>
            <a:chOff x="-126999" y="-88900"/>
            <a:chExt cx="7896242" cy="9232900"/>
          </a:xfrm>
        </p:grpSpPr>
        <p:pic>
          <p:nvPicPr>
            <p:cNvPr id="82" name="Screen Shot 2015-10-06 at 4.15.18 PM.png"/>
            <p:cNvPicPr/>
            <p:nvPr/>
          </p:nvPicPr>
          <p:blipFill>
            <a:blip r:embed="rId2">
              <a:extLst/>
            </a:blip>
            <a:srcRect l="9074" t="0" r="0" b="17498"/>
            <a:stretch>
              <a:fillRect/>
            </a:stretch>
          </p:blipFill>
          <p:spPr>
            <a:xfrm>
              <a:off x="0" y="0"/>
              <a:ext cx="7642243" cy="8902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1"/>
              <a:ext cx="7896244" cy="9232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GUI Confusion Attacks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9348589" y="3803650"/>
            <a:ext cx="14140061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GUI confusion attacks allow for launching stealthy and effective phishing-style or click-jacking-style operations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Attack vectors:</a:t>
            </a:r>
            <a:endParaRPr sz="4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Draw on top: </a:t>
            </a:r>
            <a:r>
              <a:rPr b="1" sz="4200">
                <a:solidFill>
                  <a:srgbClr val="414141"/>
                </a:solidFill>
              </a:rPr>
              <a:t>draw graphical elements</a:t>
            </a:r>
            <a:r>
              <a:rPr sz="4200">
                <a:solidFill>
                  <a:srgbClr val="414141"/>
                </a:solidFill>
              </a:rPr>
              <a:t> over others</a:t>
            </a:r>
            <a:endParaRPr sz="4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App switch: </a:t>
            </a:r>
            <a:r>
              <a:rPr b="1" sz="4200">
                <a:solidFill>
                  <a:srgbClr val="414141"/>
                </a:solidFill>
              </a:rPr>
              <a:t>steal focus</a:t>
            </a:r>
            <a:r>
              <a:rPr sz="4200">
                <a:solidFill>
                  <a:srgbClr val="414141"/>
                </a:solidFill>
              </a:rPr>
              <a:t> from the top app</a:t>
            </a:r>
            <a:endParaRPr sz="4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Fullscreen: draw on the device’s </a:t>
            </a:r>
            <a:r>
              <a:rPr b="1" sz="4200">
                <a:solidFill>
                  <a:srgbClr val="414141"/>
                </a:solidFill>
              </a:rPr>
              <a:t>entire screen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Enhancing techniques:</a:t>
            </a:r>
            <a:endParaRPr sz="4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detect how the user is </a:t>
            </a:r>
            <a:r>
              <a:rPr b="1" sz="4200">
                <a:solidFill>
                  <a:srgbClr val="414141"/>
                </a:solidFill>
              </a:rPr>
              <a:t>interacting</a:t>
            </a:r>
            <a:r>
              <a:rPr sz="4200">
                <a:solidFill>
                  <a:srgbClr val="414141"/>
                </a:solidFill>
              </a:rPr>
              <a:t> with the system </a:t>
            </a:r>
            <a:endParaRPr sz="42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create graphical elements </a:t>
            </a:r>
            <a:r>
              <a:rPr b="1" sz="4200">
                <a:solidFill>
                  <a:srgbClr val="414141"/>
                </a:solidFill>
              </a:rPr>
              <a:t>mimicking</a:t>
            </a:r>
            <a:r>
              <a:rPr sz="4200">
                <a:solidFill>
                  <a:srgbClr val="414141"/>
                </a:solidFill>
              </a:rPr>
              <a:t> existing ones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grpSp>
        <p:nvGrpSpPr>
          <p:cNvPr id="90" name="Group 90"/>
          <p:cNvGrpSpPr/>
          <p:nvPr/>
        </p:nvGrpSpPr>
        <p:grpSpPr>
          <a:xfrm>
            <a:off x="912283" y="3484206"/>
            <a:ext cx="8355540" cy="9566988"/>
            <a:chOff x="-127000" y="-88900"/>
            <a:chExt cx="8355539" cy="9566986"/>
          </a:xfrm>
        </p:grpSpPr>
        <p:pic>
          <p:nvPicPr>
            <p:cNvPr id="89" name="Screen Shot 2015-10-06 at 4.15.36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101540" cy="92367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8355540" cy="95669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Confusion Attack by Android GUI API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952500" y="3797300"/>
            <a:ext cx="22494922" cy="8928100"/>
          </a:xfrm>
          <a:prstGeom prst="rect">
            <a:avLst/>
          </a:prstGeom>
        </p:spPr>
        <p:txBody>
          <a:bodyPr/>
          <a:lstStyle/>
          <a:p>
            <a:pPr lvl="0" marL="462280" indent="-462280" defTabSz="75120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A tool checks how the main Android GUI APIs can be used to mount a GUI confusion attack</a:t>
            </a:r>
            <a:endParaRPr sz="3822">
              <a:solidFill>
                <a:srgbClr val="414141"/>
              </a:solidFill>
            </a:endParaRPr>
          </a:p>
          <a:p>
            <a:pPr lvl="0" marL="462280" indent="-462280" defTabSz="75120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i="1" sz="3822">
                <a:solidFill>
                  <a:srgbClr val="414141"/>
                </a:solidFill>
              </a:rPr>
              <a:t>startActivity</a:t>
            </a:r>
            <a:r>
              <a:rPr sz="3822">
                <a:solidFill>
                  <a:srgbClr val="414141"/>
                </a:solidFill>
              </a:rPr>
              <a:t>: how a newly-started Activity is </a:t>
            </a:r>
            <a:r>
              <a:rPr b="1" sz="3822">
                <a:solidFill>
                  <a:srgbClr val="414141"/>
                </a:solidFill>
              </a:rPr>
              <a:t>placed on the Activities’ stack</a:t>
            </a:r>
            <a:endParaRPr sz="3822">
              <a:solidFill>
                <a:srgbClr val="414141"/>
              </a:solidFill>
            </a:endParaRPr>
          </a:p>
          <a:p>
            <a:pPr lvl="1" marL="1020714" indent="-465978" defTabSz="751205">
              <a:spcBef>
                <a:spcPts val="22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The type of Android component calling </a:t>
            </a:r>
            <a:r>
              <a:rPr i="1" sz="3822">
                <a:solidFill>
                  <a:srgbClr val="414141"/>
                </a:solidFill>
              </a:rPr>
              <a:t>startActivity</a:t>
            </a:r>
            <a:r>
              <a:rPr sz="3822">
                <a:solidFill>
                  <a:srgbClr val="414141"/>
                </a:solidFill>
              </a:rPr>
              <a:t>. </a:t>
            </a:r>
            <a:endParaRPr sz="3822">
              <a:solidFill>
                <a:srgbClr val="414141"/>
              </a:solidFill>
            </a:endParaRPr>
          </a:p>
          <a:p>
            <a:pPr lvl="1" marL="1020714" indent="-465978" defTabSz="751205">
              <a:spcBef>
                <a:spcPts val="22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The </a:t>
            </a:r>
            <a:r>
              <a:rPr i="1" sz="3822">
                <a:solidFill>
                  <a:srgbClr val="414141"/>
                </a:solidFill>
              </a:rPr>
              <a:t>launchMode </a:t>
            </a:r>
            <a:r>
              <a:rPr sz="3822">
                <a:solidFill>
                  <a:srgbClr val="414141"/>
                </a:solidFill>
              </a:rPr>
              <a:t>attribute of the opened Activity.</a:t>
            </a:r>
            <a:endParaRPr sz="3822">
              <a:solidFill>
                <a:srgbClr val="414141"/>
              </a:solidFill>
            </a:endParaRPr>
          </a:p>
          <a:p>
            <a:pPr lvl="1" marL="1020714" indent="-465978" defTabSz="751205">
              <a:spcBef>
                <a:spcPts val="22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Flags passed to </a:t>
            </a:r>
            <a:r>
              <a:rPr i="1" sz="3822">
                <a:solidFill>
                  <a:srgbClr val="414141"/>
                </a:solidFill>
              </a:rPr>
              <a:t>startActivity</a:t>
            </a:r>
            <a:r>
              <a:rPr sz="3822">
                <a:solidFill>
                  <a:srgbClr val="414141"/>
                </a:solidFill>
              </a:rPr>
              <a:t>.</a:t>
            </a:r>
            <a:endParaRPr sz="3822">
              <a:solidFill>
                <a:srgbClr val="414141"/>
              </a:solidFill>
            </a:endParaRPr>
          </a:p>
          <a:p>
            <a:pPr lvl="0" marL="462280" indent="-462280" defTabSz="751205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“inescapable” fullscreen Windows: an app can </a:t>
            </a:r>
            <a:r>
              <a:rPr b="1" sz="3822">
                <a:solidFill>
                  <a:srgbClr val="414141"/>
                </a:solidFill>
              </a:rPr>
              <a:t>influence the appearance of a Window</a:t>
            </a:r>
            <a:endParaRPr sz="3822">
              <a:solidFill>
                <a:srgbClr val="414141"/>
              </a:solidFill>
            </a:endParaRPr>
          </a:p>
          <a:p>
            <a:pPr lvl="1" marL="1020714" indent="-465978" defTabSz="751205">
              <a:spcBef>
                <a:spcPts val="22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Modifying the Window’s </a:t>
            </a:r>
            <a:r>
              <a:rPr i="1" sz="3822">
                <a:solidFill>
                  <a:srgbClr val="414141"/>
                </a:solidFill>
              </a:rPr>
              <a:t>TYPE</a:t>
            </a:r>
            <a:r>
              <a:rPr sz="3822">
                <a:solidFill>
                  <a:srgbClr val="414141"/>
                </a:solidFill>
              </a:rPr>
              <a:t>.</a:t>
            </a:r>
            <a:endParaRPr sz="3822">
              <a:solidFill>
                <a:srgbClr val="414141"/>
              </a:solidFill>
            </a:endParaRPr>
          </a:p>
          <a:p>
            <a:pPr lvl="1" marL="1020714" indent="-465978" defTabSz="751205">
              <a:spcBef>
                <a:spcPts val="22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Specifying certain flags that determine the Window’s layout.</a:t>
            </a:r>
            <a:endParaRPr sz="3822">
              <a:solidFill>
                <a:srgbClr val="414141"/>
              </a:solidFill>
            </a:endParaRPr>
          </a:p>
          <a:p>
            <a:pPr lvl="1" marL="1020714" indent="-465978" defTabSz="751205">
              <a:spcBef>
                <a:spcPts val="22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822">
                <a:solidFill>
                  <a:srgbClr val="414141"/>
                </a:solidFill>
              </a:rPr>
              <a:t>Calling the </a:t>
            </a:r>
            <a:r>
              <a:rPr i="1" sz="3822">
                <a:solidFill>
                  <a:srgbClr val="414141"/>
                </a:solidFill>
              </a:rPr>
              <a:t>setSystemUiVisibility </a:t>
            </a:r>
            <a:r>
              <a:rPr sz="3822">
                <a:solidFill>
                  <a:srgbClr val="414141"/>
                </a:solidFill>
              </a:rPr>
              <a:t>API with specific flags to influence the appearance and the behavior of the navigation bar and the status bar. 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Confusion Attack by Android GUI API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952500" y="3797300"/>
            <a:ext cx="22494922" cy="501524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An Activity is </a:t>
            </a:r>
            <a:r>
              <a:rPr b="1" sz="4200">
                <a:solidFill>
                  <a:srgbClr val="414141"/>
                </a:solidFill>
              </a:rPr>
              <a:t>drawn on top of each other</a:t>
            </a:r>
            <a:r>
              <a:rPr sz="4200">
                <a:solidFill>
                  <a:srgbClr val="414141"/>
                </a:solidFill>
              </a:rPr>
              <a:t> (Android 4.4) as opened by calling startActivity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from a Service, a Broadcast Receiver, or a Content Provider with the NEW_TASK flag.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from another Activity and it has the </a:t>
            </a:r>
            <a:r>
              <a:rPr i="1" sz="4200">
                <a:solidFill>
                  <a:srgbClr val="414141"/>
                </a:solidFill>
              </a:rPr>
              <a:t>singleInstance</a:t>
            </a:r>
            <a:r>
              <a:rPr sz="4200">
                <a:solidFill>
                  <a:srgbClr val="414141"/>
                </a:solidFill>
              </a:rPr>
              <a:t> launch mode.</a:t>
            </a:r>
            <a:endParaRPr sz="42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from another Activity and certain launch modes and flags are used.</a:t>
            </a:r>
            <a:endParaRPr i="1" sz="42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“inescapable” fullscreen Windows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</a:fld>
          </a:p>
        </p:txBody>
      </p:sp>
      <p:pic>
        <p:nvPicPr>
          <p:cNvPr id="99" name="Screen Shot 2015-10-06 at 4.15.5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14401" y="9183676"/>
            <a:ext cx="9039198" cy="359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Screen Shot 2015-10-06 at 4.15.47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8379" y="9183676"/>
            <a:ext cx="9870242" cy="359909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963936" y="12755033"/>
            <a:ext cx="889912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Component types, flags, and launchMode values</a:t>
            </a:r>
          </a:p>
        </p:txBody>
      </p:sp>
      <p:sp>
        <p:nvSpPr>
          <p:cNvPr id="102" name="Shape 102"/>
          <p:cNvSpPr/>
          <p:nvPr/>
        </p:nvSpPr>
        <p:spPr>
          <a:xfrm>
            <a:off x="15915580" y="12755033"/>
            <a:ext cx="423684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Widow types and flags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