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99" r:id="rId4"/>
    <p:sldId id="300" r:id="rId5"/>
    <p:sldId id="262" r:id="rId6"/>
    <p:sldId id="258" r:id="rId7"/>
    <p:sldId id="264" r:id="rId8"/>
    <p:sldId id="266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74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88" r:id="rId39"/>
    <p:sldId id="297" r:id="rId40"/>
    <p:sldId id="296" r:id="rId41"/>
    <p:sldId id="298" r:id="rId42"/>
    <p:sldId id="260" r:id="rId4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87" autoAdjust="0"/>
  </p:normalViewPr>
  <p:slideViewPr>
    <p:cSldViewPr snapToGrid="0" snapToObjects="1">
      <p:cViewPr varScale="1">
        <p:scale>
          <a:sx n="102" d="100"/>
          <a:sy n="102" d="100"/>
        </p:scale>
        <p:origin x="-2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80D05-5079-8A4A-8788-39B4B6E7E729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19591-504E-7340-86DD-553354240B0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7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19591-504E-7340-86DD-553354240B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6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19591-504E-7340-86DD-553354240B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7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19591-504E-7340-86DD-553354240B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19591-504E-7340-86DD-553354240B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94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important gadgets have a different location every time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19591-504E-7340-86DD-553354240B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9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EB16F3-5A82-E644-900B-A939188F8196}" type="datetimeFigureOut">
              <a:rPr lang="es-E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344050C-D201-694C-9CED-64CFB8A299B7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1650" y="4624668"/>
            <a:ext cx="8527550" cy="933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Devil is in the Constants: Bypassing Defenses in Browser JIT Engines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1650" y="5562599"/>
            <a:ext cx="4038600" cy="748553"/>
          </a:xfrm>
        </p:spPr>
        <p:txBody>
          <a:bodyPr/>
          <a:lstStyle/>
          <a:p>
            <a:r>
              <a:rPr lang="en-US" dirty="0" err="1" smtClean="0"/>
              <a:t>Michalis</a:t>
            </a:r>
            <a:r>
              <a:rPr lang="en-US" dirty="0" smtClean="0"/>
              <a:t> </a:t>
            </a:r>
            <a:r>
              <a:rPr lang="en-US" dirty="0" err="1" smtClean="0"/>
              <a:t>Athnasakis</a:t>
            </a:r>
            <a:r>
              <a:rPr lang="en-US" dirty="0" smtClean="0"/>
              <a:t>, Elias </a:t>
            </a:r>
            <a:r>
              <a:rPr lang="en-US" dirty="0" err="1" smtClean="0"/>
              <a:t>Athanasopoulos</a:t>
            </a:r>
            <a:r>
              <a:rPr lang="en-US" dirty="0" smtClean="0"/>
              <a:t>, </a:t>
            </a:r>
            <a:r>
              <a:rPr lang="en-US" dirty="0" err="1" smtClean="0"/>
              <a:t>Michalis</a:t>
            </a:r>
            <a:r>
              <a:rPr lang="en-US" dirty="0" smtClean="0"/>
              <a:t> </a:t>
            </a:r>
            <a:r>
              <a:rPr lang="en-US" dirty="0" err="1" smtClean="0"/>
              <a:t>Polychronakis</a:t>
            </a:r>
            <a:r>
              <a:rPr lang="en-US" dirty="0" smtClean="0"/>
              <a:t>, </a:t>
            </a:r>
            <a:r>
              <a:rPr lang="en-US" dirty="0" err="1" smtClean="0"/>
              <a:t>Georgios</a:t>
            </a:r>
            <a:r>
              <a:rPr lang="en-US" dirty="0" smtClean="0"/>
              <a:t> </a:t>
            </a:r>
            <a:r>
              <a:rPr lang="en-US" dirty="0" err="1" smtClean="0"/>
              <a:t>Portokalidis</a:t>
            </a:r>
            <a:r>
              <a:rPr lang="en-US" dirty="0" smtClean="0"/>
              <a:t>, Sotiris </a:t>
            </a:r>
            <a:r>
              <a:rPr lang="en-US" dirty="0" err="1" smtClean="0"/>
              <a:t>Ionnidis</a:t>
            </a:r>
            <a:endParaRPr lang="en-US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800600" y="5562957"/>
            <a:ext cx="4038600" cy="748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Presented by Carlos Bernal-C</a:t>
            </a:r>
            <a:r>
              <a:rPr lang="en-US" dirty="0" smtClean="0"/>
              <a:t>árdenas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7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- Process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browser renders a malicious web page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JavaScript in this webpage once compiled will produce gadgets in the JIT buffer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memory discloser bug reveals the location of the gadgets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ROP chain is built using the gadgets and controls is transferred to it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ROP chain calls </a:t>
            </a:r>
            <a:r>
              <a:rPr lang="en-US" i="1" dirty="0" err="1" smtClean="0"/>
              <a:t>mprotect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err="1" smtClean="0"/>
              <a:t>VirtualProtect</a:t>
            </a:r>
            <a:r>
              <a:rPr lang="en-US" dirty="0" smtClean="0"/>
              <a:t> for making a page executable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Control is transferred to the </a:t>
            </a:r>
            <a:r>
              <a:rPr lang="en-US" dirty="0" err="1" smtClean="0"/>
              <a:t>shellcode</a:t>
            </a:r>
            <a:r>
              <a:rPr lang="en-US" dirty="0" smtClean="0"/>
              <a:t> and the browser is compromised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Mozilla JIT - Preparation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7298" r="-7298"/>
          <a:stretch>
            <a:fillRect/>
          </a:stretch>
        </p:blipFill>
        <p:spPr>
          <a:xfrm>
            <a:off x="498474" y="1981200"/>
            <a:ext cx="5625747" cy="4144963"/>
          </a:xfrm>
        </p:spPr>
      </p:pic>
    </p:spTree>
    <p:extLst>
      <p:ext uri="{BB962C8B-B14F-4D97-AF65-F5344CB8AC3E}">
        <p14:creationId xmlns:p14="http://schemas.microsoft.com/office/powerpoint/2010/main" val="1895904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Mozilla JIT - Preparation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7298" r="-7298"/>
          <a:stretch>
            <a:fillRect/>
          </a:stretch>
        </p:blipFill>
        <p:spPr>
          <a:xfrm>
            <a:off x="498474" y="1981200"/>
            <a:ext cx="5625747" cy="4144963"/>
          </a:xfrm>
        </p:spPr>
      </p:pic>
      <p:sp>
        <p:nvSpPr>
          <p:cNvPr id="5" name="Cerrar llave 4"/>
          <p:cNvSpPr/>
          <p:nvPr/>
        </p:nvSpPr>
        <p:spPr>
          <a:xfrm>
            <a:off x="2276593" y="2079037"/>
            <a:ext cx="122296" cy="3104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2521186" y="2041409"/>
            <a:ext cx="516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storing the page address and region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93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Mozilla JIT - Preparation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7298" r="-7298"/>
          <a:stretch>
            <a:fillRect/>
          </a:stretch>
        </p:blipFill>
        <p:spPr>
          <a:xfrm>
            <a:off x="498474" y="1981200"/>
            <a:ext cx="5625747" cy="4144963"/>
          </a:xfrm>
        </p:spPr>
      </p:pic>
      <p:sp>
        <p:nvSpPr>
          <p:cNvPr id="5" name="Cerrar llave 4"/>
          <p:cNvSpPr/>
          <p:nvPr/>
        </p:nvSpPr>
        <p:spPr>
          <a:xfrm>
            <a:off x="2662297" y="2410741"/>
            <a:ext cx="122296" cy="3104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2784593" y="2410741"/>
            <a:ext cx="399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zeroing %</a:t>
            </a:r>
            <a:r>
              <a:rPr lang="en-US" dirty="0" err="1" smtClean="0"/>
              <a:t>eax</a:t>
            </a:r>
            <a:r>
              <a:rPr lang="en-US" dirty="0" smtClean="0"/>
              <a:t> and copying 0x7d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16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Mozilla JIT - Preparation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7298" r="-7298"/>
          <a:stretch>
            <a:fillRect/>
          </a:stretch>
        </p:blipFill>
        <p:spPr>
          <a:xfrm>
            <a:off x="498474" y="1981200"/>
            <a:ext cx="5625747" cy="4144963"/>
          </a:xfrm>
        </p:spPr>
      </p:pic>
      <p:sp>
        <p:nvSpPr>
          <p:cNvPr id="5" name="Cerrar llave 4"/>
          <p:cNvSpPr/>
          <p:nvPr/>
        </p:nvSpPr>
        <p:spPr>
          <a:xfrm>
            <a:off x="2662297" y="2721185"/>
            <a:ext cx="122296" cy="3104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2756372" y="2655323"/>
            <a:ext cx="5270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copying 0x7 value to enable  read, write and </a:t>
            </a:r>
          </a:p>
          <a:p>
            <a:r>
              <a:rPr lang="en-US" dirty="0" smtClean="0"/>
              <a:t>Execute permissions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14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Mozilla JIT - Preparation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7298" r="-7298"/>
          <a:stretch>
            <a:fillRect/>
          </a:stretch>
        </p:blipFill>
        <p:spPr>
          <a:xfrm>
            <a:off x="498474" y="1981200"/>
            <a:ext cx="5625747" cy="4144963"/>
          </a:xfrm>
        </p:spPr>
      </p:pic>
      <p:sp>
        <p:nvSpPr>
          <p:cNvPr id="5" name="Cerrar llave 4"/>
          <p:cNvSpPr/>
          <p:nvPr/>
        </p:nvSpPr>
        <p:spPr>
          <a:xfrm>
            <a:off x="2662297" y="3019777"/>
            <a:ext cx="122296" cy="18117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2765779" y="2909312"/>
            <a:ext cx="175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Calls </a:t>
            </a:r>
            <a:r>
              <a:rPr lang="en-US" i="1" dirty="0" err="1" smtClean="0"/>
              <a:t>mprotect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02950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298" t="36631" r="-7298" b="10033"/>
          <a:stretch/>
        </p:blipFill>
        <p:spPr>
          <a:xfrm>
            <a:off x="1143547" y="3546672"/>
            <a:ext cx="6894531" cy="2709332"/>
          </a:xfr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 need to trigger the JIT compiler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Influence the output of the JIT compiler to create the gadget in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56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298" t="36631" r="-7298" b="10033"/>
          <a:stretch/>
        </p:blipFill>
        <p:spPr>
          <a:xfrm>
            <a:off x="1143547" y="3546672"/>
            <a:ext cx="6894531" cy="2709332"/>
          </a:xfr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 need to trigger the JIT compiler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Influence the output of the JIT compiler to create the gadget in memory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1854699" y="4428559"/>
            <a:ext cx="2756985" cy="334231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70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298" t="36631" r="-7298" b="10033"/>
          <a:stretch/>
        </p:blipFill>
        <p:spPr>
          <a:xfrm>
            <a:off x="1143547" y="3546672"/>
            <a:ext cx="6894531" cy="2709332"/>
          </a:xfr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 need to trigger the JIT compiler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Influence the output of the JIT compiler to create the gadget in memory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2523059" y="4679230"/>
            <a:ext cx="3659271" cy="1446933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5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JavaScript Compiled Code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872" r="-8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215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9578" t="21920" r="22529"/>
          <a:stretch/>
        </p:blipFill>
        <p:spPr>
          <a:xfrm>
            <a:off x="286382" y="1892720"/>
            <a:ext cx="3000789" cy="58991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513" y="2042146"/>
            <a:ext cx="3357442" cy="5812021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3698067" y="3175288"/>
            <a:ext cx="1133078" cy="72222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91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JavaScript Compiled Code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872" r="-872"/>
          <a:stretch>
            <a:fillRect/>
          </a:stretch>
        </p:blipFill>
        <p:spPr/>
      </p:pic>
      <p:sp>
        <p:nvSpPr>
          <p:cNvPr id="5" name="Rectángulo 4"/>
          <p:cNvSpPr/>
          <p:nvPr/>
        </p:nvSpPr>
        <p:spPr>
          <a:xfrm>
            <a:off x="5948404" y="3955763"/>
            <a:ext cx="1119503" cy="506219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08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Mozilla Firefox Vs. IE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Usage of Chakra as the JavaScript JIT engine</a:t>
            </a:r>
          </a:p>
          <a:p>
            <a:r>
              <a:rPr lang="en-US" dirty="0" smtClean="0"/>
              <a:t>Lack of source code makes difficult to understand how JIT is triggered</a:t>
            </a:r>
          </a:p>
          <a:p>
            <a:r>
              <a:rPr lang="en-US" dirty="0" smtClean="0"/>
              <a:t>Chakra performs a set of defenses to mitigate gadget 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47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 JIT - Preparation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-13458" b="-13458"/>
          <a:stretch>
            <a:fillRect/>
          </a:stretch>
        </p:blipFill>
        <p:spPr>
          <a:xfrm>
            <a:off x="498474" y="3929475"/>
            <a:ext cx="7556313" cy="2129840"/>
          </a:xfr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call </a:t>
            </a:r>
            <a:r>
              <a:rPr lang="en-US" dirty="0" err="1" smtClean="0"/>
              <a:t>VirtualProtect</a:t>
            </a:r>
            <a:r>
              <a:rPr lang="en-US" dirty="0" smtClean="0"/>
              <a:t> in windows it takes 4 arguments %</a:t>
            </a:r>
            <a:r>
              <a:rPr lang="en-US" dirty="0" err="1" smtClean="0"/>
              <a:t>rcx</a:t>
            </a:r>
            <a:r>
              <a:rPr lang="en-US" dirty="0" smtClean="0"/>
              <a:t>, %</a:t>
            </a:r>
            <a:r>
              <a:rPr lang="en-US" dirty="0" err="1" smtClean="0"/>
              <a:t>rdx</a:t>
            </a:r>
            <a:r>
              <a:rPr lang="en-US" dirty="0" smtClean="0"/>
              <a:t>, %r8, and %r9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Additional gadget (pop %</a:t>
            </a:r>
            <a:r>
              <a:rPr lang="en-US" dirty="0" err="1" smtClean="0"/>
              <a:t>rax</a:t>
            </a:r>
            <a:r>
              <a:rPr lang="en-US" dirty="0" smtClean="0"/>
              <a:t>) is require to bypass defense of Chakra engine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Additional gadget (</a:t>
            </a:r>
            <a:r>
              <a:rPr lang="en-US" dirty="0" err="1" smtClean="0"/>
              <a:t>xchg</a:t>
            </a:r>
            <a:r>
              <a:rPr lang="en-US" dirty="0" smtClean="0"/>
              <a:t>) is required to adjust the 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Constant Blinding</a:t>
            </a:r>
          </a:p>
          <a:p>
            <a:pPr lvl="1"/>
            <a:r>
              <a:rPr lang="en-US" dirty="0" smtClean="0"/>
              <a:t>Any immediate value less than 2 bytes long is never emitted as it is</a:t>
            </a:r>
          </a:p>
          <a:p>
            <a:pPr lvl="1"/>
            <a:r>
              <a:rPr lang="en-US" dirty="0" smtClean="0"/>
              <a:t>It is </a:t>
            </a:r>
            <a:r>
              <a:rPr lang="en-US" dirty="0" err="1" smtClean="0"/>
              <a:t>XORed</a:t>
            </a:r>
            <a:r>
              <a:rPr lang="en-US" dirty="0" smtClean="0"/>
              <a:t> with a random value, then </a:t>
            </a:r>
            <a:r>
              <a:rPr lang="en-US" dirty="0" err="1" smtClean="0"/>
              <a:t>XORed</a:t>
            </a:r>
            <a:r>
              <a:rPr lang="en-US" dirty="0" smtClean="0"/>
              <a:t> again when it is actually used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83" y="3802992"/>
            <a:ext cx="8007787" cy="6875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3" y="4984849"/>
            <a:ext cx="8007787" cy="911127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4210668" y="4490529"/>
            <a:ext cx="517979" cy="4943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88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Constant Blinding</a:t>
            </a:r>
          </a:p>
          <a:p>
            <a:pPr lvl="1"/>
            <a:r>
              <a:rPr lang="en-US" dirty="0" smtClean="0"/>
              <a:t>Any immediate value less than 2 bytes long is never emitted as it is</a:t>
            </a:r>
          </a:p>
          <a:p>
            <a:pPr lvl="1"/>
            <a:r>
              <a:rPr lang="en-US" dirty="0" smtClean="0"/>
              <a:t>It is </a:t>
            </a:r>
            <a:r>
              <a:rPr lang="en-US" dirty="0" err="1" smtClean="0"/>
              <a:t>XORed</a:t>
            </a:r>
            <a:r>
              <a:rPr lang="en-US" dirty="0" smtClean="0"/>
              <a:t> with a random value, then </a:t>
            </a:r>
            <a:r>
              <a:rPr lang="en-US" dirty="0" err="1" smtClean="0"/>
              <a:t>XORed</a:t>
            </a:r>
            <a:r>
              <a:rPr lang="en-US" dirty="0" smtClean="0"/>
              <a:t> again when it is actually used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83" y="3802992"/>
            <a:ext cx="8007787" cy="6875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3" y="4984849"/>
            <a:ext cx="8007787" cy="911127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4210668" y="4490529"/>
            <a:ext cx="517979" cy="4943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6407973" y="5125432"/>
            <a:ext cx="1988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Expected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Constant Blinding</a:t>
            </a:r>
          </a:p>
          <a:p>
            <a:pPr lvl="1"/>
            <a:r>
              <a:rPr lang="en-US" dirty="0" smtClean="0"/>
              <a:t>Any immediate value less than 2 bytes long is never emitted as it is</a:t>
            </a:r>
          </a:p>
          <a:p>
            <a:pPr lvl="1"/>
            <a:r>
              <a:rPr lang="en-US" dirty="0" smtClean="0"/>
              <a:t>It is </a:t>
            </a:r>
            <a:r>
              <a:rPr lang="en-US" dirty="0" err="1" smtClean="0"/>
              <a:t>XORed</a:t>
            </a:r>
            <a:r>
              <a:rPr lang="en-US" dirty="0" smtClean="0"/>
              <a:t> with a random value, then </a:t>
            </a:r>
            <a:r>
              <a:rPr lang="en-US" dirty="0" err="1" smtClean="0"/>
              <a:t>XORed</a:t>
            </a:r>
            <a:r>
              <a:rPr lang="en-US" dirty="0" smtClean="0"/>
              <a:t> again when it is actually used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83" y="3802992"/>
            <a:ext cx="8007787" cy="6875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3" y="4984849"/>
            <a:ext cx="8007787" cy="911127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4210668" y="4490529"/>
            <a:ext cx="517979" cy="4943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6407973" y="5125432"/>
            <a:ext cx="1988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Expected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83" y="4974076"/>
            <a:ext cx="8007787" cy="13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56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Constant Blinding</a:t>
            </a:r>
          </a:p>
          <a:p>
            <a:pPr lvl="1"/>
            <a:r>
              <a:rPr lang="en-US" dirty="0" smtClean="0"/>
              <a:t>Any immediate value less than 2 bytes long is never emitted as it is</a:t>
            </a:r>
          </a:p>
          <a:p>
            <a:pPr lvl="1"/>
            <a:r>
              <a:rPr lang="en-US" dirty="0" smtClean="0"/>
              <a:t>It is </a:t>
            </a:r>
            <a:r>
              <a:rPr lang="en-US" dirty="0" err="1" smtClean="0"/>
              <a:t>XORed</a:t>
            </a:r>
            <a:r>
              <a:rPr lang="en-US" dirty="0" smtClean="0"/>
              <a:t> with a random value, then </a:t>
            </a:r>
            <a:r>
              <a:rPr lang="en-US" dirty="0" err="1" smtClean="0"/>
              <a:t>XORed</a:t>
            </a:r>
            <a:r>
              <a:rPr lang="en-US" dirty="0" smtClean="0"/>
              <a:t> again when it is actually used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83" y="3802992"/>
            <a:ext cx="8007787" cy="6875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3" y="4984849"/>
            <a:ext cx="8007787" cy="911127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4210668" y="4490529"/>
            <a:ext cx="517979" cy="4943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6407973" y="5125432"/>
            <a:ext cx="1988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Expected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83" y="4974076"/>
            <a:ext cx="8007787" cy="137713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15184" y="5595168"/>
            <a:ext cx="2108130" cy="334231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6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 Implementation </a:t>
            </a:r>
            <a:r>
              <a:rPr lang="en-US" dirty="0" smtClean="0"/>
              <a:t>– Long Gadgets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Long Gadgets</a:t>
            </a:r>
          </a:p>
          <a:p>
            <a:pPr lvl="1"/>
            <a:r>
              <a:rPr lang="en-US" dirty="0" smtClean="0"/>
              <a:t>Gadgets longer than 2 bytes must be broken into two parts</a:t>
            </a:r>
          </a:p>
          <a:p>
            <a:pPr lvl="1"/>
            <a:r>
              <a:rPr lang="en-US" dirty="0" smtClean="0"/>
              <a:t>The </a:t>
            </a:r>
            <a:r>
              <a:rPr lang="en-US" i="1" dirty="0" smtClean="0"/>
              <a:t>pop</a:t>
            </a:r>
            <a:r>
              <a:rPr lang="en-US" dirty="0" smtClean="0"/>
              <a:t> (2 bytes) part that loads the register and the </a:t>
            </a:r>
            <a:r>
              <a:rPr lang="en-US" i="1" dirty="0" smtClean="0"/>
              <a:t>ret</a:t>
            </a:r>
            <a:r>
              <a:rPr lang="en-US" dirty="0" smtClean="0"/>
              <a:t> (1 bytes) part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2106" r="-12106"/>
          <a:stretch>
            <a:fillRect/>
          </a:stretch>
        </p:blipFill>
        <p:spPr>
          <a:xfrm>
            <a:off x="4383169" y="1919115"/>
            <a:ext cx="4106668" cy="4648520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54038"/>
          <a:stretch/>
        </p:blipFill>
        <p:spPr>
          <a:xfrm>
            <a:off x="498518" y="4776163"/>
            <a:ext cx="3657600" cy="1350000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4383169" y="5197290"/>
            <a:ext cx="545986" cy="5347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67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 Implementation </a:t>
            </a:r>
            <a:r>
              <a:rPr lang="en-US" dirty="0" smtClean="0"/>
              <a:t>– Long Gadgets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Long Gadgets</a:t>
            </a:r>
          </a:p>
          <a:p>
            <a:pPr lvl="1"/>
            <a:r>
              <a:rPr lang="en-US" dirty="0" smtClean="0"/>
              <a:t>Gadgets longer than 2 bytes must be broken into two parts</a:t>
            </a:r>
          </a:p>
          <a:p>
            <a:pPr lvl="1"/>
            <a:r>
              <a:rPr lang="en-US" dirty="0" smtClean="0"/>
              <a:t>The </a:t>
            </a:r>
            <a:r>
              <a:rPr lang="en-US" i="1" dirty="0" smtClean="0"/>
              <a:t>pop</a:t>
            </a:r>
            <a:r>
              <a:rPr lang="en-US" dirty="0" smtClean="0"/>
              <a:t> (2 bytes) part that loads the register and the </a:t>
            </a:r>
            <a:r>
              <a:rPr lang="en-US" i="1" dirty="0" smtClean="0"/>
              <a:t>ret</a:t>
            </a:r>
            <a:r>
              <a:rPr lang="en-US" dirty="0" smtClean="0"/>
              <a:t> (1 bytes) part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2106" r="-12106"/>
          <a:stretch>
            <a:fillRect/>
          </a:stretch>
        </p:blipFill>
        <p:spPr>
          <a:xfrm>
            <a:off x="4383169" y="1919115"/>
            <a:ext cx="4106668" cy="4648520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54038"/>
          <a:stretch/>
        </p:blipFill>
        <p:spPr>
          <a:xfrm>
            <a:off x="498518" y="4776163"/>
            <a:ext cx="3657600" cy="1350000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4383169" y="5197290"/>
            <a:ext cx="545986" cy="5347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5830975" y="4619072"/>
            <a:ext cx="1073207" cy="237211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59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– Code Diversification</a:t>
            </a:r>
            <a:endParaRPr lang="en-U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Code Diversification</a:t>
            </a:r>
          </a:p>
          <a:p>
            <a:pPr lvl="1"/>
            <a:r>
              <a:rPr lang="en-US" dirty="0" smtClean="0"/>
              <a:t>Chakra adds a diversification layer that generates random number of </a:t>
            </a:r>
            <a:r>
              <a:rPr lang="en-US" i="1" dirty="0" err="1" smtClean="0"/>
              <a:t>nop</a:t>
            </a:r>
            <a:r>
              <a:rPr lang="en-US" dirty="0" smtClean="0"/>
              <a:t> instructions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This instructions performs no useful computation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This changes the layout of the JIT buffer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There are sophisticated techniques that can by pass this defense</a:t>
            </a:r>
          </a:p>
          <a:p>
            <a:pPr lvl="1"/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30921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9578" t="21920" r="22529"/>
          <a:stretch/>
        </p:blipFill>
        <p:spPr>
          <a:xfrm>
            <a:off x="286382" y="1892720"/>
            <a:ext cx="3000789" cy="58991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513" y="2042146"/>
            <a:ext cx="3357442" cy="5812021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3698067" y="3175288"/>
            <a:ext cx="1133078" cy="72222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477513" y="1395815"/>
            <a:ext cx="3374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 that their main</a:t>
            </a:r>
          </a:p>
          <a:p>
            <a:r>
              <a:rPr lang="en-US" dirty="0" smtClean="0"/>
              <a:t>purpose is not a web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37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563" b="-5563"/>
          <a:stretch>
            <a:fillRect/>
          </a:stretch>
        </p:blipFill>
        <p:spPr>
          <a:xfrm>
            <a:off x="498518" y="1985963"/>
            <a:ext cx="3657600" cy="31779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664" r="-22664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4963705"/>
            <a:ext cx="3456148" cy="10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8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563" b="-5563"/>
          <a:stretch>
            <a:fillRect/>
          </a:stretch>
        </p:blipFill>
        <p:spPr>
          <a:xfrm>
            <a:off x="498518" y="1985963"/>
            <a:ext cx="3657600" cy="31779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664" r="-22664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4963705"/>
            <a:ext cx="3456148" cy="10144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984280" y="2153554"/>
            <a:ext cx="469435" cy="324416"/>
          </a:xfrm>
          <a:prstGeom prst="rect">
            <a:avLst/>
          </a:prstGeom>
          <a:noFill/>
          <a:ln w="762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59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563" b="-5563"/>
          <a:stretch>
            <a:fillRect/>
          </a:stretch>
        </p:blipFill>
        <p:spPr>
          <a:xfrm>
            <a:off x="498518" y="1985963"/>
            <a:ext cx="3657600" cy="31779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664" r="-22664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4963705"/>
            <a:ext cx="3456148" cy="10144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88956" y="2639186"/>
            <a:ext cx="469435" cy="710432"/>
          </a:xfrm>
          <a:prstGeom prst="rect">
            <a:avLst/>
          </a:prstGeom>
          <a:noFill/>
          <a:ln w="762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5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563" b="-5563"/>
          <a:stretch>
            <a:fillRect/>
          </a:stretch>
        </p:blipFill>
        <p:spPr>
          <a:xfrm>
            <a:off x="498518" y="1985963"/>
            <a:ext cx="3657600" cy="31779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664" r="-22664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4963705"/>
            <a:ext cx="3456148" cy="10144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984280" y="3510833"/>
            <a:ext cx="469435" cy="349321"/>
          </a:xfrm>
          <a:prstGeom prst="rect">
            <a:avLst/>
          </a:prstGeom>
          <a:noFill/>
          <a:ln w="762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9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563" b="-5563"/>
          <a:stretch>
            <a:fillRect/>
          </a:stretch>
        </p:blipFill>
        <p:spPr>
          <a:xfrm>
            <a:off x="498518" y="1985963"/>
            <a:ext cx="3657600" cy="31779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664" r="-22664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4963705"/>
            <a:ext cx="3456148" cy="10144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88957" y="3984013"/>
            <a:ext cx="469435" cy="760241"/>
          </a:xfrm>
          <a:prstGeom prst="rect">
            <a:avLst/>
          </a:prstGeom>
          <a:noFill/>
          <a:ln w="762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08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563" b="-5563"/>
          <a:stretch>
            <a:fillRect/>
          </a:stretch>
        </p:blipFill>
        <p:spPr>
          <a:xfrm>
            <a:off x="498518" y="1985963"/>
            <a:ext cx="3657600" cy="31779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664" r="-22664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4963705"/>
            <a:ext cx="3456148" cy="10144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971830" y="4839185"/>
            <a:ext cx="469435" cy="390702"/>
          </a:xfrm>
          <a:prstGeom prst="rect">
            <a:avLst/>
          </a:prstGeom>
          <a:noFill/>
          <a:ln w="762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9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563" b="-5563"/>
          <a:stretch>
            <a:fillRect/>
          </a:stretch>
        </p:blipFill>
        <p:spPr>
          <a:xfrm>
            <a:off x="498518" y="1985963"/>
            <a:ext cx="3657600" cy="31779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664" r="-22664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4963705"/>
            <a:ext cx="3456148" cy="10144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88958" y="5349721"/>
            <a:ext cx="469435" cy="390702"/>
          </a:xfrm>
          <a:prstGeom prst="rect">
            <a:avLst/>
          </a:prstGeom>
          <a:noFill/>
          <a:ln w="762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60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Implementation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563" b="-5563"/>
          <a:stretch>
            <a:fillRect/>
          </a:stretch>
        </p:blipFill>
        <p:spPr>
          <a:xfrm>
            <a:off x="498518" y="1985963"/>
            <a:ext cx="3657600" cy="31779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664" r="-22664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" y="4963705"/>
            <a:ext cx="3456148" cy="10144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971831" y="5832653"/>
            <a:ext cx="469435" cy="281058"/>
          </a:xfrm>
          <a:prstGeom prst="rect">
            <a:avLst/>
          </a:prstGeom>
          <a:noFill/>
          <a:ln w="76200" cmpd="sng"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35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Discovering the Gadgets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 Leaks</a:t>
            </a:r>
          </a:p>
          <a:p>
            <a:pPr lvl="1"/>
            <a:r>
              <a:rPr lang="en-US" dirty="0" smtClean="0"/>
              <a:t>Assumption that a fine-grain randomization scheme has been applied</a:t>
            </a:r>
          </a:p>
          <a:p>
            <a:pPr lvl="1"/>
            <a:r>
              <a:rPr lang="en-US" dirty="0" smtClean="0"/>
              <a:t>Read the content of the memory and infer things about process layout</a:t>
            </a:r>
          </a:p>
          <a:p>
            <a:pPr lvl="1"/>
            <a:r>
              <a:rPr lang="en-US" dirty="0" smtClean="0"/>
              <a:t>Arbitrary increase the length of a JavaScript string object located in the heap</a:t>
            </a:r>
          </a:p>
          <a:p>
            <a:pPr lvl="2"/>
            <a:r>
              <a:rPr lang="en-US" dirty="0" smtClean="0"/>
              <a:t>Place another object ‘X’ next to the string object using heap overwrite</a:t>
            </a:r>
          </a:p>
          <a:p>
            <a:pPr lvl="2"/>
            <a:r>
              <a:rPr lang="en-US" dirty="0" smtClean="0"/>
              <a:t>Discover the memory layout of object ‘X’ that points to its </a:t>
            </a:r>
            <a:r>
              <a:rPr lang="en-US" i="1" dirty="0" err="1" smtClean="0"/>
              <a:t>vtable</a:t>
            </a:r>
            <a:endParaRPr lang="en-US" i="1" dirty="0" smtClean="0"/>
          </a:p>
          <a:p>
            <a:pPr lvl="2"/>
            <a:r>
              <a:rPr lang="en-US" dirty="0" smtClean="0"/>
              <a:t>Have access to the text segment  and start disclosing memory of the segment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3447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Leaking the JIT Buffer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15203" b="-115203"/>
          <a:stretch>
            <a:fillRect/>
          </a:stretch>
        </p:blipFill>
        <p:spPr/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5330" r="-25330"/>
          <a:stretch>
            <a:fillRect/>
          </a:stretch>
        </p:blipFill>
        <p:spPr/>
      </p:pic>
      <p:sp>
        <p:nvSpPr>
          <p:cNvPr id="8" name="Flecha derecha 7"/>
          <p:cNvSpPr/>
          <p:nvPr/>
        </p:nvSpPr>
        <p:spPr>
          <a:xfrm>
            <a:off x="4399878" y="3748084"/>
            <a:ext cx="505975" cy="5105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0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alphaModFix amt="33000"/>
          </a:blip>
          <a:srcRect l="9578" t="21920" r="22529"/>
          <a:stretch/>
        </p:blipFill>
        <p:spPr>
          <a:xfrm>
            <a:off x="286382" y="1892720"/>
            <a:ext cx="3000789" cy="58991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4477513" y="2042146"/>
            <a:ext cx="3357442" cy="5812021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3698067" y="3175288"/>
            <a:ext cx="1133078" cy="722223"/>
          </a:xfrm>
          <a:prstGeom prst="rightArrow">
            <a:avLst/>
          </a:prstGeom>
          <a:solidFill>
            <a:schemeClr val="accent3">
              <a:alpha val="3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2485294" y="1459254"/>
            <a:ext cx="417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attack against browsers continue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96" y="2181566"/>
            <a:ext cx="3595256" cy="35952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587" y="2181566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17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Defenses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Preventing the construction of gadgets</a:t>
            </a:r>
          </a:p>
          <a:p>
            <a:pPr lvl="1"/>
            <a:r>
              <a:rPr lang="en-US" dirty="0" smtClean="0"/>
              <a:t>Apply constant blinding</a:t>
            </a:r>
          </a:p>
          <a:p>
            <a:pPr lvl="1"/>
            <a:r>
              <a:rPr lang="en-US" dirty="0" smtClean="0"/>
              <a:t>Introduces an overhead of 15% to 80%</a:t>
            </a:r>
          </a:p>
          <a:p>
            <a:r>
              <a:rPr lang="en-US" dirty="0" smtClean="0"/>
              <a:t>Diversifying the JIT buffer</a:t>
            </a:r>
          </a:p>
          <a:p>
            <a:pPr lvl="1"/>
            <a:r>
              <a:rPr lang="en-US" dirty="0" smtClean="0"/>
              <a:t>Apply memory discloser techniques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>
          <a:xfrm>
            <a:off x="4399877" y="2447365"/>
            <a:ext cx="3657601" cy="3678797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JIT Analysis</a:t>
            </a:r>
          </a:p>
          <a:p>
            <a:pPr lvl="1"/>
            <a:r>
              <a:rPr lang="en-US" dirty="0" smtClean="0"/>
              <a:t>Apply techniques like G-Free</a:t>
            </a:r>
          </a:p>
          <a:p>
            <a:pPr lvl="1"/>
            <a:r>
              <a:rPr lang="en-US" dirty="0" smtClean="0"/>
              <a:t>It is unclear whether this technique can be applied in code generated on-the-fly</a:t>
            </a:r>
          </a:p>
          <a:p>
            <a:r>
              <a:rPr lang="en-US" dirty="0" smtClean="0"/>
              <a:t>JavaScript Analysis</a:t>
            </a:r>
          </a:p>
          <a:p>
            <a:pPr lvl="1"/>
            <a:r>
              <a:rPr lang="en-US" dirty="0" smtClean="0"/>
              <a:t> Constant values can interpreted as </a:t>
            </a:r>
            <a:r>
              <a:rPr lang="en-US" dirty="0" err="1" smtClean="0"/>
              <a:t>opcodes</a:t>
            </a:r>
            <a:endParaRPr lang="en-US" dirty="0" smtClean="0"/>
          </a:p>
          <a:p>
            <a:pPr lvl="1"/>
            <a:r>
              <a:rPr lang="en-US" dirty="0" smtClean="0"/>
              <a:t>Modern obfuscation techniques can make difficult the analysis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Existing Defenses</a:t>
            </a:r>
            <a:endParaRPr lang="en-U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Proposed Defenses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566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paper presented a a method to attack gadget-free binaries</a:t>
            </a:r>
          </a:p>
          <a:p>
            <a:r>
              <a:rPr lang="en-US" dirty="0" smtClean="0"/>
              <a:t>They demonstrated vulnerabilities of Mozilla Firefox an Internet Explorer</a:t>
            </a:r>
          </a:p>
          <a:p>
            <a:r>
              <a:rPr lang="en-US" dirty="0" smtClean="0"/>
              <a:t>Their attack introduced successfully gadgets by utilizing  JIT engines</a:t>
            </a:r>
          </a:p>
          <a:p>
            <a:r>
              <a:rPr lang="en-US" dirty="0" smtClean="0"/>
              <a:t>The authors modified a technique already published for discovering gadgets at runtime</a:t>
            </a:r>
          </a:p>
          <a:p>
            <a:r>
              <a:rPr lang="en-US" dirty="0" smtClean="0"/>
              <a:t>The authors presented details about undocumented defense techniques of Chakra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75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three exploit design considerations that the authors addressed in the paper for IE?</a:t>
            </a:r>
          </a:p>
          <a:p>
            <a:endParaRPr lang="en-US" dirty="0" smtClean="0"/>
          </a:p>
          <a:p>
            <a:r>
              <a:rPr lang="en-US" dirty="0" smtClean="0"/>
              <a:t>What is the most practical defense for defeating code reuse attacks, and how does it work?</a:t>
            </a:r>
          </a:p>
          <a:p>
            <a:endParaRPr lang="en-US" dirty="0" smtClean="0"/>
          </a:p>
          <a:p>
            <a:r>
              <a:rPr lang="en-US" dirty="0" smtClean="0"/>
              <a:t>What is the part of the process that can be skipped if the JIT compiler is not Gadget-Free?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40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Returned Oriented Programing (ROP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Allows an attacker to gain control of the call stack</a:t>
            </a:r>
          </a:p>
          <a:p>
            <a:pPr lvl="1"/>
            <a:r>
              <a:rPr lang="en-US" dirty="0" smtClean="0"/>
              <a:t>Hijack program control flow</a:t>
            </a:r>
          </a:p>
          <a:p>
            <a:pPr lvl="1"/>
            <a:r>
              <a:rPr lang="en-US" dirty="0" smtClean="0"/>
              <a:t>Executes selected machine instructions sequences (“Gadgets”)</a:t>
            </a:r>
          </a:p>
          <a:p>
            <a:r>
              <a:rPr lang="en-US" dirty="0" smtClean="0"/>
              <a:t>Gadgets</a:t>
            </a:r>
          </a:p>
          <a:p>
            <a:pPr lvl="1"/>
            <a:r>
              <a:rPr lang="en-US" dirty="0" smtClean="0"/>
              <a:t>Small sequences of machine instructions</a:t>
            </a:r>
          </a:p>
          <a:p>
            <a:r>
              <a:rPr lang="en-US" dirty="0" smtClean="0"/>
              <a:t>Just-in-time (JIT) engines</a:t>
            </a:r>
          </a:p>
          <a:p>
            <a:pPr lvl="1"/>
            <a:r>
              <a:rPr lang="en-US" dirty="0" err="1" smtClean="0"/>
              <a:t>Javascript</a:t>
            </a:r>
            <a:r>
              <a:rPr lang="en-US" dirty="0" smtClean="0"/>
              <a:t> programs have become complex</a:t>
            </a:r>
          </a:p>
          <a:p>
            <a:pPr lvl="1"/>
            <a:r>
              <a:rPr lang="en-US" dirty="0" smtClean="0"/>
              <a:t>Makes sense to compile part of the code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5926657" y="4088748"/>
            <a:ext cx="1715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Pop %</a:t>
            </a:r>
            <a:r>
              <a:rPr lang="en-US" dirty="0" err="1" smtClean="0">
                <a:solidFill>
                  <a:schemeClr val="accent3"/>
                </a:solidFill>
              </a:rPr>
              <a:t>ebx</a:t>
            </a:r>
            <a:r>
              <a:rPr lang="en-US" dirty="0" smtClean="0">
                <a:solidFill>
                  <a:schemeClr val="accent3"/>
                </a:solidFill>
              </a:rPr>
              <a:t>; ret;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Pop %</a:t>
            </a:r>
            <a:r>
              <a:rPr lang="en-US" dirty="0" err="1" smtClean="0">
                <a:solidFill>
                  <a:schemeClr val="accent3"/>
                </a:solidFill>
              </a:rPr>
              <a:t>ecx</a:t>
            </a:r>
            <a:r>
              <a:rPr lang="en-US" dirty="0" smtClean="0">
                <a:solidFill>
                  <a:schemeClr val="accent3"/>
                </a:solidFill>
              </a:rPr>
              <a:t>; ret;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4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 - Defenses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execution prevention (DEP)</a:t>
            </a:r>
          </a:p>
          <a:p>
            <a:pPr lvl="1"/>
            <a:r>
              <a:rPr lang="en-US" dirty="0" smtClean="0"/>
              <a:t>Ensures that no pages is both writable and executable</a:t>
            </a:r>
          </a:p>
          <a:p>
            <a:r>
              <a:rPr lang="en-US" dirty="0" smtClean="0"/>
              <a:t>Address-space layout randomizations (ASLR)</a:t>
            </a:r>
          </a:p>
          <a:p>
            <a:pPr lvl="1"/>
            <a:r>
              <a:rPr lang="en-US" dirty="0" smtClean="0"/>
              <a:t>Ensures that libraries and code are loaded in a randomly selected virtual address every time it executes</a:t>
            </a:r>
          </a:p>
          <a:p>
            <a:r>
              <a:rPr lang="en-US" dirty="0" smtClean="0"/>
              <a:t>G-free</a:t>
            </a:r>
          </a:p>
          <a:p>
            <a:pPr lvl="1"/>
            <a:r>
              <a:rPr lang="en-US" dirty="0" smtClean="0"/>
              <a:t>Compiler framework that produces binaries without gadgets</a:t>
            </a:r>
          </a:p>
          <a:p>
            <a:r>
              <a:rPr lang="en-US" dirty="0" smtClean="0"/>
              <a:t>Runtime monitoring tools</a:t>
            </a:r>
          </a:p>
          <a:p>
            <a:pPr lvl="1"/>
            <a:r>
              <a:rPr lang="en-US" dirty="0" smtClean="0"/>
              <a:t>Perform an off-line analysis of the code making it weak against proposed approach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78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 - Attacks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Returned oriented programming</a:t>
            </a:r>
          </a:p>
          <a:p>
            <a:endParaRPr lang="en-US" dirty="0" smtClean="0"/>
          </a:p>
          <a:p>
            <a:r>
              <a:rPr lang="en-US" dirty="0" smtClean="0"/>
              <a:t>Rewriting binary code</a:t>
            </a:r>
          </a:p>
          <a:p>
            <a:endParaRPr lang="en-US" dirty="0" smtClean="0"/>
          </a:p>
          <a:p>
            <a:r>
              <a:rPr lang="en-US" dirty="0" smtClean="0"/>
              <a:t>Monitoring execution at runtime</a:t>
            </a:r>
          </a:p>
          <a:p>
            <a:endParaRPr lang="en-US" dirty="0" smtClean="0"/>
          </a:p>
          <a:p>
            <a:r>
              <a:rPr lang="en-US" dirty="0" smtClean="0"/>
              <a:t>Recompiling code for eliminating code reuse paths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3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Successfully changed the access permissions and make page holding of the </a:t>
            </a:r>
            <a:r>
              <a:rPr lang="en-US" dirty="0" err="1" smtClean="0"/>
              <a:t>shellcode</a:t>
            </a:r>
            <a:r>
              <a:rPr lang="en-US" dirty="0" smtClean="0"/>
              <a:t> executable</a:t>
            </a:r>
          </a:p>
          <a:p>
            <a:pPr algn="just"/>
            <a:r>
              <a:rPr lang="en-US" dirty="0" smtClean="0"/>
              <a:t>This approach introduces ROP gadgets into the application using sophisticated techniques</a:t>
            </a:r>
          </a:p>
          <a:p>
            <a:pPr algn="just"/>
            <a:r>
              <a:rPr lang="en-US" dirty="0" smtClean="0"/>
              <a:t>First extensive analysis for constructing mechanism against ROP gadgets in the Internet Explorer (IE) JIT engine</a:t>
            </a:r>
          </a:p>
          <a:p>
            <a:pPr algn="just"/>
            <a:r>
              <a:rPr lang="en-US" dirty="0" smtClean="0"/>
              <a:t>This approach cannot be stopped using code diversification since this approach discovers the gadgets constructed on-the-fly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4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- Overview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21375" r="-21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2924486"/>
      </p:ext>
    </p:extLst>
  </p:cSld>
  <p:clrMapOvr>
    <a:masterClrMapping/>
  </p:clrMapOvr>
</p:sld>
</file>

<file path=ppt/theme/theme1.xml><?xml version="1.0" encoding="utf-8"?>
<a:theme xmlns:a="http://schemas.openxmlformats.org/drawingml/2006/main" name="Ventaja">
  <a:themeElements>
    <a:clrScheme name="Personalizar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2BF3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ntaja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Ventaj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Ventaja.thmx</Template>
  <TotalTime>1172</TotalTime>
  <Words>1117</Words>
  <Application>Microsoft Macintosh PowerPoint</Application>
  <PresentationFormat>Presentación en pantalla (4:3)</PresentationFormat>
  <Paragraphs>170</Paragraphs>
  <Slides>42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Ventaja</vt:lpstr>
      <vt:lpstr>The Devil is in the Constants: Bypassing Defenses in Browser JIT Engines</vt:lpstr>
      <vt:lpstr>Motivation</vt:lpstr>
      <vt:lpstr>Motivation</vt:lpstr>
      <vt:lpstr>Motivation</vt:lpstr>
      <vt:lpstr>Background</vt:lpstr>
      <vt:lpstr>Related Work - Defenses</vt:lpstr>
      <vt:lpstr>Related Work - Attacks</vt:lpstr>
      <vt:lpstr>Contributions</vt:lpstr>
      <vt:lpstr>Approach - Overview</vt:lpstr>
      <vt:lpstr>Approach - Process</vt:lpstr>
      <vt:lpstr>Mozilla JIT - Preparation</vt:lpstr>
      <vt:lpstr>Mozilla JIT - Preparation</vt:lpstr>
      <vt:lpstr>Mozilla JIT - Preparation</vt:lpstr>
      <vt:lpstr>Mozilla JIT - Preparation</vt:lpstr>
      <vt:lpstr>Mozilla JIT - Preparation</vt:lpstr>
      <vt:lpstr>Exploit Implementation</vt:lpstr>
      <vt:lpstr>Exploit Implementation</vt:lpstr>
      <vt:lpstr>Exploit Implementation</vt:lpstr>
      <vt:lpstr>Example of JavaScript Compiled Code</vt:lpstr>
      <vt:lpstr>Example of JavaScript Compiled Code</vt:lpstr>
      <vt:lpstr>Mozilla Firefox Vs. IE</vt:lpstr>
      <vt:lpstr>IE JIT - Preparation</vt:lpstr>
      <vt:lpstr>Exploit Implementation</vt:lpstr>
      <vt:lpstr>Exploit Implementation</vt:lpstr>
      <vt:lpstr>Exploit Implementation</vt:lpstr>
      <vt:lpstr>Exploit Implementation </vt:lpstr>
      <vt:lpstr>Exploit Implementation – Long Gadgets</vt:lpstr>
      <vt:lpstr>Exploit Implementation – Long Gadgets</vt:lpstr>
      <vt:lpstr>Exploit – Code Diversification</vt:lpstr>
      <vt:lpstr>Exploit Implementation</vt:lpstr>
      <vt:lpstr>Exploit Implementation</vt:lpstr>
      <vt:lpstr>Exploit Implementation</vt:lpstr>
      <vt:lpstr>Exploit Implementation</vt:lpstr>
      <vt:lpstr>Exploit Implementation</vt:lpstr>
      <vt:lpstr>Exploit Implementation</vt:lpstr>
      <vt:lpstr>Exploit Implementation</vt:lpstr>
      <vt:lpstr>Exploit Implementation</vt:lpstr>
      <vt:lpstr>Discovering the Gadgets</vt:lpstr>
      <vt:lpstr>Leaking the JIT Buffer</vt:lpstr>
      <vt:lpstr>Defenses</vt:lpstr>
      <vt:lpstr>Conclusions</vt:lpstr>
      <vt:lpstr>Quiz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Devil is in the Constants: Bypassing Defenses in Browser JIT Engines</dc:title>
  <dc:creator>Carlos Eduardo Bernal Cardenas</dc:creator>
  <cp:lastModifiedBy>Carlos Eduardo Bernal Cardenas</cp:lastModifiedBy>
  <cp:revision>34</cp:revision>
  <dcterms:created xsi:type="dcterms:W3CDTF">2015-10-19T22:56:57Z</dcterms:created>
  <dcterms:modified xsi:type="dcterms:W3CDTF">2015-10-20T18:29:44Z</dcterms:modified>
</cp:coreProperties>
</file>