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notesSlides/notesSlide29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76" y="-1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-68275" y="-91025"/>
            <a:ext cx="9274199" cy="28881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GenoGuard: Protecting Genomic Data against Brute-Force Attacks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Zhicong Huang, Erman Ayday, Jacques Fellay, Jean-Pierre Hubaux, Ari Juels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2"/>
          </p:nvPr>
        </p:nvSpPr>
        <p:spPr>
          <a:xfrm>
            <a:off x="521000" y="4209175"/>
            <a:ext cx="8520599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Presented by Chuong Ngo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Current Landscape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100" y="1781375"/>
            <a:ext cx="3020299" cy="226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950" y="2009975"/>
            <a:ext cx="1647092" cy="16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2241100" y="2037837"/>
            <a:ext cx="1752300" cy="1752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Current Landscape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100" y="1781375"/>
            <a:ext cx="3020299" cy="226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950" y="2009975"/>
            <a:ext cx="1647092" cy="16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2241100" y="2037837"/>
            <a:ext cx="1752300" cy="1752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5365300" y="2037837"/>
            <a:ext cx="1752300" cy="1752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is honey encryption with n-gram derived seeds.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System Model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38692"/>
            <a:ext cx="8520599" cy="2180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System Model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38692"/>
            <a:ext cx="8520599" cy="218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1301400" y="4331950"/>
            <a:ext cx="5017199" cy="4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274E13"/>
                </a:solidFill>
              </a:rPr>
              <a:t>Protection Mechanisms (e.g. encryption)</a:t>
            </a:r>
          </a:p>
        </p:txBody>
      </p:sp>
      <p:cxnSp>
        <p:nvCxnSpPr>
          <p:cNvPr id="170" name="Shape 170"/>
          <p:cNvCxnSpPr>
            <a:stCxn id="169" idx="0"/>
          </p:cNvCxnSpPr>
          <p:nvPr/>
        </p:nvCxnSpPr>
        <p:spPr>
          <a:xfrm rot="10800000">
            <a:off x="3809999" y="3889150"/>
            <a:ext cx="0" cy="442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System Model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38692"/>
            <a:ext cx="8520599" cy="218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301400" y="4331950"/>
            <a:ext cx="5017199" cy="4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274E13"/>
                </a:solidFill>
              </a:rPr>
              <a:t>Protection Mechanisms (e.g. encryption)</a:t>
            </a:r>
          </a:p>
        </p:txBody>
      </p:sp>
      <p:cxnSp>
        <p:nvCxnSpPr>
          <p:cNvPr id="178" name="Shape 178"/>
          <p:cNvCxnSpPr>
            <a:stCxn id="177" idx="0"/>
          </p:cNvCxnSpPr>
          <p:nvPr/>
        </p:nvCxnSpPr>
        <p:spPr>
          <a:xfrm rot="10800000">
            <a:off x="3809999" y="3889150"/>
            <a:ext cx="0" cy="442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6382050" y="1197200"/>
            <a:ext cx="1984200" cy="4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274E13"/>
                </a:solidFill>
              </a:rPr>
              <a:t>Authentication</a:t>
            </a:r>
          </a:p>
        </p:txBody>
      </p:sp>
      <p:cxnSp>
        <p:nvCxnSpPr>
          <p:cNvPr id="180" name="Shape 180"/>
          <p:cNvCxnSpPr>
            <a:stCxn id="179" idx="2"/>
          </p:cNvCxnSpPr>
          <p:nvPr/>
        </p:nvCxnSpPr>
        <p:spPr>
          <a:xfrm>
            <a:off x="7374150" y="1639999"/>
            <a:ext cx="0" cy="6366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Protocol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210" y="1100297"/>
            <a:ext cx="7053574" cy="38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Encoding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052712" y="1744800"/>
            <a:ext cx="887699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/>
              <a:t>(0, 2)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53062" y="2694900"/>
            <a:ext cx="3686999" cy="4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/>
              <a:t>Single Nucleotide Variants</a:t>
            </a:r>
          </a:p>
        </p:txBody>
      </p:sp>
      <p:cxnSp>
        <p:nvCxnSpPr>
          <p:cNvPr id="194" name="Shape 194"/>
          <p:cNvCxnSpPr>
            <a:stCxn id="193" idx="0"/>
            <a:endCxn id="192" idx="2"/>
          </p:cNvCxnSpPr>
          <p:nvPr/>
        </p:nvCxnSpPr>
        <p:spPr>
          <a:xfrm rot="10800000">
            <a:off x="2496562" y="2165700"/>
            <a:ext cx="0" cy="529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5" name="Shape 195"/>
          <p:cNvSpPr/>
          <p:nvPr/>
        </p:nvSpPr>
        <p:spPr>
          <a:xfrm>
            <a:off x="3509737" y="1668900"/>
            <a:ext cx="1274400" cy="572699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Encoder</a:t>
            </a:r>
          </a:p>
        </p:txBody>
      </p:sp>
      <p:cxnSp>
        <p:nvCxnSpPr>
          <p:cNvPr id="196" name="Shape 196"/>
          <p:cNvCxnSpPr>
            <a:stCxn id="192" idx="3"/>
            <a:endCxn id="195" idx="1"/>
          </p:cNvCxnSpPr>
          <p:nvPr/>
        </p:nvCxnSpPr>
        <p:spPr>
          <a:xfrm>
            <a:off x="2940412" y="1955250"/>
            <a:ext cx="56939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5277262" y="1690650"/>
            <a:ext cx="887699" cy="5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/>
              <a:t>Seed</a:t>
            </a:r>
          </a:p>
        </p:txBody>
      </p:sp>
      <p:cxnSp>
        <p:nvCxnSpPr>
          <p:cNvPr id="198" name="Shape 198"/>
          <p:cNvCxnSpPr>
            <a:stCxn id="195" idx="3"/>
            <a:endCxn id="197" idx="1"/>
          </p:cNvCxnSpPr>
          <p:nvPr/>
        </p:nvCxnSpPr>
        <p:spPr>
          <a:xfrm>
            <a:off x="4784137" y="1955249"/>
            <a:ext cx="493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" name="Shape 199"/>
          <p:cNvSpPr/>
          <p:nvPr/>
        </p:nvSpPr>
        <p:spPr>
          <a:xfrm>
            <a:off x="6710137" y="1668900"/>
            <a:ext cx="1274400" cy="572699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PBE</a:t>
            </a:r>
          </a:p>
        </p:txBody>
      </p:sp>
      <p:cxnSp>
        <p:nvCxnSpPr>
          <p:cNvPr id="200" name="Shape 200"/>
          <p:cNvCxnSpPr>
            <a:stCxn id="197" idx="3"/>
            <a:endCxn id="199" idx="1"/>
          </p:cNvCxnSpPr>
          <p:nvPr/>
        </p:nvCxnSpPr>
        <p:spPr>
          <a:xfrm>
            <a:off x="6164962" y="1955250"/>
            <a:ext cx="5451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1" name="Shape 201"/>
          <p:cNvSpPr txBox="1"/>
          <p:nvPr/>
        </p:nvSpPr>
        <p:spPr>
          <a:xfrm>
            <a:off x="6203737" y="2669875"/>
            <a:ext cx="2287199" cy="5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Encrypted Seed</a:t>
            </a:r>
          </a:p>
        </p:txBody>
      </p:sp>
      <p:cxnSp>
        <p:nvCxnSpPr>
          <p:cNvPr id="202" name="Shape 202"/>
          <p:cNvCxnSpPr>
            <a:stCxn id="199" idx="2"/>
            <a:endCxn id="201" idx="0"/>
          </p:cNvCxnSpPr>
          <p:nvPr/>
        </p:nvCxnSpPr>
        <p:spPr>
          <a:xfrm>
            <a:off x="7347337" y="2241599"/>
            <a:ext cx="0" cy="428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250" y="3334150"/>
            <a:ext cx="1492549" cy="146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Shape 204"/>
          <p:cNvCxnSpPr>
            <a:stCxn id="201" idx="1"/>
            <a:endCxn id="203" idx="0"/>
          </p:cNvCxnSpPr>
          <p:nvPr/>
        </p:nvCxnSpPr>
        <p:spPr>
          <a:xfrm flipH="1">
            <a:off x="5340637" y="2934475"/>
            <a:ext cx="863100" cy="399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Encoding</a:t>
            </a:r>
          </a:p>
        </p:txBody>
      </p:sp>
      <p:sp>
        <p:nvSpPr>
          <p:cNvPr id="210" name="Shape 210"/>
          <p:cNvSpPr/>
          <p:nvPr/>
        </p:nvSpPr>
        <p:spPr>
          <a:xfrm>
            <a:off x="4285650" y="1426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4285650" y="2569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6647850" y="2569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847250" y="2569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14" name="Shape 214"/>
          <p:cNvSpPr/>
          <p:nvPr/>
        </p:nvSpPr>
        <p:spPr>
          <a:xfrm>
            <a:off x="18472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0852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2609250" y="3712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7" name="Shape 217"/>
          <p:cNvSpPr/>
          <p:nvPr/>
        </p:nvSpPr>
        <p:spPr>
          <a:xfrm>
            <a:off x="4285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5047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523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6647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7409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5885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3" name="Shape 223"/>
          <p:cNvCxnSpPr>
            <a:stCxn id="210" idx="4"/>
            <a:endCxn id="213" idx="0"/>
          </p:cNvCxnSpPr>
          <p:nvPr/>
        </p:nvCxnSpPr>
        <p:spPr>
          <a:xfrm flipH="1">
            <a:off x="2133599" y="1999574"/>
            <a:ext cx="2438400" cy="570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4" name="Shape 224"/>
          <p:cNvCxnSpPr>
            <a:stCxn id="210" idx="4"/>
            <a:endCxn id="211" idx="0"/>
          </p:cNvCxnSpPr>
          <p:nvPr/>
        </p:nvCxnSpPr>
        <p:spPr>
          <a:xfrm>
            <a:off x="4571999" y="1999574"/>
            <a:ext cx="0" cy="5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" name="Shape 225"/>
          <p:cNvCxnSpPr>
            <a:stCxn id="210" idx="4"/>
            <a:endCxn id="212" idx="0"/>
          </p:cNvCxnSpPr>
          <p:nvPr/>
        </p:nvCxnSpPr>
        <p:spPr>
          <a:xfrm>
            <a:off x="4571999" y="1999574"/>
            <a:ext cx="2362200" cy="5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6" name="Shape 226"/>
          <p:cNvCxnSpPr>
            <a:stCxn id="213" idx="4"/>
            <a:endCxn id="216" idx="0"/>
          </p:cNvCxnSpPr>
          <p:nvPr/>
        </p:nvCxnSpPr>
        <p:spPr>
          <a:xfrm>
            <a:off x="21335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7" name="Shape 227"/>
          <p:cNvCxnSpPr>
            <a:stCxn id="213" idx="4"/>
            <a:endCxn id="215" idx="0"/>
          </p:cNvCxnSpPr>
          <p:nvPr/>
        </p:nvCxnSpPr>
        <p:spPr>
          <a:xfrm flipH="1">
            <a:off x="13715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8" name="Shape 228"/>
          <p:cNvCxnSpPr>
            <a:stCxn id="213" idx="4"/>
            <a:endCxn id="214" idx="0"/>
          </p:cNvCxnSpPr>
          <p:nvPr/>
        </p:nvCxnSpPr>
        <p:spPr>
          <a:xfrm>
            <a:off x="21335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9" name="Shape 229"/>
          <p:cNvCxnSpPr>
            <a:stCxn id="211" idx="4"/>
            <a:endCxn id="219" idx="0"/>
          </p:cNvCxnSpPr>
          <p:nvPr/>
        </p:nvCxnSpPr>
        <p:spPr>
          <a:xfrm flipH="1">
            <a:off x="38099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0" name="Shape 230"/>
          <p:cNvCxnSpPr>
            <a:stCxn id="211" idx="4"/>
            <a:endCxn id="217" idx="0"/>
          </p:cNvCxnSpPr>
          <p:nvPr/>
        </p:nvCxnSpPr>
        <p:spPr>
          <a:xfrm>
            <a:off x="45719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1" name="Shape 231"/>
          <p:cNvCxnSpPr>
            <a:stCxn id="211" idx="4"/>
            <a:endCxn id="218" idx="0"/>
          </p:cNvCxnSpPr>
          <p:nvPr/>
        </p:nvCxnSpPr>
        <p:spPr>
          <a:xfrm>
            <a:off x="45719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2" name="Shape 232"/>
          <p:cNvCxnSpPr>
            <a:stCxn id="212" idx="4"/>
            <a:endCxn id="222" idx="0"/>
          </p:cNvCxnSpPr>
          <p:nvPr/>
        </p:nvCxnSpPr>
        <p:spPr>
          <a:xfrm flipH="1">
            <a:off x="61721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3" name="Shape 233"/>
          <p:cNvCxnSpPr>
            <a:stCxn id="212" idx="4"/>
            <a:endCxn id="220" idx="0"/>
          </p:cNvCxnSpPr>
          <p:nvPr/>
        </p:nvCxnSpPr>
        <p:spPr>
          <a:xfrm>
            <a:off x="69341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4" name="Shape 234"/>
          <p:cNvCxnSpPr>
            <a:stCxn id="212" idx="4"/>
            <a:endCxn id="221" idx="0"/>
          </p:cNvCxnSpPr>
          <p:nvPr/>
        </p:nvCxnSpPr>
        <p:spPr>
          <a:xfrm>
            <a:off x="69341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Encoding</a:t>
            </a:r>
          </a:p>
        </p:txBody>
      </p:sp>
      <p:sp>
        <p:nvSpPr>
          <p:cNvPr id="240" name="Shape 240"/>
          <p:cNvSpPr/>
          <p:nvPr/>
        </p:nvSpPr>
        <p:spPr>
          <a:xfrm>
            <a:off x="4285650" y="1426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285650" y="2569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647850" y="2569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847250" y="2569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4" name="Shape 244"/>
          <p:cNvSpPr/>
          <p:nvPr/>
        </p:nvSpPr>
        <p:spPr>
          <a:xfrm>
            <a:off x="18472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0852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2609250" y="3712875"/>
            <a:ext cx="572699" cy="572699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4285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5047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3523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6647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7409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885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3" name="Shape 253"/>
          <p:cNvCxnSpPr>
            <a:stCxn id="240" idx="4"/>
            <a:endCxn id="243" idx="0"/>
          </p:cNvCxnSpPr>
          <p:nvPr/>
        </p:nvCxnSpPr>
        <p:spPr>
          <a:xfrm flipH="1">
            <a:off x="2133599" y="1999574"/>
            <a:ext cx="2438400" cy="570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4" name="Shape 254"/>
          <p:cNvCxnSpPr>
            <a:stCxn id="240" idx="4"/>
            <a:endCxn id="241" idx="0"/>
          </p:cNvCxnSpPr>
          <p:nvPr/>
        </p:nvCxnSpPr>
        <p:spPr>
          <a:xfrm>
            <a:off x="4571999" y="1999574"/>
            <a:ext cx="0" cy="5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5" name="Shape 255"/>
          <p:cNvCxnSpPr>
            <a:stCxn id="240" idx="4"/>
            <a:endCxn id="242" idx="0"/>
          </p:cNvCxnSpPr>
          <p:nvPr/>
        </p:nvCxnSpPr>
        <p:spPr>
          <a:xfrm>
            <a:off x="4571999" y="1999574"/>
            <a:ext cx="2362200" cy="5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6" name="Shape 256"/>
          <p:cNvCxnSpPr>
            <a:stCxn id="243" idx="4"/>
            <a:endCxn id="246" idx="0"/>
          </p:cNvCxnSpPr>
          <p:nvPr/>
        </p:nvCxnSpPr>
        <p:spPr>
          <a:xfrm>
            <a:off x="21335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7" name="Shape 257"/>
          <p:cNvCxnSpPr>
            <a:stCxn id="243" idx="4"/>
            <a:endCxn id="245" idx="0"/>
          </p:cNvCxnSpPr>
          <p:nvPr/>
        </p:nvCxnSpPr>
        <p:spPr>
          <a:xfrm flipH="1">
            <a:off x="13715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8" name="Shape 258"/>
          <p:cNvCxnSpPr>
            <a:stCxn id="243" idx="4"/>
            <a:endCxn id="244" idx="0"/>
          </p:cNvCxnSpPr>
          <p:nvPr/>
        </p:nvCxnSpPr>
        <p:spPr>
          <a:xfrm>
            <a:off x="21335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9" name="Shape 259"/>
          <p:cNvCxnSpPr>
            <a:stCxn id="241" idx="4"/>
            <a:endCxn id="249" idx="0"/>
          </p:cNvCxnSpPr>
          <p:nvPr/>
        </p:nvCxnSpPr>
        <p:spPr>
          <a:xfrm flipH="1">
            <a:off x="38099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0" name="Shape 260"/>
          <p:cNvCxnSpPr>
            <a:stCxn id="241" idx="4"/>
            <a:endCxn id="247" idx="0"/>
          </p:cNvCxnSpPr>
          <p:nvPr/>
        </p:nvCxnSpPr>
        <p:spPr>
          <a:xfrm>
            <a:off x="45719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1" name="Shape 261"/>
          <p:cNvCxnSpPr>
            <a:stCxn id="241" idx="4"/>
            <a:endCxn id="248" idx="0"/>
          </p:cNvCxnSpPr>
          <p:nvPr/>
        </p:nvCxnSpPr>
        <p:spPr>
          <a:xfrm>
            <a:off x="45719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2" name="Shape 262"/>
          <p:cNvCxnSpPr>
            <a:stCxn id="242" idx="4"/>
            <a:endCxn id="252" idx="0"/>
          </p:cNvCxnSpPr>
          <p:nvPr/>
        </p:nvCxnSpPr>
        <p:spPr>
          <a:xfrm flipH="1">
            <a:off x="61721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3" name="Shape 263"/>
          <p:cNvCxnSpPr>
            <a:stCxn id="242" idx="4"/>
            <a:endCxn id="250" idx="0"/>
          </p:cNvCxnSpPr>
          <p:nvPr/>
        </p:nvCxnSpPr>
        <p:spPr>
          <a:xfrm>
            <a:off x="69341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4" name="Shape 264"/>
          <p:cNvCxnSpPr>
            <a:stCxn id="242" idx="4"/>
            <a:endCxn id="251" idx="0"/>
          </p:cNvCxnSpPr>
          <p:nvPr/>
        </p:nvCxnSpPr>
        <p:spPr>
          <a:xfrm>
            <a:off x="69341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510300" y="2662725"/>
            <a:ext cx="861299" cy="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[0, 6)</a:t>
            </a:r>
          </a:p>
        </p:txBody>
      </p:sp>
      <p:cxnSp>
        <p:nvCxnSpPr>
          <p:cNvPr id="266" name="Shape 266"/>
          <p:cNvCxnSpPr>
            <a:stCxn id="265" idx="3"/>
            <a:endCxn id="243" idx="2"/>
          </p:cNvCxnSpPr>
          <p:nvPr/>
        </p:nvCxnSpPr>
        <p:spPr>
          <a:xfrm>
            <a:off x="1371599" y="2856224"/>
            <a:ext cx="4758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Genomic Future</a:t>
            </a:r>
          </a:p>
        </p:txBody>
      </p:sp>
      <p:grpSp>
        <p:nvGrpSpPr>
          <p:cNvPr id="59" name="Shape 59"/>
          <p:cNvGrpSpPr/>
          <p:nvPr/>
        </p:nvGrpSpPr>
        <p:grpSpPr>
          <a:xfrm>
            <a:off x="1577012" y="1230000"/>
            <a:ext cx="5989975" cy="3747275"/>
            <a:chOff x="1619250" y="1278950"/>
            <a:chExt cx="5989975" cy="3747275"/>
          </a:xfrm>
        </p:grpSpPr>
        <p:sp>
          <p:nvSpPr>
            <p:cNvPr id="60" name="Shape 60"/>
            <p:cNvSpPr/>
            <p:nvPr/>
          </p:nvSpPr>
          <p:spPr>
            <a:xfrm>
              <a:off x="1703725" y="1340125"/>
              <a:ext cx="5905500" cy="36861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61" name="Shape 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9250" y="1278950"/>
              <a:ext cx="5905500" cy="3686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Encoding</a:t>
            </a:r>
          </a:p>
        </p:txBody>
      </p:sp>
      <p:sp>
        <p:nvSpPr>
          <p:cNvPr id="272" name="Shape 272"/>
          <p:cNvSpPr/>
          <p:nvPr/>
        </p:nvSpPr>
        <p:spPr>
          <a:xfrm>
            <a:off x="4285650" y="1426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4285650" y="2569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647850" y="2569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847250" y="2569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76" name="Shape 276"/>
          <p:cNvSpPr/>
          <p:nvPr/>
        </p:nvSpPr>
        <p:spPr>
          <a:xfrm>
            <a:off x="18472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0852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609250" y="3712875"/>
            <a:ext cx="572699" cy="572699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79" name="Shape 279"/>
          <p:cNvSpPr/>
          <p:nvPr/>
        </p:nvSpPr>
        <p:spPr>
          <a:xfrm>
            <a:off x="4285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5047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35236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6647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7409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885850" y="3712875"/>
            <a:ext cx="572699" cy="572699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85" name="Shape 285"/>
          <p:cNvCxnSpPr>
            <a:stCxn id="272" idx="4"/>
            <a:endCxn id="275" idx="0"/>
          </p:cNvCxnSpPr>
          <p:nvPr/>
        </p:nvCxnSpPr>
        <p:spPr>
          <a:xfrm flipH="1">
            <a:off x="2133599" y="1999574"/>
            <a:ext cx="2438400" cy="570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6" name="Shape 286"/>
          <p:cNvCxnSpPr>
            <a:stCxn id="272" idx="4"/>
            <a:endCxn id="273" idx="0"/>
          </p:cNvCxnSpPr>
          <p:nvPr/>
        </p:nvCxnSpPr>
        <p:spPr>
          <a:xfrm>
            <a:off x="4571999" y="1999574"/>
            <a:ext cx="0" cy="5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7" name="Shape 287"/>
          <p:cNvCxnSpPr>
            <a:stCxn id="272" idx="4"/>
            <a:endCxn id="274" idx="0"/>
          </p:cNvCxnSpPr>
          <p:nvPr/>
        </p:nvCxnSpPr>
        <p:spPr>
          <a:xfrm>
            <a:off x="4571999" y="1999574"/>
            <a:ext cx="2362200" cy="5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8" name="Shape 288"/>
          <p:cNvCxnSpPr>
            <a:stCxn id="275" idx="4"/>
            <a:endCxn id="278" idx="0"/>
          </p:cNvCxnSpPr>
          <p:nvPr/>
        </p:nvCxnSpPr>
        <p:spPr>
          <a:xfrm>
            <a:off x="21335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9" name="Shape 289"/>
          <p:cNvCxnSpPr>
            <a:stCxn id="275" idx="4"/>
            <a:endCxn id="277" idx="0"/>
          </p:cNvCxnSpPr>
          <p:nvPr/>
        </p:nvCxnSpPr>
        <p:spPr>
          <a:xfrm flipH="1">
            <a:off x="13715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0" name="Shape 290"/>
          <p:cNvCxnSpPr>
            <a:stCxn id="275" idx="4"/>
            <a:endCxn id="276" idx="0"/>
          </p:cNvCxnSpPr>
          <p:nvPr/>
        </p:nvCxnSpPr>
        <p:spPr>
          <a:xfrm>
            <a:off x="21335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1" name="Shape 291"/>
          <p:cNvCxnSpPr>
            <a:stCxn id="273" idx="4"/>
            <a:endCxn id="281" idx="0"/>
          </p:cNvCxnSpPr>
          <p:nvPr/>
        </p:nvCxnSpPr>
        <p:spPr>
          <a:xfrm flipH="1">
            <a:off x="38099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2" name="Shape 292"/>
          <p:cNvCxnSpPr>
            <a:stCxn id="273" idx="4"/>
            <a:endCxn id="279" idx="0"/>
          </p:cNvCxnSpPr>
          <p:nvPr/>
        </p:nvCxnSpPr>
        <p:spPr>
          <a:xfrm>
            <a:off x="45719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3" name="Shape 293"/>
          <p:cNvCxnSpPr>
            <a:stCxn id="273" idx="4"/>
            <a:endCxn id="280" idx="0"/>
          </p:cNvCxnSpPr>
          <p:nvPr/>
        </p:nvCxnSpPr>
        <p:spPr>
          <a:xfrm>
            <a:off x="45719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4" name="Shape 294"/>
          <p:cNvCxnSpPr>
            <a:stCxn id="274" idx="4"/>
            <a:endCxn id="284" idx="0"/>
          </p:cNvCxnSpPr>
          <p:nvPr/>
        </p:nvCxnSpPr>
        <p:spPr>
          <a:xfrm flipH="1">
            <a:off x="61721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5" name="Shape 295"/>
          <p:cNvCxnSpPr>
            <a:stCxn id="274" idx="4"/>
            <a:endCxn id="282" idx="0"/>
          </p:cNvCxnSpPr>
          <p:nvPr/>
        </p:nvCxnSpPr>
        <p:spPr>
          <a:xfrm>
            <a:off x="6934199" y="3142574"/>
            <a:ext cx="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6" name="Shape 296"/>
          <p:cNvCxnSpPr>
            <a:stCxn id="274" idx="4"/>
            <a:endCxn id="283" idx="0"/>
          </p:cNvCxnSpPr>
          <p:nvPr/>
        </p:nvCxnSpPr>
        <p:spPr>
          <a:xfrm>
            <a:off x="6934199" y="3142574"/>
            <a:ext cx="762000" cy="5702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7" name="Shape 297"/>
          <p:cNvSpPr txBox="1"/>
          <p:nvPr/>
        </p:nvSpPr>
        <p:spPr>
          <a:xfrm>
            <a:off x="2321700" y="4604100"/>
            <a:ext cx="1147800" cy="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[0.54, 6)</a:t>
            </a:r>
          </a:p>
        </p:txBody>
      </p:sp>
      <p:cxnSp>
        <p:nvCxnSpPr>
          <p:cNvPr id="298" name="Shape 298"/>
          <p:cNvCxnSpPr>
            <a:stCxn id="297" idx="0"/>
            <a:endCxn id="278" idx="4"/>
          </p:cNvCxnSpPr>
          <p:nvPr/>
        </p:nvCxnSpPr>
        <p:spPr>
          <a:xfrm rot="10800000">
            <a:off x="2895600" y="4285500"/>
            <a:ext cx="0" cy="3186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GenoGuard - Modeling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Linkage disequilibrium and allele frequency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K-th order Markov chains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Recombination rates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274E13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Evaluation - Model Fitness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524" y="1153900"/>
            <a:ext cx="5200949" cy="387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274E13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Evaluation - Storage Overhead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898" y="1152575"/>
            <a:ext cx="6646200" cy="38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112" y="1124052"/>
            <a:ext cx="7439775" cy="38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274E1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Evaluation - Experimental Security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1C4587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Side Attacks - Ancestry Compatibility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523" y="1125050"/>
            <a:ext cx="4460950" cy="38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1C4587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Side Attacks - Hair Color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975" y="1088074"/>
            <a:ext cx="5076050" cy="397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1C4587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Side Attacks - Chromosomes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597" y="1150025"/>
            <a:ext cx="5328800" cy="38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What are the potential weakness of GenoGuard?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Does the use of Markov chains make sense? Why or why not?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Do the authors claims of GenoGuard’s security make sense? Why or why not?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Genomic Future</a:t>
            </a:r>
          </a:p>
        </p:txBody>
      </p:sp>
      <p:grpSp>
        <p:nvGrpSpPr>
          <p:cNvPr id="67" name="Shape 67"/>
          <p:cNvGrpSpPr/>
          <p:nvPr/>
        </p:nvGrpSpPr>
        <p:grpSpPr>
          <a:xfrm>
            <a:off x="464100" y="2011626"/>
            <a:ext cx="3008764" cy="1882256"/>
            <a:chOff x="1619250" y="1278950"/>
            <a:chExt cx="5989975" cy="3747275"/>
          </a:xfrm>
        </p:grpSpPr>
        <p:sp>
          <p:nvSpPr>
            <p:cNvPr id="68" name="Shape 68"/>
            <p:cNvSpPr/>
            <p:nvPr/>
          </p:nvSpPr>
          <p:spPr>
            <a:xfrm>
              <a:off x="1703725" y="1340125"/>
              <a:ext cx="5905500" cy="36861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69" name="Shape 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9250" y="1278950"/>
              <a:ext cx="5905500" cy="368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449" y="1551249"/>
            <a:ext cx="2020499" cy="1348049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675" y="3013100"/>
            <a:ext cx="1348049" cy="13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8125" y="2455525"/>
            <a:ext cx="1382615" cy="13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3675550" y="2810725"/>
            <a:ext cx="925200" cy="4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Genomic Future</a:t>
            </a:r>
          </a:p>
        </p:txBody>
      </p:sp>
      <p:grpSp>
        <p:nvGrpSpPr>
          <p:cNvPr id="79" name="Shape 79"/>
          <p:cNvGrpSpPr/>
          <p:nvPr/>
        </p:nvGrpSpPr>
        <p:grpSpPr>
          <a:xfrm>
            <a:off x="464100" y="2011626"/>
            <a:ext cx="3008764" cy="1882256"/>
            <a:chOff x="1619250" y="1278950"/>
            <a:chExt cx="5989975" cy="3747275"/>
          </a:xfrm>
        </p:grpSpPr>
        <p:sp>
          <p:nvSpPr>
            <p:cNvPr id="80" name="Shape 80"/>
            <p:cNvSpPr/>
            <p:nvPr/>
          </p:nvSpPr>
          <p:spPr>
            <a:xfrm>
              <a:off x="1703725" y="1340125"/>
              <a:ext cx="5905500" cy="36861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81" name="Shape 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9250" y="1278950"/>
              <a:ext cx="5905500" cy="368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449" y="1551249"/>
            <a:ext cx="2020499" cy="13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675" y="3013100"/>
            <a:ext cx="1348049" cy="1348049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8125" y="2455525"/>
            <a:ext cx="1382615" cy="13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3675550" y="2810725"/>
            <a:ext cx="925200" cy="4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Genomic Future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464100" y="2011626"/>
            <a:ext cx="3008764" cy="1882256"/>
            <a:chOff x="1619250" y="1278950"/>
            <a:chExt cx="5989975" cy="3747275"/>
          </a:xfrm>
        </p:grpSpPr>
        <p:sp>
          <p:nvSpPr>
            <p:cNvPr id="92" name="Shape 92"/>
            <p:cNvSpPr/>
            <p:nvPr/>
          </p:nvSpPr>
          <p:spPr>
            <a:xfrm>
              <a:off x="1703725" y="1340125"/>
              <a:ext cx="5905500" cy="36861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93" name="Shape 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9250" y="1278950"/>
              <a:ext cx="5905500" cy="368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449" y="1551249"/>
            <a:ext cx="2020499" cy="13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675" y="3013100"/>
            <a:ext cx="1348049" cy="13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8125" y="2455525"/>
            <a:ext cx="1382615" cy="134805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7" name="Shape 97"/>
          <p:cNvSpPr/>
          <p:nvPr/>
        </p:nvSpPr>
        <p:spPr>
          <a:xfrm>
            <a:off x="3675550" y="2810725"/>
            <a:ext cx="925200" cy="4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Genomic Future</a:t>
            </a:r>
          </a:p>
        </p:txBody>
      </p:sp>
      <p:grpSp>
        <p:nvGrpSpPr>
          <p:cNvPr id="103" name="Shape 103"/>
          <p:cNvGrpSpPr/>
          <p:nvPr/>
        </p:nvGrpSpPr>
        <p:grpSpPr>
          <a:xfrm>
            <a:off x="616500" y="2011626"/>
            <a:ext cx="3008764" cy="1882256"/>
            <a:chOff x="1619250" y="1278950"/>
            <a:chExt cx="5989975" cy="3747275"/>
          </a:xfrm>
        </p:grpSpPr>
        <p:sp>
          <p:nvSpPr>
            <p:cNvPr id="104" name="Shape 104"/>
            <p:cNvSpPr/>
            <p:nvPr/>
          </p:nvSpPr>
          <p:spPr>
            <a:xfrm>
              <a:off x="1703725" y="1340125"/>
              <a:ext cx="5905500" cy="36861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05" name="Shape 1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9250" y="1278950"/>
              <a:ext cx="5905500" cy="3686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Shape 106"/>
          <p:cNvSpPr/>
          <p:nvPr/>
        </p:nvSpPr>
        <p:spPr>
          <a:xfrm>
            <a:off x="3827950" y="2810725"/>
            <a:ext cx="925200" cy="4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825" y="1368337"/>
            <a:ext cx="3415700" cy="334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Dangers of the Genomic Future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500" y="2043775"/>
            <a:ext cx="2089350" cy="20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063" y="2043775"/>
            <a:ext cx="2798236" cy="20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43776"/>
            <a:ext cx="2089349" cy="2047549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16" name="Shape 116"/>
          <p:cNvCxnSpPr>
            <a:stCxn id="113" idx="1"/>
            <a:endCxn id="115" idx="3"/>
          </p:cNvCxnSpPr>
          <p:nvPr/>
        </p:nvCxnSpPr>
        <p:spPr>
          <a:xfrm rot="10800000">
            <a:off x="2400900" y="3067450"/>
            <a:ext cx="804600" cy="21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7" name="Shape 117"/>
          <p:cNvCxnSpPr>
            <a:stCxn id="113" idx="3"/>
            <a:endCxn id="114" idx="1"/>
          </p:cNvCxnSpPr>
          <p:nvPr/>
        </p:nvCxnSpPr>
        <p:spPr>
          <a:xfrm>
            <a:off x="5294850" y="3088450"/>
            <a:ext cx="7392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Dangers of the Genomic Future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500" y="2043775"/>
            <a:ext cx="2089350" cy="20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063" y="2043775"/>
            <a:ext cx="2798236" cy="2089349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43776"/>
            <a:ext cx="2089349" cy="2047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Shape 126"/>
          <p:cNvCxnSpPr>
            <a:stCxn id="123" idx="1"/>
            <a:endCxn id="125" idx="3"/>
          </p:cNvCxnSpPr>
          <p:nvPr/>
        </p:nvCxnSpPr>
        <p:spPr>
          <a:xfrm rot="10800000">
            <a:off x="2400900" y="3067450"/>
            <a:ext cx="804600" cy="21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>
            <a:stCxn id="123" idx="3"/>
            <a:endCxn id="124" idx="1"/>
          </p:cNvCxnSpPr>
          <p:nvPr/>
        </p:nvCxnSpPr>
        <p:spPr>
          <a:xfrm>
            <a:off x="5294850" y="3088450"/>
            <a:ext cx="7392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F00FF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The Current Landscape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100" y="1781375"/>
            <a:ext cx="3020299" cy="226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950" y="2009975"/>
            <a:ext cx="1647092" cy="16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Macintosh PowerPoint</Application>
  <PresentationFormat>On-screen Show (16:9)</PresentationFormat>
  <Paragraphs>55</Paragraphs>
  <Slides>29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simple-light-2</vt:lpstr>
      <vt:lpstr>GenoGuard: Protecting Genomic Data against Brute-Force Attacks</vt:lpstr>
      <vt:lpstr>The Genomic Future</vt:lpstr>
      <vt:lpstr>The Genomic Future</vt:lpstr>
      <vt:lpstr>The Genomic Future</vt:lpstr>
      <vt:lpstr>The Genomic Future</vt:lpstr>
      <vt:lpstr>The Genomic Future</vt:lpstr>
      <vt:lpstr>The Dangers of the Genomic Future</vt:lpstr>
      <vt:lpstr>The Dangers of the Genomic Future</vt:lpstr>
      <vt:lpstr>The Current Landscape</vt:lpstr>
      <vt:lpstr>The Current Landscape</vt:lpstr>
      <vt:lpstr>The Current Landscape</vt:lpstr>
      <vt:lpstr>GenoGuard is honey encryption with n-gram derived seeds.</vt:lpstr>
      <vt:lpstr>GenoGuard - System Model</vt:lpstr>
      <vt:lpstr>GenoGuard - System Model</vt:lpstr>
      <vt:lpstr>GenoGuard - System Model</vt:lpstr>
      <vt:lpstr>GenoGuard - Protocol</vt:lpstr>
      <vt:lpstr>GenoGuard - Encoding</vt:lpstr>
      <vt:lpstr>GenoGuard - Encoding</vt:lpstr>
      <vt:lpstr>GenoGuard - Encoding</vt:lpstr>
      <vt:lpstr>GenoGuard - Encoding</vt:lpstr>
      <vt:lpstr>GenoGuard - Modeling</vt:lpstr>
      <vt:lpstr>Evaluation - Model Fitness</vt:lpstr>
      <vt:lpstr>Evaluation - Storage Overhead</vt:lpstr>
      <vt:lpstr>Evaluation - Experimental Security</vt:lpstr>
      <vt:lpstr>Side Attacks - Ancestry Compatibility</vt:lpstr>
      <vt:lpstr>Side Attacks - Hair Color</vt:lpstr>
      <vt:lpstr>Side Attacks - Chromosomes</vt:lpstr>
      <vt:lpstr>Conclusion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GenoGuard: Protecting Genomic Data against Brute-Force Attacks</dc:title>
  <cp:lastModifiedBy>kun sun</cp:lastModifiedBy>
  <cp:revision>1</cp:revision>
  <dcterms:created xsi:type="dcterms:W3CDTF">2015-10-30T15:48:55Z</dcterms:created>
  <dcterms:modified xsi:type="dcterms:W3CDTF">2015-10-30T15:49:34Z</dcterms:modified>
</cp:coreProperties>
</file>