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1"/>
          </p:nvPr>
        </p:nvSpPr>
        <p:spPr>
          <a:xfrm>
            <a:off x="1270000" y="6362700"/>
            <a:ext cx="10464800" cy="2908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–Johnny Appleseed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271264" y="1739900"/>
            <a:ext cx="11971933" cy="3302000"/>
          </a:xfrm>
          <a:prstGeom prst="rect">
            <a:avLst/>
          </a:prstGeom>
        </p:spPr>
        <p:txBody>
          <a:bodyPr/>
          <a:lstStyle>
            <a:lvl1pPr defTabSz="514094">
              <a:defRPr b="1" sz="7000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000">
                <a:solidFill>
                  <a:srgbClr val="70BF41"/>
                </a:solidFill>
              </a:rPr>
              <a:t>DEFY:A Deniable,Encrypted File System for Log-Structured Storage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1270000" y="5072955"/>
            <a:ext cx="10464800" cy="3936506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/>
            </a:pPr>
            <a:r>
              <a:rPr sz="4200"/>
              <a:t>Timothy M. Peters </a:t>
            </a:r>
            <a:endParaRPr sz="4200"/>
          </a:p>
          <a:p>
            <a:pPr lvl="0" defTabSz="514094">
              <a:defRPr sz="1800"/>
            </a:pPr>
            <a:r>
              <a:rPr sz="4200"/>
              <a:t>Mark A. Gondree</a:t>
            </a:r>
            <a:endParaRPr sz="4200"/>
          </a:p>
          <a:p>
            <a:pPr lvl="0" defTabSz="514094">
              <a:defRPr sz="1800"/>
            </a:pPr>
            <a:r>
              <a:rPr sz="4200"/>
              <a:t>Zachary N.J. Peterson</a:t>
            </a:r>
            <a:endParaRPr sz="4200"/>
          </a:p>
          <a:p>
            <a:pPr lvl="0" defTabSz="514094">
              <a:defRPr sz="1800"/>
            </a:pPr>
            <a:endParaRPr sz="4200"/>
          </a:p>
          <a:p>
            <a:pPr lvl="0" defTabSz="514094">
              <a:defRPr sz="1800"/>
            </a:pPr>
            <a:r>
              <a:rPr sz="4200"/>
              <a:t>                                  Presented by Nan Liu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DEFY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952500" y="19177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Authenticated Encryption</a:t>
            </a:r>
            <a:endParaRPr sz="3600"/>
          </a:p>
          <a:p>
            <a:pPr lvl="0">
              <a:defRPr sz="1800"/>
            </a:pPr>
            <a:r>
              <a:rPr sz="3600"/>
              <a:t>Encryption-Based Deletion</a:t>
            </a:r>
            <a:endParaRPr sz="3600"/>
          </a:p>
          <a:p>
            <a:pPr lvl="0">
              <a:defRPr sz="1800"/>
            </a:pPr>
            <a:r>
              <a:rPr sz="3600"/>
              <a:t>Metadata for DEFY</a:t>
            </a:r>
            <a:endParaRPr sz="3600"/>
          </a:p>
          <a:p>
            <a:pPr lvl="0">
              <a:defRPr sz="1800"/>
            </a:pPr>
            <a:r>
              <a:rPr sz="3600"/>
              <a:t>Minimized Data Loss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Encryption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004" y="2666338"/>
            <a:ext cx="10587296" cy="6160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Encryption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8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0894" y="2568517"/>
            <a:ext cx="10508155" cy="6356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Encryption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50" y="2609850"/>
            <a:ext cx="10198100" cy="627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Encryption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650" y="2705100"/>
            <a:ext cx="102235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Encryption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0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2609850"/>
            <a:ext cx="10236200" cy="627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Decryption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4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2654300"/>
            <a:ext cx="10287000" cy="638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046478">
            <a:off x="4958720" y="6498201"/>
            <a:ext cx="1126382" cy="352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1996161">
            <a:off x="9348895" y="7212616"/>
            <a:ext cx="1288318" cy="35223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5162448" y="6210299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1</a:t>
            </a:r>
          </a:p>
        </p:txBody>
      </p:sp>
      <p:sp>
        <p:nvSpPr>
          <p:cNvPr id="108" name="Shape 108"/>
          <p:cNvSpPr/>
          <p:nvPr/>
        </p:nvSpPr>
        <p:spPr>
          <a:xfrm>
            <a:off x="9950347" y="6845299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2</a:t>
            </a:r>
          </a:p>
        </p:txBody>
      </p:sp>
      <p:pic>
        <p:nvPicPr>
          <p:cNvPr id="109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10015764">
            <a:off x="9597032" y="5156439"/>
            <a:ext cx="1382730" cy="35223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10125467" y="4762499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3</a:t>
            </a:r>
          </a:p>
        </p:txBody>
      </p:sp>
      <p:pic>
        <p:nvPicPr>
          <p:cNvPr id="111" name="image1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0453287">
            <a:off x="6433458" y="4548666"/>
            <a:ext cx="1204866" cy="35223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6711847" y="4178299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Secure Deletion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44498" indent="-444498">
              <a:defRPr sz="1800"/>
            </a:pPr>
            <a:r>
              <a:rPr sz="3900"/>
              <a:t>A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page</a:t>
            </a:r>
            <a:r>
              <a:rPr sz="3900"/>
              <a:t> can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never</a:t>
            </a:r>
            <a:r>
              <a:rPr sz="3900"/>
              <a:t> be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decrypted</a:t>
            </a:r>
            <a:r>
              <a:rPr sz="3900"/>
              <a:t> without all cipher text blocks.</a:t>
            </a:r>
            <a:endParaRPr sz="3900"/>
          </a:p>
          <a:p>
            <a:pPr lvl="0" marL="444498" indent="-444498">
              <a:buFont typeface="Helvetica"/>
              <a:defRPr sz="1800"/>
            </a:pPr>
            <a:r>
              <a:rPr b="1" sz="3900">
                <a:latin typeface="+mj-lt"/>
                <a:ea typeface="+mj-ea"/>
                <a:cs typeface="+mj-cs"/>
                <a:sym typeface="Helvetica"/>
              </a:rPr>
              <a:t>Tag</a:t>
            </a:r>
            <a:r>
              <a:rPr sz="3900"/>
              <a:t> can be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overwritten</a:t>
            </a:r>
            <a:r>
              <a:rPr sz="3900"/>
              <a:t> to securely delete the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corresponding page</a:t>
            </a:r>
            <a:r>
              <a:rPr sz="3900"/>
              <a:t>.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Metadata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9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9520" y="2666352"/>
            <a:ext cx="8684680" cy="6160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Metadata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3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6824" y="3209650"/>
            <a:ext cx="7811152" cy="432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The problem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1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702" y="2714239"/>
            <a:ext cx="6333475" cy="5280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4939" y="4089963"/>
            <a:ext cx="5620363" cy="421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Metadata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7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0117" y="2949654"/>
            <a:ext cx="7504565" cy="4778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Minimized Data Loss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44498" indent="-444498">
              <a:defRPr sz="1800"/>
            </a:pPr>
            <a:r>
              <a:rPr sz="3900"/>
              <a:t>When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a level</a:t>
            </a:r>
            <a:r>
              <a:rPr sz="3900"/>
              <a:t> is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revealed</a:t>
            </a:r>
            <a:r>
              <a:rPr sz="3900"/>
              <a:t>,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all lower levels</a:t>
            </a:r>
            <a:r>
              <a:rPr sz="3900"/>
              <a:t> are also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revealed</a:t>
            </a:r>
            <a:r>
              <a:rPr sz="3900"/>
              <a:t>.</a:t>
            </a:r>
            <a:endParaRPr sz="3900"/>
          </a:p>
          <a:p>
            <a:pPr lvl="0" marL="444498" indent="-444498">
              <a:defRPr sz="1800"/>
            </a:pPr>
            <a:r>
              <a:rPr sz="3900"/>
              <a:t>A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one-level-per-block</a:t>
            </a:r>
            <a:r>
              <a:rPr sz="3900"/>
              <a:t> policy.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Security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4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1039" y="4453687"/>
            <a:ext cx="8942722" cy="1680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Security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8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0300" y="3365500"/>
            <a:ext cx="8720668" cy="332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Security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2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2800" y="2915481"/>
            <a:ext cx="8459199" cy="4837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Security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6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181" y="3047476"/>
            <a:ext cx="8319376" cy="4924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DEFY in Real Life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4498" indent="-444498">
              <a:defRPr sz="1800"/>
            </a:pPr>
            <a:r>
              <a:rPr sz="3900"/>
              <a:t>users must use system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correctly</a:t>
            </a:r>
            <a:endParaRPr sz="3900"/>
          </a:p>
          <a:p>
            <a:pPr lvl="0" marL="444498" indent="-444498">
              <a:defRPr sz="1800"/>
            </a:pPr>
            <a:r>
              <a:rPr sz="3900"/>
              <a:t>doesn’t protect against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malware</a:t>
            </a:r>
            <a:r>
              <a:rPr sz="3900"/>
              <a:t> or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colluding</a:t>
            </a:r>
            <a:r>
              <a:rPr sz="3900"/>
              <a:t>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carriers</a:t>
            </a:r>
            <a:endParaRPr sz="3900"/>
          </a:p>
          <a:p>
            <a:pPr lvl="0" marL="444498" indent="-444498">
              <a:defRPr sz="1800"/>
            </a:pPr>
            <a:r>
              <a:rPr sz="3900"/>
              <a:t>few have explored deniability against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coercive</a:t>
            </a:r>
            <a:r>
              <a:rPr sz="3900"/>
              <a:t>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adversaries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Status &amp; Future Work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4498" indent="-444498">
              <a:defRPr sz="1800"/>
            </a:pPr>
            <a:r>
              <a:rPr sz="3900"/>
              <a:t>DEFY is released as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free</a:t>
            </a:r>
            <a:r>
              <a:rPr sz="3900"/>
              <a:t> and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open</a:t>
            </a:r>
            <a:r>
              <a:rPr sz="3900"/>
              <a:t>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source</a:t>
            </a:r>
            <a:r>
              <a:rPr sz="3900"/>
              <a:t> software</a:t>
            </a:r>
            <a:endParaRPr sz="3900"/>
          </a:p>
          <a:p>
            <a:pPr lvl="0" marL="444498" indent="-444498">
              <a:defRPr sz="1800"/>
            </a:pPr>
            <a:r>
              <a:rPr sz="3900"/>
              <a:t>Confirm loss of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semantic</a:t>
            </a:r>
            <a:r>
              <a:rPr sz="3900"/>
              <a:t>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security</a:t>
            </a:r>
            <a:r>
              <a:rPr sz="3900"/>
              <a:t> in flash</a:t>
            </a:r>
            <a:endParaRPr sz="3900"/>
          </a:p>
          <a:p>
            <a:pPr lvl="0" marL="444498" indent="-444498">
              <a:buFont typeface="Helvetica"/>
              <a:defRPr sz="1800"/>
            </a:pPr>
            <a:r>
              <a:rPr b="1" sz="3900">
                <a:latin typeface="+mj-lt"/>
                <a:ea typeface="+mj-ea"/>
                <a:cs typeface="+mj-cs"/>
                <a:sym typeface="Helvetica"/>
              </a:rPr>
              <a:t>Formalize</a:t>
            </a:r>
            <a:r>
              <a:rPr sz="3900"/>
              <a:t> notions of </a:t>
            </a:r>
            <a:r>
              <a:rPr b="1" sz="3900">
                <a:latin typeface="+mj-lt"/>
                <a:ea typeface="+mj-ea"/>
                <a:cs typeface="+mj-cs"/>
                <a:sym typeface="Helvetica"/>
              </a:rPr>
              <a:t>deniability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Quiz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 What are the two types of passive adversaries for deniable file system?</a:t>
            </a:r>
            <a:endParaRPr sz="3600"/>
          </a:p>
          <a:p>
            <a:pPr lvl="0">
              <a:defRPr sz="1800"/>
            </a:pPr>
            <a:r>
              <a:rPr sz="3600"/>
              <a:t>Comparing to YAFFS, what extensions does DEFY include?</a:t>
            </a:r>
            <a:endParaRPr sz="3600"/>
          </a:p>
          <a:p>
            <a:pPr lvl="0">
              <a:defRPr sz="1800"/>
            </a:pPr>
            <a:r>
              <a:rPr sz="3600"/>
              <a:t>What DEFY do to implement a secure deletion?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Existing methods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952500" y="2603500"/>
            <a:ext cx="11099800" cy="6871593"/>
          </a:xfrm>
          <a:prstGeom prst="rect">
            <a:avLst/>
          </a:prstGeom>
        </p:spPr>
        <p:txBody>
          <a:bodyPr/>
          <a:lstStyle/>
          <a:p>
            <a:pPr lvl="0" marL="431163" indent="-431163" defTabSz="566673">
              <a:spcBef>
                <a:spcPts val="4000"/>
              </a:spcBef>
              <a:defRPr sz="1800"/>
            </a:pPr>
            <a:r>
              <a:rPr sz="3600"/>
              <a:t>Anderson’s first file system of plausible deniability: use block replication and random block placement.</a:t>
            </a:r>
            <a:endParaRPr sz="3600"/>
          </a:p>
          <a:p>
            <a:pPr lvl="0" marL="431163" indent="-431163" defTabSz="566673">
              <a:spcBef>
                <a:spcPts val="4000"/>
              </a:spcBef>
              <a:defRPr sz="1800"/>
            </a:pPr>
            <a:r>
              <a:rPr sz="3600"/>
              <a:t>StegFS: use a block allocation table to track files.</a:t>
            </a:r>
            <a:endParaRPr sz="3600"/>
          </a:p>
          <a:p>
            <a:pPr lvl="0" marL="431163" indent="-431163" defTabSz="566673">
              <a:spcBef>
                <a:spcPts val="4000"/>
              </a:spcBef>
              <a:defRPr sz="1800"/>
            </a:pPr>
            <a:r>
              <a:rPr sz="3600"/>
              <a:t>DenFS:provide deniability when cloud server becomes compromised.</a:t>
            </a:r>
            <a:r>
              <a:rPr b="1" sz="3600">
                <a:solidFill>
                  <a:srgbClr val="51A8F9"/>
                </a:solidFill>
                <a:latin typeface="+mj-lt"/>
                <a:ea typeface="+mj-ea"/>
                <a:cs typeface="+mj-cs"/>
                <a:sym typeface="Helvetica"/>
              </a:rPr>
              <a:t>(The model is not appropriate for threats associated with seizure of mobile devices)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Existing methods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060206"/>
              </a:buClr>
              <a:defRPr sz="1800"/>
            </a:pPr>
            <a:r>
              <a:rPr sz="3600">
                <a:solidFill>
                  <a:srgbClr val="060206"/>
                </a:solidFill>
              </a:rPr>
              <a:t>Mobiflage:a deniable filesystem for Android devices.</a:t>
            </a:r>
            <a:r>
              <a:rPr b="1" sz="3600">
                <a:solidFill>
                  <a:srgbClr val="51A8F9"/>
                </a:solidFill>
                <a:latin typeface="+mj-lt"/>
                <a:ea typeface="+mj-ea"/>
                <a:cs typeface="+mj-cs"/>
                <a:sym typeface="Helvetica"/>
              </a:rPr>
              <a:t>(The system lack support for more than one deniability level)</a:t>
            </a:r>
            <a:endParaRPr b="1" sz="3600">
              <a:solidFill>
                <a:srgbClr val="51A8F9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>
              <a:defRPr sz="1800"/>
            </a:pPr>
            <a:r>
              <a:rPr sz="3600"/>
              <a:t>WhisperYAFFS: a system providing full disk encryption on flash devices.</a:t>
            </a:r>
            <a:r>
              <a:rPr b="1" sz="3600">
                <a:solidFill>
                  <a:srgbClr val="51A8F9"/>
                </a:solidFill>
                <a:latin typeface="+mj-lt"/>
                <a:ea typeface="+mj-ea"/>
                <a:cs typeface="+mj-cs"/>
                <a:sym typeface="Helvetica"/>
              </a:rPr>
              <a:t>(It provides only confidentially without authenticity or plausible deniability. The use of plaintext block sequence number leaks the history of block updates)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Background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6851997" y="2723753"/>
            <a:ext cx="7710291" cy="7334054"/>
          </a:xfrm>
          <a:prstGeom prst="rect">
            <a:avLst/>
          </a:prstGeom>
        </p:spPr>
        <p:txBody>
          <a:bodyPr/>
          <a:lstStyle/>
          <a:p>
            <a:pPr lvl="0" marL="444498" indent="-444498">
              <a:defRPr sz="1800"/>
            </a:pPr>
            <a:endParaRPr sz="4600"/>
          </a:p>
          <a:p>
            <a:pPr lvl="0" marL="444498" indent="-444498">
              <a:defRPr sz="1800"/>
            </a:pPr>
            <a:r>
              <a:rPr sz="4600"/>
              <a:t>Wear leveling</a:t>
            </a:r>
            <a:endParaRPr sz="4600"/>
          </a:p>
          <a:p>
            <a:pPr lvl="0" marL="444498" indent="-444498">
              <a:defRPr sz="1800"/>
            </a:pPr>
            <a:r>
              <a:rPr sz="4600"/>
              <a:t>NAND &amp; YAFFS</a:t>
            </a:r>
          </a:p>
        </p:txBody>
      </p:sp>
      <p:pic>
        <p:nvPicPr>
          <p:cNvPr id="62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6752" y="5917158"/>
            <a:ext cx="2651337" cy="3098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7451" y="2850754"/>
            <a:ext cx="6613747" cy="2044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Contributions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2275" indent="-422275" defTabSz="554990">
              <a:spcBef>
                <a:spcPts val="3900"/>
              </a:spcBef>
              <a:buClr>
                <a:srgbClr val="51A8F9"/>
              </a:buClr>
              <a:buFont typeface="Helvetica"/>
              <a:defRPr sz="1800"/>
            </a:pPr>
            <a:r>
              <a:rPr b="1" sz="3400">
                <a:solidFill>
                  <a:srgbClr val="51A8F9"/>
                </a:solidFill>
                <a:latin typeface="+mj-lt"/>
                <a:ea typeface="+mj-ea"/>
                <a:cs typeface="+mj-cs"/>
                <a:sym typeface="Helvetica"/>
              </a:rPr>
              <a:t>DEFY</a:t>
            </a:r>
            <a:r>
              <a:rPr sz="3400"/>
              <a:t>: The Deniable encrypted file system from YAFFS.</a:t>
            </a:r>
            <a:endParaRPr sz="3400"/>
          </a:p>
          <a:p>
            <a:pPr lvl="0" marL="422275" indent="-422275" defTabSz="554990">
              <a:spcBef>
                <a:spcPts val="3900"/>
              </a:spcBef>
              <a:buFont typeface="Helvetica"/>
              <a:defRPr sz="1800"/>
            </a:pPr>
            <a:r>
              <a:rPr b="1" sz="3400">
                <a:latin typeface="+mj-lt"/>
                <a:ea typeface="+mj-ea"/>
                <a:cs typeface="+mj-cs"/>
                <a:sym typeface="Helvetica"/>
              </a:rPr>
              <a:t>Log-structured</a:t>
            </a:r>
            <a:r>
              <a:rPr sz="3400"/>
              <a:t> design</a:t>
            </a:r>
            <a:endParaRPr sz="3400"/>
          </a:p>
          <a:p>
            <a:pPr lvl="0" marL="422275" indent="-422275" defTabSz="554990">
              <a:spcBef>
                <a:spcPts val="3900"/>
              </a:spcBef>
              <a:buFont typeface="Helvetica"/>
              <a:defRPr sz="1800"/>
            </a:pPr>
            <a:r>
              <a:rPr b="1" sz="3400">
                <a:latin typeface="+mj-lt"/>
                <a:ea typeface="+mj-ea"/>
                <a:cs typeface="+mj-cs"/>
                <a:sym typeface="Helvetica"/>
              </a:rPr>
              <a:t>deniability</a:t>
            </a:r>
            <a:r>
              <a:rPr sz="3400"/>
              <a:t> levels</a:t>
            </a:r>
            <a:endParaRPr sz="3400"/>
          </a:p>
          <a:p>
            <a:pPr lvl="0" marL="422275" indent="-422275" defTabSz="554990">
              <a:spcBef>
                <a:spcPts val="3900"/>
              </a:spcBef>
              <a:buFont typeface="Helvetica"/>
              <a:defRPr sz="1800"/>
            </a:pPr>
            <a:r>
              <a:rPr b="1" sz="3400">
                <a:latin typeface="+mj-lt"/>
                <a:ea typeface="+mj-ea"/>
                <a:cs typeface="+mj-cs"/>
                <a:sym typeface="Helvetica"/>
              </a:rPr>
              <a:t>authenticated</a:t>
            </a:r>
            <a:r>
              <a:rPr sz="3400"/>
              <a:t> </a:t>
            </a:r>
            <a:r>
              <a:rPr b="1" sz="3400">
                <a:latin typeface="+mj-lt"/>
                <a:ea typeface="+mj-ea"/>
                <a:cs typeface="+mj-cs"/>
                <a:sym typeface="Helvetica"/>
              </a:rPr>
              <a:t>encryption</a:t>
            </a:r>
            <a:endParaRPr sz="340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00"/>
              <a:t>efficient </a:t>
            </a:r>
            <a:r>
              <a:rPr b="1" sz="3400">
                <a:latin typeface="+mj-lt"/>
                <a:ea typeface="+mj-ea"/>
                <a:cs typeface="+mj-cs"/>
                <a:sym typeface="Helvetica"/>
              </a:rPr>
              <a:t>secure deletion</a:t>
            </a:r>
            <a:endParaRPr b="1" sz="3400">
              <a:latin typeface="+mj-lt"/>
              <a:ea typeface="+mj-ea"/>
              <a:cs typeface="+mj-cs"/>
              <a:sym typeface="Helvetica"/>
            </a:endParaRPr>
          </a:p>
          <a:p>
            <a:pPr lvl="0" marL="422275" indent="-422275" defTabSz="554990">
              <a:spcBef>
                <a:spcPts val="3900"/>
              </a:spcBef>
              <a:buFont typeface="Helvetica"/>
              <a:defRPr sz="1800"/>
            </a:pPr>
            <a:r>
              <a:rPr b="1" sz="3400">
                <a:latin typeface="+mj-lt"/>
                <a:ea typeface="+mj-ea"/>
                <a:cs typeface="+mj-cs"/>
                <a:sym typeface="Helvetica"/>
              </a:rPr>
              <a:t>snapshot</a:t>
            </a:r>
            <a:r>
              <a:rPr sz="3400"/>
              <a:t> resistent</a:t>
            </a:r>
          </a:p>
        </p:txBody>
      </p:sp>
      <p:pic>
        <p:nvPicPr>
          <p:cNvPr id="67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4939" y="4089963"/>
            <a:ext cx="5620363" cy="421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Security Model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952500" y="29464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44498" indent="-444498">
              <a:buClr>
                <a:srgbClr val="51A8F9"/>
              </a:buClr>
              <a:buFont typeface="Helvetica"/>
              <a:defRPr sz="1800"/>
            </a:pPr>
            <a:r>
              <a:rPr b="1" sz="4000">
                <a:solidFill>
                  <a:srgbClr val="51A8F9"/>
                </a:solidFill>
                <a:latin typeface="+mj-lt"/>
                <a:ea typeface="+mj-ea"/>
                <a:cs typeface="+mj-cs"/>
                <a:sym typeface="Helvetica"/>
              </a:rPr>
              <a:t>Adversaries</a:t>
            </a:r>
            <a:r>
              <a:rPr sz="4000"/>
              <a:t>:</a:t>
            </a:r>
            <a:endParaRPr sz="4000"/>
          </a:p>
          <a:p>
            <a:pPr lvl="0" marL="444498" indent="-444498">
              <a:defRPr sz="1800"/>
            </a:pPr>
            <a:r>
              <a:rPr sz="4000"/>
              <a:t>Single-view adversaries</a:t>
            </a:r>
            <a:endParaRPr sz="4000"/>
          </a:p>
          <a:p>
            <a:pPr lvl="0" marL="444498" indent="-444498">
              <a:defRPr sz="1800"/>
            </a:pPr>
            <a:r>
              <a:rPr sz="4000"/>
              <a:t>Snapshot adversaries</a:t>
            </a:r>
            <a:endParaRPr sz="4000"/>
          </a:p>
          <a:p>
            <a:pPr lvl="0" marL="444498" indent="-444498">
              <a:buClr>
                <a:srgbClr val="51A8F9"/>
              </a:buClr>
              <a:buFont typeface="Helvetica"/>
              <a:defRPr sz="1800"/>
            </a:pPr>
            <a:r>
              <a:rPr b="1" sz="4000">
                <a:solidFill>
                  <a:srgbClr val="51A8F9"/>
                </a:solidFill>
                <a:latin typeface="+mj-lt"/>
                <a:ea typeface="+mj-ea"/>
                <a:cs typeface="+mj-cs"/>
                <a:sym typeface="Helvetica"/>
              </a:rPr>
              <a:t>Security</a:t>
            </a:r>
            <a:r>
              <a:rPr sz="4000"/>
              <a:t> </a:t>
            </a:r>
            <a:r>
              <a:rPr b="1" sz="4000">
                <a:solidFill>
                  <a:srgbClr val="51A8F9"/>
                </a:solidFill>
                <a:latin typeface="+mj-lt"/>
                <a:ea typeface="+mj-ea"/>
                <a:cs typeface="+mj-cs"/>
                <a:sym typeface="Helvetica"/>
              </a:rPr>
              <a:t>Definitions</a:t>
            </a:r>
            <a:r>
              <a:rPr sz="4000"/>
              <a:t>:</a:t>
            </a:r>
            <a:endParaRPr sz="4000"/>
          </a:p>
          <a:p>
            <a:pPr lvl="0" marL="444498" indent="-444498">
              <a:defRPr sz="1800"/>
            </a:pPr>
            <a:r>
              <a:rPr sz="4000"/>
              <a:t>Plausible deniability</a:t>
            </a:r>
          </a:p>
        </p:txBody>
      </p:sp>
      <p:pic>
        <p:nvPicPr>
          <p:cNvPr id="71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7630" y="2880871"/>
            <a:ext cx="5453570" cy="6930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Design Requirements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Deniability Levels</a:t>
            </a:r>
            <a:endParaRPr sz="3600"/>
          </a:p>
          <a:p>
            <a:pPr lvl="0">
              <a:defRPr sz="1800"/>
            </a:pPr>
            <a:r>
              <a:rPr sz="3600"/>
              <a:t>Secure Deletion</a:t>
            </a:r>
            <a:endParaRPr sz="3600"/>
          </a:p>
          <a:p>
            <a:pPr lvl="0">
              <a:defRPr sz="1800"/>
            </a:pPr>
            <a:r>
              <a:rPr sz="3600"/>
              <a:t>Authenticated Encryption</a:t>
            </a:r>
            <a:endParaRPr sz="3600"/>
          </a:p>
          <a:p>
            <a:pPr lvl="0">
              <a:defRPr sz="1800"/>
            </a:pPr>
            <a:r>
              <a:rPr sz="3600"/>
              <a:t>Minimizing Data Loss</a:t>
            </a:r>
            <a:endParaRPr sz="3600"/>
          </a:p>
          <a:p>
            <a:pPr lvl="0">
              <a:defRPr sz="1800"/>
            </a:pPr>
            <a:r>
              <a:rPr sz="3600"/>
              <a:t>Wear Leveling</a:t>
            </a:r>
            <a:endParaRPr sz="3600"/>
          </a:p>
          <a:p>
            <a:pPr lvl="0">
              <a:defRPr sz="1800"/>
            </a:pPr>
            <a:r>
              <a:rPr sz="3600"/>
              <a:t>Easily Deployable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BF4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70BF41"/>
                </a:solidFill>
              </a:rPr>
              <a:t>Deniability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Levels imply </a:t>
            </a:r>
            <a:r>
              <a:rPr b="1" sz="3600">
                <a:latin typeface="+mj-lt"/>
                <a:ea typeface="+mj-ea"/>
                <a:cs typeface="+mj-cs"/>
                <a:sym typeface="Helvetica"/>
              </a:rPr>
              <a:t>privacy equivalence</a:t>
            </a:r>
            <a:endParaRPr b="1" sz="3600">
              <a:latin typeface="+mj-lt"/>
              <a:ea typeface="+mj-ea"/>
              <a:cs typeface="+mj-cs"/>
              <a:sym typeface="Helvetica"/>
            </a:endParaRPr>
          </a:p>
          <a:p>
            <a:pPr lvl="0">
              <a:defRPr sz="1800"/>
            </a:pPr>
            <a:r>
              <a:rPr sz="3600"/>
              <a:t>Levels provide a </a:t>
            </a:r>
            <a:r>
              <a:rPr b="1" sz="3600">
                <a:latin typeface="+mj-lt"/>
                <a:ea typeface="+mj-ea"/>
                <a:cs typeface="+mj-cs"/>
                <a:sym typeface="Helvetica"/>
              </a:rPr>
              <a:t>total order</a:t>
            </a:r>
            <a:endParaRPr b="1" sz="3600">
              <a:latin typeface="+mj-lt"/>
              <a:ea typeface="+mj-ea"/>
              <a:cs typeface="+mj-cs"/>
              <a:sym typeface="Helvetica"/>
            </a:endParaRPr>
          </a:p>
          <a:p>
            <a:pPr lvl="0">
              <a:defRPr sz="1800"/>
            </a:pPr>
            <a:r>
              <a:rPr sz="3600"/>
              <a:t>High levels reveal lower levers</a:t>
            </a:r>
            <a:endParaRPr sz="3600"/>
          </a:p>
          <a:p>
            <a:pPr lvl="0">
              <a:defRPr sz="1800"/>
            </a:pPr>
            <a:r>
              <a:rPr sz="3600"/>
              <a:t>Revealing a level provide </a:t>
            </a:r>
            <a:r>
              <a:rPr b="1" sz="3600">
                <a:latin typeface="+mj-lt"/>
                <a:ea typeface="+mj-ea"/>
                <a:cs typeface="+mj-cs"/>
                <a:sym typeface="Helvetica"/>
              </a:rPr>
              <a:t>no information about unrevealed levels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