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9"/>
  </p:notesMasterIdLst>
  <p:handoutMasterIdLst>
    <p:handoutMasterId r:id="rId30"/>
  </p:handoutMasterIdLst>
  <p:sldIdLst>
    <p:sldId id="256" r:id="rId2"/>
    <p:sldId id="283" r:id="rId3"/>
    <p:sldId id="257" r:id="rId4"/>
    <p:sldId id="258" r:id="rId5"/>
    <p:sldId id="284" r:id="rId6"/>
    <p:sldId id="260" r:id="rId7"/>
    <p:sldId id="285" r:id="rId8"/>
    <p:sldId id="261" r:id="rId9"/>
    <p:sldId id="262" r:id="rId10"/>
    <p:sldId id="289" r:id="rId11"/>
    <p:sldId id="281" r:id="rId12"/>
    <p:sldId id="290" r:id="rId13"/>
    <p:sldId id="291" r:id="rId14"/>
    <p:sldId id="292" r:id="rId15"/>
    <p:sldId id="268" r:id="rId16"/>
    <p:sldId id="287" r:id="rId17"/>
    <p:sldId id="288" r:id="rId18"/>
    <p:sldId id="269" r:id="rId19"/>
    <p:sldId id="270" r:id="rId20"/>
    <p:sldId id="271" r:id="rId21"/>
    <p:sldId id="272" r:id="rId22"/>
    <p:sldId id="273" r:id="rId23"/>
    <p:sldId id="274" r:id="rId24"/>
    <p:sldId id="275" r:id="rId25"/>
    <p:sldId id="278" r:id="rId26"/>
    <p:sldId id="279" r:id="rId27"/>
    <p:sldId id="280"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6471" autoAdjust="0"/>
    <p:restoredTop sz="94660"/>
  </p:normalViewPr>
  <p:slideViewPr>
    <p:cSldViewPr snapToGrid="0">
      <p:cViewPr varScale="1">
        <p:scale>
          <a:sx n="141" d="100"/>
          <a:sy n="141" d="100"/>
        </p:scale>
        <p:origin x="-104" y="-26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1BF904-5EC0-4C72-8BF4-8854B363B554}" type="datetimeFigureOut">
              <a:rPr lang="zh-CN" altLang="en-US" smtClean="0"/>
              <a:pPr/>
              <a:t>11/22/15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83CCF5-322B-4680-AB2B-020BEA1BCAB8}" type="slidenum">
              <a:rPr lang="zh-CN" altLang="en-US" smtClean="0"/>
              <a:pPr/>
              <a:t>‹#›</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27739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D6FA51-D326-4209-8CF0-12792B507A18}" type="datetimeFigureOut">
              <a:rPr lang="zh-CN" altLang="en-US" smtClean="0"/>
              <a:pPr/>
              <a:t>11/22/15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072BB7-F922-4362-8F82-557269A53270}" type="slidenum">
              <a:rPr lang="zh-CN" altLang="en-US" smtClean="0"/>
              <a:pPr/>
              <a:t>‹#›</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280262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072BB7-F922-4362-8F82-557269A53270}" type="slidenum">
              <a:rPr lang="zh-CN" altLang="en-US" smtClean="0"/>
              <a:pPr/>
              <a:t>1</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95710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0C063B9-90B6-49DB-AD63-DA231CA556BC}" type="datetime1">
              <a:rPr lang="zh-CN" altLang="en-US" smtClean="0"/>
              <a:pPr/>
              <a:t>11/22/15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BFA850-7BDD-4D3C-B753-8C04E98C37FE}" type="slidenum">
              <a:rPr lang="zh-CN" altLang="en-US" smtClean="0"/>
              <a:pPr/>
              <a:t>‹#›</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425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E968E33-E87B-4752-BEC9-66577D269F0A}" type="datetime1">
              <a:rPr lang="zh-CN" altLang="en-US" smtClean="0"/>
              <a:pPr/>
              <a:t>11/22/15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BFA850-7BDD-4D3C-B753-8C04E98C37FE}" type="slidenum">
              <a:rPr lang="zh-CN" altLang="en-US" smtClean="0"/>
              <a:pPr/>
              <a:t>‹#›</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6744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798B086-4B50-4FA1-9BED-473D3D2DDCB7}" type="datetime1">
              <a:rPr lang="zh-CN" altLang="en-US" smtClean="0"/>
              <a:pPr/>
              <a:t>11/22/15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BFA850-7BDD-4D3C-B753-8C04E98C37FE}" type="slidenum">
              <a:rPr lang="zh-CN" altLang="en-US" smtClean="0"/>
              <a:pPr/>
              <a:t>‹#›</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0629852"/>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0234C21-AF27-4AEF-8EAE-B3F6A1DB91B9}" type="datetime1">
              <a:rPr lang="zh-CN" altLang="en-US" smtClean="0"/>
              <a:pPr/>
              <a:t>11/22/15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BFA850-7BDD-4D3C-B753-8C04E98C37FE}" type="slidenum">
              <a:rPr lang="zh-CN" altLang="en-US" smtClean="0"/>
              <a:pPr/>
              <a:t>‹#›</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7976126"/>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E419A02-2BFF-42E8-B083-6DC912FF1DC2}" type="datetime1">
              <a:rPr lang="zh-CN" altLang="en-US" smtClean="0"/>
              <a:pPr/>
              <a:t>11/22/15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BFA850-7BDD-4D3C-B753-8C04E98C37FE}" type="slidenum">
              <a:rPr lang="zh-CN" altLang="en-US" smtClean="0"/>
              <a:pPr/>
              <a:t>‹#›</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1563057"/>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C62F9A8-B680-4D64-B2E9-0078BC11A473}" type="datetime1">
              <a:rPr lang="zh-CN" altLang="en-US" smtClean="0"/>
              <a:pPr/>
              <a:t>11/22/15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BFA850-7BDD-4D3C-B753-8C04E98C37FE}" type="slidenum">
              <a:rPr lang="zh-CN" altLang="en-US" smtClean="0"/>
              <a:pPr/>
              <a:t>‹#›</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7224481"/>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866CDFA-09ED-4694-9DAF-C1140BE430D7}" type="datetime1">
              <a:rPr lang="zh-CN" altLang="en-US" smtClean="0"/>
              <a:pPr/>
              <a:t>11/22/15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4BFA850-7BDD-4D3C-B753-8C04E98C37FE}" type="slidenum">
              <a:rPr lang="zh-CN" altLang="en-US" smtClean="0"/>
              <a:pPr/>
              <a:t>‹#›</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1071774"/>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A3A8EBB-3D75-4E77-A4D7-D1057792250F}" type="datetime1">
              <a:rPr lang="zh-CN" altLang="en-US" smtClean="0"/>
              <a:pPr/>
              <a:t>11/22/15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BFA850-7BDD-4D3C-B753-8C04E98C37FE}" type="slidenum">
              <a:rPr lang="zh-CN" altLang="en-US" smtClean="0"/>
              <a:pPr/>
              <a:t>‹#›</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6046914"/>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9170D2B-0233-4F47-9D24-0342CE54C84F}" type="datetime1">
              <a:rPr lang="zh-CN" altLang="en-US" smtClean="0"/>
              <a:pPr/>
              <a:t>11/22/15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4BFA850-7BDD-4D3C-B753-8C04E98C37FE}" type="slidenum">
              <a:rPr lang="zh-CN" altLang="en-US" smtClean="0"/>
              <a:pPr/>
              <a:t>‹#›</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8750136"/>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08A557C-D6D6-42A6-9B8C-5E24DA26A246}" type="datetime1">
              <a:rPr lang="zh-CN" altLang="en-US" smtClean="0"/>
              <a:pPr/>
              <a:t>11/22/15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BFA850-7BDD-4D3C-B753-8C04E98C37FE}" type="slidenum">
              <a:rPr lang="zh-CN" altLang="en-US" smtClean="0"/>
              <a:pPr/>
              <a:t>‹#›</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75787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FA014A1-8F8C-439A-8C1D-12B561DC523D}" type="datetime1">
              <a:rPr lang="zh-CN" altLang="en-US" smtClean="0"/>
              <a:pPr/>
              <a:t>11/22/15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BFA850-7BDD-4D3C-B753-8C04E98C37FE}" type="slidenum">
              <a:rPr lang="zh-CN" altLang="en-US" smtClean="0"/>
              <a:pPr/>
              <a:t>‹#›</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18093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C933E-2188-4DF9-9052-240149FE640B}" type="datetime1">
              <a:rPr lang="zh-CN" altLang="en-US" smtClean="0"/>
              <a:pPr/>
              <a:t>11/22/15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BFA850-7BDD-4D3C-B753-8C04E98C37FE}" type="slidenum">
              <a:rPr lang="zh-CN" altLang="en-US" smtClean="0"/>
              <a:pPr/>
              <a:t>‹#›</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0786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ctrTitle"/>
          </p:nvPr>
        </p:nvSpPr>
        <p:spPr>
          <a:xfrm>
            <a:off x="279400" y="1122363"/>
            <a:ext cx="11010900" cy="2387600"/>
          </a:xfrm>
        </p:spPr>
        <p:txBody>
          <a:bodyPr>
            <a:normAutofit fontScale="90000"/>
          </a:bodyPr>
          <a:lstStyle/>
          <a:p>
            <a:r>
              <a:rPr lang="en-US" altLang="zh-CN" sz="4900" dirty="0" smtClean="0"/>
              <a:t>Poisoning Network Visibility in Software-Defined Networks: New Attacks and Countermeasures </a:t>
            </a:r>
            <a:r>
              <a:rPr lang="en-US" altLang="zh-CN" dirty="0" smtClean="0"/>
              <a:t/>
            </a:r>
            <a:br>
              <a:rPr lang="en-US" altLang="zh-CN" dirty="0" smtClean="0"/>
            </a:br>
            <a:r>
              <a:rPr lang="en-US" altLang="zh-CN" sz="3100" dirty="0" err="1" smtClean="0"/>
              <a:t>Sungmin</a:t>
            </a:r>
            <a:r>
              <a:rPr lang="en-US" altLang="zh-CN" sz="3100" dirty="0" smtClean="0"/>
              <a:t> Hong, Lei Xu, </a:t>
            </a:r>
            <a:r>
              <a:rPr lang="en-US" altLang="zh-CN" sz="3100" dirty="0" err="1" smtClean="0"/>
              <a:t>Haopei</a:t>
            </a:r>
            <a:r>
              <a:rPr lang="en-US" altLang="zh-CN" sz="3100" dirty="0" smtClean="0"/>
              <a:t> Wang, </a:t>
            </a:r>
            <a:r>
              <a:rPr lang="en-US" altLang="zh-CN" sz="3100" dirty="0" err="1" smtClean="0"/>
              <a:t>Guofei</a:t>
            </a:r>
            <a:r>
              <a:rPr lang="en-US" altLang="zh-CN" sz="3100" dirty="0" smtClean="0"/>
              <a:t> </a:t>
            </a:r>
            <a:r>
              <a:rPr lang="en-US" altLang="zh-CN" sz="3100" dirty="0" err="1" smtClean="0"/>
              <a:t>Gu</a:t>
            </a:r>
            <a:endParaRPr lang="zh-CN" altLang="en-US" sz="2200" dirty="0"/>
          </a:p>
        </p:txBody>
      </p:sp>
      <p:sp>
        <p:nvSpPr>
          <p:cNvPr id="3" name="副标题 2"/>
          <p:cNvSpPr>
            <a:spLocks noGrp="1"/>
          </p:cNvSpPr>
          <p:nvPr>
            <p:ph type="subTitle" idx="1"/>
          </p:nvPr>
        </p:nvSpPr>
        <p:spPr>
          <a:xfrm>
            <a:off x="1212850" y="4656138"/>
            <a:ext cx="9144000" cy="1655762"/>
          </a:xfrm>
        </p:spPr>
        <p:txBody>
          <a:bodyPr/>
          <a:lstStyle/>
          <a:p>
            <a:r>
              <a:rPr lang="en-US" altLang="zh-CN" dirty="0" smtClean="0"/>
              <a:t>Present by He Zhang</a:t>
            </a:r>
            <a:endParaRPr lang="zh-CN" altLang="en-US" dirty="0"/>
          </a:p>
        </p:txBody>
      </p:sp>
      <p:sp>
        <p:nvSpPr>
          <p:cNvPr id="4" name="灯片编号占位符 3"/>
          <p:cNvSpPr>
            <a:spLocks noGrp="1"/>
          </p:cNvSpPr>
          <p:nvPr>
            <p:ph type="sldNum" sz="quarter" idx="12"/>
          </p:nvPr>
        </p:nvSpPr>
        <p:spPr/>
        <p:txBody>
          <a:bodyPr/>
          <a:lstStyle/>
          <a:p>
            <a:fld id="{D4BFA850-7BDD-4D3C-B753-8C04E98C37FE}" type="slidenum">
              <a:rPr lang="zh-CN" altLang="en-US" smtClean="0"/>
              <a:pPr/>
              <a:t>1</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1306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Web Impersonation Attack</a:t>
            </a:r>
            <a:endParaRPr lang="zh-CN" altLang="en-US" dirty="0"/>
          </a:p>
        </p:txBody>
      </p:sp>
      <p:pic>
        <p:nvPicPr>
          <p:cNvPr id="4" name="图片 3"/>
          <p:cNvPicPr>
            <a:picLocks noChangeAspect="1"/>
          </p:cNvPicPr>
          <p:nvPr/>
        </p:nvPicPr>
        <p:blipFill>
          <a:blip r:embed="rId2"/>
          <a:stretch>
            <a:fillRect/>
          </a:stretch>
        </p:blipFill>
        <p:spPr>
          <a:xfrm>
            <a:off x="308661" y="2311497"/>
            <a:ext cx="11574678" cy="3048293"/>
          </a:xfrm>
          <a:prstGeom prst="rect">
            <a:avLst/>
          </a:prstGeom>
        </p:spPr>
      </p:pic>
      <p:sp>
        <p:nvSpPr>
          <p:cNvPr id="3" name="灯片编号占位符 2"/>
          <p:cNvSpPr>
            <a:spLocks noGrp="1"/>
          </p:cNvSpPr>
          <p:nvPr>
            <p:ph type="sldNum" sz="quarter" idx="12"/>
          </p:nvPr>
        </p:nvSpPr>
        <p:spPr/>
        <p:txBody>
          <a:bodyPr/>
          <a:lstStyle/>
          <a:p>
            <a:fld id="{D4BFA850-7BDD-4D3C-B753-8C04E98C37FE}" type="slidenum">
              <a:rPr lang="zh-CN" altLang="en-US" smtClean="0"/>
              <a:pPr/>
              <a:t>10</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9565539"/>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Link Fabrication Attack</a:t>
            </a:r>
            <a:endParaRPr lang="zh-CN" altLang="en-US" dirty="0"/>
          </a:p>
        </p:txBody>
      </p:sp>
      <p:sp>
        <p:nvSpPr>
          <p:cNvPr id="3" name="内容占位符 2"/>
          <p:cNvSpPr>
            <a:spLocks noGrp="1"/>
          </p:cNvSpPr>
          <p:nvPr>
            <p:ph idx="1"/>
          </p:nvPr>
        </p:nvSpPr>
        <p:spPr>
          <a:xfrm>
            <a:off x="622300" y="2244725"/>
            <a:ext cx="10515600" cy="4351338"/>
          </a:xfrm>
        </p:spPr>
        <p:txBody>
          <a:bodyPr>
            <a:normAutofit/>
          </a:bodyPr>
          <a:lstStyle/>
          <a:p>
            <a:r>
              <a:rPr lang="en-US" altLang="zh-CN" sz="2000" dirty="0" err="1" smtClean="0"/>
              <a:t>OpenFlow</a:t>
            </a:r>
            <a:r>
              <a:rPr lang="en-US" altLang="zh-CN" sz="2000" dirty="0" smtClean="0"/>
              <a:t> adopts OFDP by utilizing LLDP packets for topology management. There exist security flaws during the link discovery procedure which opens the door to inject fake links into network topology. </a:t>
            </a:r>
          </a:p>
          <a:p>
            <a:r>
              <a:rPr lang="en-US" altLang="zh-CN" sz="2000" dirty="0" smtClean="0"/>
              <a:t>In a “Fake LLDP Injection” and by monitoring the traffic from </a:t>
            </a:r>
            <a:r>
              <a:rPr lang="en-US" altLang="zh-CN" sz="2000" dirty="0" err="1" smtClean="0"/>
              <a:t>OpenFlow</a:t>
            </a:r>
            <a:r>
              <a:rPr lang="en-US" altLang="zh-CN" sz="2000" dirty="0" smtClean="0"/>
              <a:t> switches, the attacker can obtain the genuine LLDP packet, modify the specific contents of the LLDP packet, generates fake LLDP packets to announce bogus internal links between two switches. </a:t>
            </a:r>
            <a:endParaRPr lang="en-US" altLang="zh-CN" sz="2000" dirty="0"/>
          </a:p>
          <a:p>
            <a:r>
              <a:rPr lang="en-US" altLang="zh-CN" sz="2000" dirty="0" smtClean="0"/>
              <a:t>In “LLDP Relay”, when receiving an LLDP packet from one target switch, the attacker repeats it to another target switch without any modification constructing a fake topology view</a:t>
            </a:r>
            <a:endParaRPr lang="zh-CN" altLang="en-US" sz="2000" dirty="0"/>
          </a:p>
        </p:txBody>
      </p:sp>
      <p:sp>
        <p:nvSpPr>
          <p:cNvPr id="4" name="灯片编号占位符 3"/>
          <p:cNvSpPr>
            <a:spLocks noGrp="1"/>
          </p:cNvSpPr>
          <p:nvPr>
            <p:ph type="sldNum" sz="quarter" idx="12"/>
          </p:nvPr>
        </p:nvSpPr>
        <p:spPr/>
        <p:txBody>
          <a:bodyPr/>
          <a:lstStyle/>
          <a:p>
            <a:fld id="{D4BFA850-7BDD-4D3C-B753-8C04E98C37FE}" type="slidenum">
              <a:rPr lang="zh-CN" altLang="en-US" smtClean="0"/>
              <a:pPr/>
              <a:t>11</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1783837"/>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LLDP Relay</a:t>
            </a:r>
            <a:endParaRPr lang="zh-CN" altLang="en-US" dirty="0"/>
          </a:p>
        </p:txBody>
      </p:sp>
      <p:sp>
        <p:nvSpPr>
          <p:cNvPr id="3" name="内容占位符 2"/>
          <p:cNvSpPr>
            <a:spLocks noGrp="1"/>
          </p:cNvSpPr>
          <p:nvPr>
            <p:ph idx="1"/>
          </p:nvPr>
        </p:nvSpPr>
        <p:spPr>
          <a:xfrm>
            <a:off x="7105650" y="1943894"/>
            <a:ext cx="4348163" cy="4351338"/>
          </a:xfrm>
        </p:spPr>
        <p:txBody>
          <a:bodyPr>
            <a:normAutofit/>
          </a:bodyPr>
          <a:lstStyle/>
          <a:p>
            <a:r>
              <a:rPr lang="en-US" altLang="zh-CN" sz="2400" dirty="0" smtClean="0"/>
              <a:t>Here, we discuss two ways to build a communication channel to relay LLDP packets, by physical links and by a tunnel.</a:t>
            </a:r>
            <a:endParaRPr lang="zh-CN" altLang="en-US" sz="2400" dirty="0"/>
          </a:p>
        </p:txBody>
      </p:sp>
      <p:pic>
        <p:nvPicPr>
          <p:cNvPr id="5" name="图片 4"/>
          <p:cNvPicPr>
            <a:picLocks noChangeAspect="1"/>
          </p:cNvPicPr>
          <p:nvPr/>
        </p:nvPicPr>
        <p:blipFill>
          <a:blip r:embed="rId2"/>
          <a:stretch>
            <a:fillRect/>
          </a:stretch>
        </p:blipFill>
        <p:spPr>
          <a:xfrm>
            <a:off x="650081" y="1690688"/>
            <a:ext cx="6200775" cy="4857750"/>
          </a:xfrm>
          <a:prstGeom prst="rect">
            <a:avLst/>
          </a:prstGeom>
        </p:spPr>
      </p:pic>
      <p:sp>
        <p:nvSpPr>
          <p:cNvPr id="4" name="灯片编号占位符 3"/>
          <p:cNvSpPr>
            <a:spLocks noGrp="1"/>
          </p:cNvSpPr>
          <p:nvPr>
            <p:ph type="sldNum" sz="quarter" idx="12"/>
          </p:nvPr>
        </p:nvSpPr>
        <p:spPr/>
        <p:txBody>
          <a:bodyPr/>
          <a:lstStyle/>
          <a:p>
            <a:fld id="{D4BFA850-7BDD-4D3C-B753-8C04E98C37FE}" type="slidenum">
              <a:rPr lang="zh-CN" altLang="en-US" smtClean="0"/>
              <a:pPr/>
              <a:t>12</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7442638"/>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Denial of Service Attack</a:t>
            </a:r>
            <a:endParaRPr lang="zh-CN" altLang="en-US" dirty="0"/>
          </a:p>
        </p:txBody>
      </p:sp>
      <p:pic>
        <p:nvPicPr>
          <p:cNvPr id="4" name="图片 3"/>
          <p:cNvPicPr>
            <a:picLocks noChangeAspect="1"/>
          </p:cNvPicPr>
          <p:nvPr/>
        </p:nvPicPr>
        <p:blipFill>
          <a:blip r:embed="rId2"/>
          <a:stretch>
            <a:fillRect/>
          </a:stretch>
        </p:blipFill>
        <p:spPr>
          <a:xfrm>
            <a:off x="995363" y="1790701"/>
            <a:ext cx="10649636" cy="3852862"/>
          </a:xfrm>
          <a:prstGeom prst="rect">
            <a:avLst/>
          </a:prstGeom>
        </p:spPr>
      </p:pic>
      <p:sp>
        <p:nvSpPr>
          <p:cNvPr id="5" name="灯片编号占位符 4"/>
          <p:cNvSpPr>
            <a:spLocks noGrp="1"/>
          </p:cNvSpPr>
          <p:nvPr>
            <p:ph type="sldNum" sz="quarter" idx="12"/>
          </p:nvPr>
        </p:nvSpPr>
        <p:spPr/>
        <p:txBody>
          <a:bodyPr/>
          <a:lstStyle/>
          <a:p>
            <a:fld id="{D4BFA850-7BDD-4D3C-B753-8C04E98C37FE}" type="slidenum">
              <a:rPr lang="zh-CN" altLang="en-US" smtClean="0"/>
              <a:pPr/>
              <a:t>13</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021810"/>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Man-In-The-Middle Attack</a:t>
            </a:r>
            <a:endParaRPr lang="zh-CN" altLang="en-US" dirty="0"/>
          </a:p>
        </p:txBody>
      </p:sp>
      <p:pic>
        <p:nvPicPr>
          <p:cNvPr id="4" name="图片 3"/>
          <p:cNvPicPr>
            <a:picLocks noChangeAspect="1"/>
          </p:cNvPicPr>
          <p:nvPr/>
        </p:nvPicPr>
        <p:blipFill>
          <a:blip r:embed="rId2"/>
          <a:stretch>
            <a:fillRect/>
          </a:stretch>
        </p:blipFill>
        <p:spPr>
          <a:xfrm>
            <a:off x="376237" y="1920875"/>
            <a:ext cx="5238751" cy="3408363"/>
          </a:xfrm>
          <a:prstGeom prst="rect">
            <a:avLst/>
          </a:prstGeom>
        </p:spPr>
      </p:pic>
      <p:pic>
        <p:nvPicPr>
          <p:cNvPr id="5" name="图片 4"/>
          <p:cNvPicPr>
            <a:picLocks noChangeAspect="1"/>
          </p:cNvPicPr>
          <p:nvPr/>
        </p:nvPicPr>
        <p:blipFill>
          <a:blip r:embed="rId3"/>
          <a:stretch>
            <a:fillRect/>
          </a:stretch>
        </p:blipFill>
        <p:spPr>
          <a:xfrm>
            <a:off x="5868511" y="1920875"/>
            <a:ext cx="5947252" cy="3403600"/>
          </a:xfrm>
          <a:prstGeom prst="rect">
            <a:avLst/>
          </a:prstGeom>
        </p:spPr>
      </p:pic>
      <p:sp>
        <p:nvSpPr>
          <p:cNvPr id="6" name="灯片编号占位符 5"/>
          <p:cNvSpPr>
            <a:spLocks noGrp="1"/>
          </p:cNvSpPr>
          <p:nvPr>
            <p:ph type="sldNum" sz="quarter" idx="12"/>
          </p:nvPr>
        </p:nvSpPr>
        <p:spPr/>
        <p:txBody>
          <a:bodyPr/>
          <a:lstStyle/>
          <a:p>
            <a:fld id="{D4BFA850-7BDD-4D3C-B753-8C04E98C37FE}" type="slidenum">
              <a:rPr lang="zh-CN" altLang="en-US" smtClean="0"/>
              <a:pPr/>
              <a:t>14</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6670705"/>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Static Defense Strategies</a:t>
            </a:r>
            <a:endParaRPr lang="zh-CN" altLang="en-US" dirty="0"/>
          </a:p>
        </p:txBody>
      </p:sp>
      <p:sp>
        <p:nvSpPr>
          <p:cNvPr id="3" name="内容占位符 2"/>
          <p:cNvSpPr>
            <a:spLocks noGrp="1"/>
          </p:cNvSpPr>
          <p:nvPr>
            <p:ph idx="1"/>
          </p:nvPr>
        </p:nvSpPr>
        <p:spPr>
          <a:xfrm>
            <a:off x="1086326" y="4075112"/>
            <a:ext cx="10515600" cy="1897062"/>
          </a:xfrm>
        </p:spPr>
        <p:txBody>
          <a:bodyPr>
            <a:normAutofit/>
          </a:bodyPr>
          <a:lstStyle/>
          <a:p>
            <a:pPr marL="0" indent="0">
              <a:buNone/>
            </a:pPr>
            <a:r>
              <a:rPr lang="en-US" altLang="zh-CN" sz="2400" dirty="0"/>
              <a:t>T</a:t>
            </a:r>
            <a:r>
              <a:rPr lang="en-US" altLang="zh-CN" sz="2400" dirty="0" smtClean="0"/>
              <a:t>his defense is obviously not attractive as the manual management is tedious, error-prone and not scalable in practice.</a:t>
            </a:r>
            <a:endParaRPr lang="zh-CN" altLang="en-US" sz="2400" dirty="0"/>
          </a:p>
        </p:txBody>
      </p:sp>
      <p:pic>
        <p:nvPicPr>
          <p:cNvPr id="4" name="图片 3"/>
          <p:cNvPicPr>
            <a:picLocks noChangeAspect="1"/>
          </p:cNvPicPr>
          <p:nvPr/>
        </p:nvPicPr>
        <p:blipFill>
          <a:blip r:embed="rId2"/>
          <a:stretch>
            <a:fillRect/>
          </a:stretch>
        </p:blipFill>
        <p:spPr>
          <a:xfrm>
            <a:off x="1086326" y="1906588"/>
            <a:ext cx="10019348" cy="1701800"/>
          </a:xfrm>
          <a:prstGeom prst="rect">
            <a:avLst/>
          </a:prstGeom>
        </p:spPr>
      </p:pic>
      <p:sp>
        <p:nvSpPr>
          <p:cNvPr id="5" name="灯片编号占位符 4"/>
          <p:cNvSpPr>
            <a:spLocks noGrp="1"/>
          </p:cNvSpPr>
          <p:nvPr>
            <p:ph type="sldNum" sz="quarter" idx="12"/>
          </p:nvPr>
        </p:nvSpPr>
        <p:spPr/>
        <p:txBody>
          <a:bodyPr/>
          <a:lstStyle/>
          <a:p>
            <a:fld id="{D4BFA850-7BDD-4D3C-B753-8C04E98C37FE}" type="slidenum">
              <a:rPr lang="zh-CN" altLang="en-US" smtClean="0"/>
              <a:pPr/>
              <a:t>15</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8409417"/>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Dynamic Defense Strategies against Host Location Hijack</a:t>
            </a:r>
            <a:endParaRPr lang="zh-CN" altLang="en-US" dirty="0"/>
          </a:p>
        </p:txBody>
      </p:sp>
      <p:sp>
        <p:nvSpPr>
          <p:cNvPr id="3" name="内容占位符 2"/>
          <p:cNvSpPr>
            <a:spLocks noGrp="1"/>
          </p:cNvSpPr>
          <p:nvPr>
            <p:ph idx="1"/>
          </p:nvPr>
        </p:nvSpPr>
        <p:spPr/>
        <p:txBody>
          <a:bodyPr>
            <a:normAutofit/>
          </a:bodyPr>
          <a:lstStyle/>
          <a:p>
            <a:r>
              <a:rPr lang="en-US" altLang="zh-CN" dirty="0" smtClean="0"/>
              <a:t>Authenticate Host Entity: Authenticate a host by adding additional public-key infrastructure - a host encodes the new location information into an unused field of packet with the encryption using its private key </a:t>
            </a:r>
          </a:p>
          <a:p>
            <a:pPr lvl="1"/>
            <a:r>
              <a:rPr lang="en-US" altLang="zh-CN" sz="2000" dirty="0" smtClean="0"/>
              <a:t>This adds storage overhead for keeping public keys in the </a:t>
            </a:r>
            <a:r>
              <a:rPr lang="en-US" altLang="zh-CN" sz="2000" dirty="0" err="1" smtClean="0"/>
              <a:t>OpenFlow</a:t>
            </a:r>
            <a:r>
              <a:rPr lang="en-US" altLang="zh-CN" sz="2000" dirty="0" smtClean="0"/>
              <a:t> controller side and computation overhead for handling each Packet-In message. </a:t>
            </a:r>
          </a:p>
          <a:p>
            <a:pPr lvl="1"/>
            <a:r>
              <a:rPr lang="en-US" altLang="zh-CN" sz="2000" dirty="0" smtClean="0"/>
              <a:t>Overhead and cost for the management of all keys of hosts </a:t>
            </a:r>
          </a:p>
          <a:p>
            <a:r>
              <a:rPr lang="en-US" altLang="zh-CN" dirty="0" smtClean="0"/>
              <a:t>Verify the Legitimacy of Host Migration</a:t>
            </a:r>
          </a:p>
          <a:p>
            <a:pPr lvl="1"/>
            <a:r>
              <a:rPr lang="en-US" altLang="zh-CN" sz="2000" dirty="0" smtClean="0"/>
              <a:t>verify the legitimacy of the host migration by checking the precondition (Port-Down) and post condition (Host unreachable in old location) </a:t>
            </a:r>
            <a:endParaRPr lang="en-US" altLang="zh-CN" sz="2800" dirty="0"/>
          </a:p>
          <a:p>
            <a:pPr lvl="1"/>
            <a:r>
              <a:rPr lang="en-US" altLang="zh-CN" sz="2000" dirty="0" smtClean="0"/>
              <a:t>Performance overhead but lighter and more feasible</a:t>
            </a:r>
            <a:endParaRPr lang="zh-CN" altLang="en-US" sz="2000" dirty="0"/>
          </a:p>
        </p:txBody>
      </p:sp>
      <p:sp>
        <p:nvSpPr>
          <p:cNvPr id="4" name="灯片编号占位符 3"/>
          <p:cNvSpPr>
            <a:spLocks noGrp="1"/>
          </p:cNvSpPr>
          <p:nvPr>
            <p:ph type="sldNum" sz="quarter" idx="12"/>
          </p:nvPr>
        </p:nvSpPr>
        <p:spPr/>
        <p:txBody>
          <a:bodyPr/>
          <a:lstStyle/>
          <a:p>
            <a:fld id="{D4BFA850-7BDD-4D3C-B753-8C04E98C37FE}" type="slidenum">
              <a:rPr lang="zh-CN" altLang="en-US" smtClean="0"/>
              <a:pPr/>
              <a:t>16</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3722201"/>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Dynamic Defense Strategies against Link Fabrication</a:t>
            </a:r>
            <a:endParaRPr lang="zh-CN" altLang="en-US" dirty="0"/>
          </a:p>
        </p:txBody>
      </p:sp>
      <p:sp>
        <p:nvSpPr>
          <p:cNvPr id="3" name="内容占位符 2"/>
          <p:cNvSpPr>
            <a:spLocks noGrp="1"/>
          </p:cNvSpPr>
          <p:nvPr>
            <p:ph idx="1"/>
          </p:nvPr>
        </p:nvSpPr>
        <p:spPr/>
        <p:txBody>
          <a:bodyPr>
            <a:normAutofit/>
          </a:bodyPr>
          <a:lstStyle/>
          <a:p>
            <a:r>
              <a:rPr lang="en-US" altLang="zh-CN" dirty="0" smtClean="0"/>
              <a:t>Authentication for LLDP packets </a:t>
            </a:r>
          </a:p>
          <a:p>
            <a:pPr lvl="1"/>
            <a:r>
              <a:rPr lang="en-US" altLang="zh-CN" sz="2000" dirty="0" smtClean="0"/>
              <a:t>Adds extra controller-signed authenticator ((HMAC) code) TLVs in the LLDP packet and check the signature when receiving the LLDP packets. </a:t>
            </a:r>
          </a:p>
          <a:p>
            <a:pPr lvl="1"/>
            <a:r>
              <a:rPr lang="en-US" altLang="zh-CN" sz="2000" dirty="0" smtClean="0"/>
              <a:t>It fails to defend against the Link Fabrication attack in an LLDP relay/tunneling manner. </a:t>
            </a:r>
          </a:p>
          <a:p>
            <a:pPr marL="457200" lvl="1" indent="0">
              <a:buNone/>
            </a:pPr>
            <a:endParaRPr lang="en-US" altLang="zh-CN" sz="2000" dirty="0" smtClean="0"/>
          </a:p>
          <a:p>
            <a:r>
              <a:rPr lang="en-US" altLang="zh-CN" dirty="0" smtClean="0"/>
              <a:t>Verification for Switch Port Property</a:t>
            </a:r>
          </a:p>
          <a:p>
            <a:pPr lvl="1"/>
            <a:r>
              <a:rPr lang="en-US" altLang="zh-CN" sz="2000" dirty="0" smtClean="0"/>
              <a:t>Check if any host resides inside the LLDP propagation </a:t>
            </a:r>
          </a:p>
          <a:p>
            <a:pPr lvl="1"/>
            <a:r>
              <a:rPr lang="en-US" altLang="zh-CN" sz="2000" dirty="0" smtClean="0"/>
              <a:t>If </a:t>
            </a:r>
            <a:r>
              <a:rPr lang="en-US" altLang="zh-CN" sz="2000" dirty="0" err="1" smtClean="0"/>
              <a:t>OpenFlow</a:t>
            </a:r>
            <a:r>
              <a:rPr lang="en-US" altLang="zh-CN" sz="2000" dirty="0" smtClean="0"/>
              <a:t> controllers detect host-generated traffic (e.g., DNS) from a specific switch port, Device Type of that port is set as HOST, otherwise switch ports are set as SWITCH.</a:t>
            </a:r>
            <a:endParaRPr lang="zh-CN" altLang="en-US" sz="2000" dirty="0"/>
          </a:p>
        </p:txBody>
      </p:sp>
      <p:sp>
        <p:nvSpPr>
          <p:cNvPr id="4" name="灯片编号占位符 3"/>
          <p:cNvSpPr>
            <a:spLocks noGrp="1"/>
          </p:cNvSpPr>
          <p:nvPr>
            <p:ph type="sldNum" sz="quarter" idx="12"/>
          </p:nvPr>
        </p:nvSpPr>
        <p:spPr/>
        <p:txBody>
          <a:bodyPr/>
          <a:lstStyle/>
          <a:p>
            <a:fld id="{D4BFA850-7BDD-4D3C-B753-8C04E98C37FE}" type="slidenum">
              <a:rPr lang="zh-CN" altLang="en-US" smtClean="0"/>
              <a:pPr/>
              <a:t>17</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0603518"/>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TopoGuard</a:t>
            </a:r>
            <a:r>
              <a:rPr lang="en-US" altLang="zh-CN" dirty="0" smtClean="0"/>
              <a:t> Prototype System - Automatic and real-time detection Extension</a:t>
            </a:r>
            <a:endParaRPr lang="zh-CN" altLang="en-US" dirty="0"/>
          </a:p>
        </p:txBody>
      </p:sp>
      <p:sp>
        <p:nvSpPr>
          <p:cNvPr id="3" name="内容占位符 2"/>
          <p:cNvSpPr>
            <a:spLocks noGrp="1"/>
          </p:cNvSpPr>
          <p:nvPr>
            <p:ph idx="1"/>
          </p:nvPr>
        </p:nvSpPr>
        <p:spPr>
          <a:xfrm>
            <a:off x="5689600" y="2613025"/>
            <a:ext cx="6502400" cy="4351338"/>
          </a:xfrm>
        </p:spPr>
        <p:txBody>
          <a:bodyPr>
            <a:normAutofit/>
          </a:bodyPr>
          <a:lstStyle/>
          <a:p>
            <a:r>
              <a:rPr lang="en-US" altLang="zh-CN" sz="2000" dirty="0" smtClean="0"/>
              <a:t>Port Manager tracks dynamics of switch ports (ANY, SWITCH and HOST) </a:t>
            </a:r>
          </a:p>
          <a:p>
            <a:r>
              <a:rPr lang="en-US" altLang="zh-CN" sz="2000" dirty="0" smtClean="0"/>
              <a:t>Port Property maintains host list to verify the trustworthiness of a host migration. </a:t>
            </a:r>
          </a:p>
          <a:p>
            <a:r>
              <a:rPr lang="en-US" altLang="zh-CN" sz="2000" dirty="0" smtClean="0"/>
              <a:t>The Host Prober tests the </a:t>
            </a:r>
            <a:r>
              <a:rPr lang="en-US" altLang="zh-CN" sz="2000" dirty="0" err="1" smtClean="0"/>
              <a:t>liveness</a:t>
            </a:r>
            <a:r>
              <a:rPr lang="en-US" altLang="zh-CN" sz="2000" dirty="0" smtClean="0"/>
              <a:t> of the host in a specific location by issuing a host probing packet. </a:t>
            </a:r>
          </a:p>
          <a:p>
            <a:r>
              <a:rPr lang="en-US" altLang="zh-CN" sz="2000" dirty="0" smtClean="0"/>
              <a:t>topology Update Checker verifies the legitimacy of a host migration, the integrity/origin of an LLDP packet and switch port property</a:t>
            </a:r>
            <a:endParaRPr lang="zh-CN" altLang="en-US" sz="2000" dirty="0"/>
          </a:p>
        </p:txBody>
      </p:sp>
      <p:pic>
        <p:nvPicPr>
          <p:cNvPr id="4" name="图片 3"/>
          <p:cNvPicPr>
            <a:picLocks noChangeAspect="1"/>
          </p:cNvPicPr>
          <p:nvPr/>
        </p:nvPicPr>
        <p:blipFill>
          <a:blip r:embed="rId2"/>
          <a:stretch>
            <a:fillRect/>
          </a:stretch>
        </p:blipFill>
        <p:spPr>
          <a:xfrm>
            <a:off x="276225" y="2613025"/>
            <a:ext cx="5286375" cy="3133725"/>
          </a:xfrm>
          <a:prstGeom prst="rect">
            <a:avLst/>
          </a:prstGeom>
        </p:spPr>
      </p:pic>
      <p:sp>
        <p:nvSpPr>
          <p:cNvPr id="5" name="灯片编号占位符 4"/>
          <p:cNvSpPr>
            <a:spLocks noGrp="1"/>
          </p:cNvSpPr>
          <p:nvPr>
            <p:ph type="sldNum" sz="quarter" idx="12"/>
          </p:nvPr>
        </p:nvSpPr>
        <p:spPr/>
        <p:txBody>
          <a:bodyPr/>
          <a:lstStyle/>
          <a:p>
            <a:fld id="{D4BFA850-7BDD-4D3C-B753-8C04E98C37FE}" type="slidenum">
              <a:rPr lang="zh-CN" altLang="en-US" smtClean="0"/>
              <a:pPr/>
              <a:t>18</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6297088"/>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Port Property Management</a:t>
            </a:r>
            <a:endParaRPr lang="zh-CN" altLang="en-US" dirty="0"/>
          </a:p>
        </p:txBody>
      </p:sp>
      <p:sp>
        <p:nvSpPr>
          <p:cNvPr id="3" name="内容占位符 2"/>
          <p:cNvSpPr>
            <a:spLocks noGrp="1"/>
          </p:cNvSpPr>
          <p:nvPr>
            <p:ph idx="1"/>
          </p:nvPr>
        </p:nvSpPr>
        <p:spPr>
          <a:xfrm>
            <a:off x="2552700" y="5104896"/>
            <a:ext cx="7480300" cy="1414463"/>
          </a:xfrm>
        </p:spPr>
        <p:txBody>
          <a:bodyPr>
            <a:normAutofit/>
          </a:bodyPr>
          <a:lstStyle/>
          <a:p>
            <a:pPr marL="0" indent="0">
              <a:buNone/>
            </a:pPr>
            <a:r>
              <a:rPr lang="en-US" altLang="zh-CN" sz="2400" dirty="0"/>
              <a:t>P</a:t>
            </a:r>
            <a:r>
              <a:rPr lang="en-US" altLang="zh-CN" sz="2400" dirty="0" smtClean="0"/>
              <a:t>roperties for each switch port in an </a:t>
            </a:r>
            <a:r>
              <a:rPr lang="en-US" altLang="zh-CN" sz="2400" dirty="0" err="1" smtClean="0"/>
              <a:t>OpenFlow</a:t>
            </a:r>
            <a:r>
              <a:rPr lang="en-US" altLang="zh-CN" sz="2400" dirty="0" smtClean="0"/>
              <a:t> controller.</a:t>
            </a:r>
            <a:endParaRPr lang="zh-CN" altLang="en-US" sz="2400" dirty="0"/>
          </a:p>
        </p:txBody>
      </p:sp>
      <p:pic>
        <p:nvPicPr>
          <p:cNvPr id="4" name="图片 3"/>
          <p:cNvPicPr>
            <a:picLocks noChangeAspect="1"/>
          </p:cNvPicPr>
          <p:nvPr/>
        </p:nvPicPr>
        <p:blipFill>
          <a:blip r:embed="rId2"/>
          <a:stretch>
            <a:fillRect/>
          </a:stretch>
        </p:blipFill>
        <p:spPr>
          <a:xfrm>
            <a:off x="2380456" y="1690688"/>
            <a:ext cx="7431088" cy="3093534"/>
          </a:xfrm>
          <a:prstGeom prst="rect">
            <a:avLst/>
          </a:prstGeom>
        </p:spPr>
      </p:pic>
      <p:sp>
        <p:nvSpPr>
          <p:cNvPr id="5" name="灯片编号占位符 4"/>
          <p:cNvSpPr>
            <a:spLocks noGrp="1"/>
          </p:cNvSpPr>
          <p:nvPr>
            <p:ph type="sldNum" sz="quarter" idx="12"/>
          </p:nvPr>
        </p:nvSpPr>
        <p:spPr/>
        <p:txBody>
          <a:bodyPr/>
          <a:lstStyle/>
          <a:p>
            <a:fld id="{D4BFA850-7BDD-4D3C-B753-8C04E98C37FE}" type="slidenum">
              <a:rPr lang="zh-CN" altLang="en-US" smtClean="0"/>
              <a:pPr/>
              <a:t>19</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0257586"/>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88925"/>
            <a:ext cx="10515600" cy="1325563"/>
          </a:xfrm>
        </p:spPr>
        <p:txBody>
          <a:bodyPr/>
          <a:lstStyle/>
          <a:p>
            <a:pPr algn="ctr"/>
            <a:r>
              <a:rPr lang="en-US" altLang="zh-CN" dirty="0" smtClean="0"/>
              <a:t>What is SDN? </a:t>
            </a:r>
            <a:endParaRPr lang="zh-CN" altLang="en-US" dirty="0"/>
          </a:p>
        </p:txBody>
      </p:sp>
      <p:sp>
        <p:nvSpPr>
          <p:cNvPr id="3" name="内容占位符 2"/>
          <p:cNvSpPr>
            <a:spLocks noGrp="1"/>
          </p:cNvSpPr>
          <p:nvPr>
            <p:ph idx="1"/>
          </p:nvPr>
        </p:nvSpPr>
        <p:spPr>
          <a:xfrm>
            <a:off x="838200" y="1762125"/>
            <a:ext cx="10515600" cy="4351338"/>
          </a:xfrm>
        </p:spPr>
        <p:txBody>
          <a:bodyPr>
            <a:normAutofit/>
          </a:bodyPr>
          <a:lstStyle/>
          <a:p>
            <a:r>
              <a:rPr lang="en-US" altLang="zh-CN" sz="2400" dirty="0" smtClean="0"/>
              <a:t>Software-Defined Networking (SDN) is a new programmable network framework </a:t>
            </a:r>
            <a:r>
              <a:rPr lang="en-US" altLang="zh-CN" sz="2400" dirty="0" err="1" smtClean="0"/>
              <a:t>tha</a:t>
            </a:r>
            <a:r>
              <a:rPr lang="en-US" altLang="zh-CN" sz="2400" dirty="0" smtClean="0"/>
              <a:t> decouples the control plane from the data plane.</a:t>
            </a:r>
          </a:p>
          <a:p>
            <a:r>
              <a:rPr lang="en-US" altLang="zh-CN" sz="2400" dirty="0" smtClean="0"/>
              <a:t>The data plane handles hardware level network packet processing based on high level policies from the control plane. </a:t>
            </a:r>
          </a:p>
          <a:p>
            <a:r>
              <a:rPr lang="en-US" altLang="zh-CN" sz="2400" dirty="0" smtClean="0"/>
              <a:t>SDN enables users to design and distribute innovative flow handling and network control algorithms conveniently, and add much more intelligence and flexibility to the control plane. </a:t>
            </a:r>
            <a:endParaRPr lang="zh-CN" altLang="en-US" sz="2400" dirty="0"/>
          </a:p>
        </p:txBody>
      </p:sp>
      <p:pic>
        <p:nvPicPr>
          <p:cNvPr id="4" name="Picture 4" descr="http://sz.jnu.edu.cn/uploadfiles/2015/01/20150113163401341.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864600" y="4279107"/>
            <a:ext cx="2247900" cy="22479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灯片编号占位符 4"/>
          <p:cNvSpPr>
            <a:spLocks noGrp="1"/>
          </p:cNvSpPr>
          <p:nvPr>
            <p:ph type="sldNum" sz="quarter" idx="12"/>
          </p:nvPr>
        </p:nvSpPr>
        <p:spPr/>
        <p:txBody>
          <a:bodyPr/>
          <a:lstStyle/>
          <a:p>
            <a:fld id="{D4BFA850-7BDD-4D3C-B753-8C04E98C37FE}" type="slidenum">
              <a:rPr lang="zh-CN" altLang="en-US" smtClean="0"/>
              <a:pPr/>
              <a:t>2</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5150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TopoGuard</a:t>
            </a:r>
            <a:r>
              <a:rPr lang="en-US" altLang="zh-CN" dirty="0" smtClean="0"/>
              <a:t> Implementation - Effectiveness</a:t>
            </a:r>
            <a:endParaRPr lang="zh-CN" altLang="en-US" dirty="0"/>
          </a:p>
        </p:txBody>
      </p:sp>
      <p:sp>
        <p:nvSpPr>
          <p:cNvPr id="3" name="内容占位符 2"/>
          <p:cNvSpPr>
            <a:spLocks noGrp="1"/>
          </p:cNvSpPr>
          <p:nvPr>
            <p:ph idx="1"/>
          </p:nvPr>
        </p:nvSpPr>
        <p:spPr/>
        <p:txBody>
          <a:bodyPr/>
          <a:lstStyle/>
          <a:p>
            <a:r>
              <a:rPr lang="en-US" altLang="zh-CN" dirty="0" smtClean="0"/>
              <a:t>A prototype implementation of </a:t>
            </a:r>
            <a:r>
              <a:rPr lang="en-US" altLang="zh-CN" dirty="0" err="1" smtClean="0"/>
              <a:t>TopoGuard</a:t>
            </a:r>
            <a:r>
              <a:rPr lang="en-US" altLang="zh-CN" dirty="0" smtClean="0"/>
              <a:t> on the master version of Floodlight.</a:t>
            </a:r>
            <a:endParaRPr lang="zh-CN" altLang="en-US" dirty="0"/>
          </a:p>
        </p:txBody>
      </p:sp>
      <p:pic>
        <p:nvPicPr>
          <p:cNvPr id="4" name="图片 3"/>
          <p:cNvPicPr>
            <a:picLocks noChangeAspect="1"/>
          </p:cNvPicPr>
          <p:nvPr/>
        </p:nvPicPr>
        <p:blipFill>
          <a:blip r:embed="rId2"/>
          <a:stretch>
            <a:fillRect/>
          </a:stretch>
        </p:blipFill>
        <p:spPr>
          <a:xfrm>
            <a:off x="2662237" y="3038475"/>
            <a:ext cx="6867525" cy="2533650"/>
          </a:xfrm>
          <a:prstGeom prst="rect">
            <a:avLst/>
          </a:prstGeom>
        </p:spPr>
      </p:pic>
      <p:sp>
        <p:nvSpPr>
          <p:cNvPr id="5" name="灯片编号占位符 4"/>
          <p:cNvSpPr>
            <a:spLocks noGrp="1"/>
          </p:cNvSpPr>
          <p:nvPr>
            <p:ph type="sldNum" sz="quarter" idx="12"/>
          </p:nvPr>
        </p:nvSpPr>
        <p:spPr/>
        <p:txBody>
          <a:bodyPr/>
          <a:lstStyle/>
          <a:p>
            <a:fld id="{D4BFA850-7BDD-4D3C-B753-8C04E98C37FE}" type="slidenum">
              <a:rPr lang="zh-CN" altLang="en-US" smtClean="0"/>
              <a:pPr/>
              <a:t>20</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5954578"/>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TopoGuard</a:t>
            </a:r>
            <a:r>
              <a:rPr lang="en-US" altLang="zh-CN" dirty="0" smtClean="0"/>
              <a:t> Implementation - Effectiveness</a:t>
            </a:r>
            <a:endParaRPr lang="zh-CN" altLang="en-US" dirty="0"/>
          </a:p>
        </p:txBody>
      </p:sp>
      <p:sp>
        <p:nvSpPr>
          <p:cNvPr id="3" name="内容占位符 2"/>
          <p:cNvSpPr>
            <a:spLocks noGrp="1"/>
          </p:cNvSpPr>
          <p:nvPr>
            <p:ph idx="1"/>
          </p:nvPr>
        </p:nvSpPr>
        <p:spPr>
          <a:xfrm>
            <a:off x="838200" y="4648200"/>
            <a:ext cx="10515600" cy="1236662"/>
          </a:xfrm>
        </p:spPr>
        <p:txBody>
          <a:bodyPr>
            <a:normAutofit/>
          </a:bodyPr>
          <a:lstStyle/>
          <a:p>
            <a:pPr marL="0" indent="0">
              <a:buNone/>
            </a:pPr>
            <a:r>
              <a:rPr lang="en-US" altLang="zh-CN" sz="2400" dirty="0" smtClean="0"/>
              <a:t>When the compromised hosts start relaying LLDP packets, </a:t>
            </a:r>
            <a:r>
              <a:rPr lang="en-US" altLang="zh-CN" sz="2400" dirty="0" err="1" smtClean="0"/>
              <a:t>TopoGuard</a:t>
            </a:r>
            <a:r>
              <a:rPr lang="en-US" altLang="zh-CN" sz="2400" dirty="0" smtClean="0"/>
              <a:t> detects the violation of Device Type of particular ports</a:t>
            </a:r>
            <a:endParaRPr lang="zh-CN" altLang="en-US" sz="2400" dirty="0"/>
          </a:p>
        </p:txBody>
      </p:sp>
      <p:pic>
        <p:nvPicPr>
          <p:cNvPr id="4" name="图片 3"/>
          <p:cNvPicPr>
            <a:picLocks noChangeAspect="1"/>
          </p:cNvPicPr>
          <p:nvPr/>
        </p:nvPicPr>
        <p:blipFill>
          <a:blip r:embed="rId2"/>
          <a:stretch>
            <a:fillRect/>
          </a:stretch>
        </p:blipFill>
        <p:spPr>
          <a:xfrm>
            <a:off x="2300287" y="1690688"/>
            <a:ext cx="7362825" cy="2533650"/>
          </a:xfrm>
          <a:prstGeom prst="rect">
            <a:avLst/>
          </a:prstGeom>
        </p:spPr>
      </p:pic>
      <p:sp>
        <p:nvSpPr>
          <p:cNvPr id="5" name="灯片编号占位符 4"/>
          <p:cNvSpPr>
            <a:spLocks noGrp="1"/>
          </p:cNvSpPr>
          <p:nvPr>
            <p:ph type="sldNum" sz="quarter" idx="12"/>
          </p:nvPr>
        </p:nvSpPr>
        <p:spPr/>
        <p:txBody>
          <a:bodyPr/>
          <a:lstStyle/>
          <a:p>
            <a:fld id="{D4BFA850-7BDD-4D3C-B753-8C04E98C37FE}" type="slidenum">
              <a:rPr lang="zh-CN" altLang="en-US" smtClean="0"/>
              <a:pPr/>
              <a:t>21</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9228051"/>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TopoGuard</a:t>
            </a:r>
            <a:r>
              <a:rPr lang="en-US" altLang="zh-CN" dirty="0" smtClean="0"/>
              <a:t> Implementation - Performance</a:t>
            </a:r>
            <a:endParaRPr lang="zh-CN" altLang="en-US" dirty="0"/>
          </a:p>
        </p:txBody>
      </p:sp>
      <p:sp>
        <p:nvSpPr>
          <p:cNvPr id="3" name="内容占位符 2"/>
          <p:cNvSpPr>
            <a:spLocks noGrp="1"/>
          </p:cNvSpPr>
          <p:nvPr>
            <p:ph idx="1"/>
          </p:nvPr>
        </p:nvSpPr>
        <p:spPr>
          <a:xfrm>
            <a:off x="838200" y="4098925"/>
            <a:ext cx="10515600" cy="4351338"/>
          </a:xfrm>
        </p:spPr>
        <p:txBody>
          <a:bodyPr>
            <a:normAutofit/>
          </a:bodyPr>
          <a:lstStyle/>
          <a:p>
            <a:r>
              <a:rPr lang="en-US" altLang="zh-CN" sz="2400" dirty="0" smtClean="0"/>
              <a:t>The performance penalty imposed by </a:t>
            </a:r>
            <a:r>
              <a:rPr lang="en-US" altLang="zh-CN" sz="2400" dirty="0" err="1" smtClean="0"/>
              <a:t>TopoGuard</a:t>
            </a:r>
            <a:r>
              <a:rPr lang="en-US" altLang="zh-CN" sz="2400" dirty="0" smtClean="0"/>
              <a:t> mainly comes from the Link Discovery Module and the Packet-In message processing. </a:t>
            </a:r>
          </a:p>
          <a:p>
            <a:r>
              <a:rPr lang="en-US" altLang="zh-CN" sz="2400" dirty="0" smtClean="0"/>
              <a:t>Port Manager incurs a slight delay over the normal LLDP and host-generated packets processing.</a:t>
            </a:r>
            <a:endParaRPr lang="zh-CN" altLang="en-US" sz="2400" dirty="0"/>
          </a:p>
        </p:txBody>
      </p:sp>
      <p:pic>
        <p:nvPicPr>
          <p:cNvPr id="4" name="图片 3"/>
          <p:cNvPicPr>
            <a:picLocks noChangeAspect="1"/>
          </p:cNvPicPr>
          <p:nvPr/>
        </p:nvPicPr>
        <p:blipFill>
          <a:blip r:embed="rId2"/>
          <a:stretch>
            <a:fillRect/>
          </a:stretch>
        </p:blipFill>
        <p:spPr>
          <a:xfrm>
            <a:off x="1866900" y="1944687"/>
            <a:ext cx="8458200" cy="1800225"/>
          </a:xfrm>
          <a:prstGeom prst="rect">
            <a:avLst/>
          </a:prstGeom>
        </p:spPr>
      </p:pic>
      <p:sp>
        <p:nvSpPr>
          <p:cNvPr id="5" name="灯片编号占位符 4"/>
          <p:cNvSpPr>
            <a:spLocks noGrp="1"/>
          </p:cNvSpPr>
          <p:nvPr>
            <p:ph type="sldNum" sz="quarter" idx="12"/>
          </p:nvPr>
        </p:nvSpPr>
        <p:spPr/>
        <p:txBody>
          <a:bodyPr/>
          <a:lstStyle/>
          <a:p>
            <a:fld id="{D4BFA850-7BDD-4D3C-B753-8C04E98C37FE}" type="slidenum">
              <a:rPr lang="zh-CN" altLang="en-US" smtClean="0"/>
              <a:pPr/>
              <a:t>22</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1798986"/>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Summary</a:t>
            </a:r>
            <a:endParaRPr lang="zh-CN" altLang="en-US" dirty="0"/>
          </a:p>
        </p:txBody>
      </p:sp>
      <p:sp>
        <p:nvSpPr>
          <p:cNvPr id="3" name="内容占位符 2"/>
          <p:cNvSpPr>
            <a:spLocks noGrp="1"/>
          </p:cNvSpPr>
          <p:nvPr>
            <p:ph idx="1"/>
          </p:nvPr>
        </p:nvSpPr>
        <p:spPr/>
        <p:txBody>
          <a:bodyPr>
            <a:normAutofit/>
          </a:bodyPr>
          <a:lstStyle/>
          <a:p>
            <a:r>
              <a:rPr lang="en-US" altLang="zh-CN" dirty="0" smtClean="0"/>
              <a:t>SDN is a new programmable network framework. </a:t>
            </a:r>
          </a:p>
          <a:p>
            <a:r>
              <a:rPr lang="en-US" altLang="zh-CN" dirty="0" err="1" smtClean="0"/>
              <a:t>OpenFlow</a:t>
            </a:r>
            <a:r>
              <a:rPr lang="en-US" altLang="zh-CN" dirty="0" smtClean="0"/>
              <a:t> is a leading implementation of SDN. </a:t>
            </a:r>
          </a:p>
          <a:p>
            <a:r>
              <a:rPr lang="en-US" altLang="zh-CN" dirty="0" err="1" smtClean="0"/>
              <a:t>OpenFlow</a:t>
            </a:r>
            <a:r>
              <a:rPr lang="en-US" altLang="zh-CN" dirty="0" smtClean="0"/>
              <a:t> Topology Management services and examples of related security attacks.</a:t>
            </a:r>
          </a:p>
          <a:p>
            <a:r>
              <a:rPr lang="en-US" altLang="zh-CN" dirty="0" smtClean="0"/>
              <a:t>Propose </a:t>
            </a:r>
            <a:r>
              <a:rPr lang="en-US" altLang="zh-CN" dirty="0" err="1" smtClean="0"/>
              <a:t>TopoGuard</a:t>
            </a:r>
            <a:r>
              <a:rPr lang="en-US" altLang="zh-CN" dirty="0" smtClean="0"/>
              <a:t> framework for automatic and real-time detection extension to </a:t>
            </a:r>
            <a:r>
              <a:rPr lang="en-US" altLang="zh-CN" dirty="0" err="1" smtClean="0"/>
              <a:t>OpenFlow</a:t>
            </a:r>
            <a:r>
              <a:rPr lang="en-US" altLang="zh-CN" dirty="0" smtClean="0"/>
              <a:t>.</a:t>
            </a:r>
            <a:endParaRPr lang="zh-CN" altLang="en-US" dirty="0"/>
          </a:p>
        </p:txBody>
      </p:sp>
      <p:sp>
        <p:nvSpPr>
          <p:cNvPr id="4" name="灯片编号占位符 3"/>
          <p:cNvSpPr>
            <a:spLocks noGrp="1"/>
          </p:cNvSpPr>
          <p:nvPr>
            <p:ph type="sldNum" sz="quarter" idx="12"/>
          </p:nvPr>
        </p:nvSpPr>
        <p:spPr/>
        <p:txBody>
          <a:bodyPr/>
          <a:lstStyle/>
          <a:p>
            <a:fld id="{D4BFA850-7BDD-4D3C-B753-8C04E98C37FE}" type="slidenum">
              <a:rPr lang="zh-CN" altLang="en-US" smtClean="0"/>
              <a:pPr/>
              <a:t>23</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9277762"/>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Limitations</a:t>
            </a:r>
            <a:endParaRPr lang="zh-CN" altLang="en-US" dirty="0"/>
          </a:p>
        </p:txBody>
      </p:sp>
      <p:sp>
        <p:nvSpPr>
          <p:cNvPr id="3" name="内容占位符 2"/>
          <p:cNvSpPr>
            <a:spLocks noGrp="1"/>
          </p:cNvSpPr>
          <p:nvPr>
            <p:ph idx="1"/>
          </p:nvPr>
        </p:nvSpPr>
        <p:spPr>
          <a:xfrm>
            <a:off x="1016000" y="1690688"/>
            <a:ext cx="10515600" cy="4351338"/>
          </a:xfrm>
        </p:spPr>
        <p:txBody>
          <a:bodyPr>
            <a:noAutofit/>
          </a:bodyPr>
          <a:lstStyle/>
          <a:p>
            <a:r>
              <a:rPr lang="en-US" altLang="zh-CN" sz="2000" dirty="0" err="1" smtClean="0"/>
              <a:t>OpenFlow</a:t>
            </a:r>
            <a:r>
              <a:rPr lang="en-US" altLang="zh-CN" sz="2000" dirty="0" smtClean="0"/>
              <a:t> is an open protocol but not mandatory for SDN and accordingly this is an </a:t>
            </a:r>
            <a:r>
              <a:rPr lang="en-US" altLang="zh-CN" sz="2000" dirty="0" err="1" smtClean="0"/>
              <a:t>OpenFlow</a:t>
            </a:r>
            <a:r>
              <a:rPr lang="en-US" altLang="zh-CN" sz="2000" dirty="0" smtClean="0"/>
              <a:t> specific research.</a:t>
            </a:r>
          </a:p>
          <a:p>
            <a:r>
              <a:rPr lang="en-US" altLang="zh-CN" sz="2000" dirty="0" smtClean="0"/>
              <a:t>The paper avoids some security features such as ARP and LLDP protection because of static nature. </a:t>
            </a:r>
          </a:p>
          <a:p>
            <a:r>
              <a:rPr lang="en-US" altLang="zh-CN" sz="2000" dirty="0" smtClean="0"/>
              <a:t>Holistic approach is not considered (SDN as part of the whole network). Security of the network and underlying networking components are essential for SDN security. </a:t>
            </a:r>
          </a:p>
          <a:p>
            <a:r>
              <a:rPr lang="en-US" altLang="zh-CN" sz="2000" dirty="0" smtClean="0"/>
              <a:t>The approach is considering topology management services security as a silo solution. Not considered in relation to other layers or components of SDN architecture. </a:t>
            </a:r>
          </a:p>
          <a:p>
            <a:r>
              <a:rPr lang="en-US" altLang="zh-CN" sz="2000" dirty="0" smtClean="0"/>
              <a:t>Performance and security issues that may arise as a result of the use of keyed-hash message authentication code (HMAC) as an optional TLV for LLDP packets.</a:t>
            </a:r>
            <a:endParaRPr lang="zh-CN" altLang="en-US" sz="2000" dirty="0"/>
          </a:p>
        </p:txBody>
      </p:sp>
      <p:sp>
        <p:nvSpPr>
          <p:cNvPr id="4" name="灯片编号占位符 3"/>
          <p:cNvSpPr>
            <a:spLocks noGrp="1"/>
          </p:cNvSpPr>
          <p:nvPr>
            <p:ph type="sldNum" sz="quarter" idx="12"/>
          </p:nvPr>
        </p:nvSpPr>
        <p:spPr/>
        <p:txBody>
          <a:bodyPr/>
          <a:lstStyle/>
          <a:p>
            <a:fld id="{D4BFA850-7BDD-4D3C-B753-8C04E98C37FE}" type="slidenum">
              <a:rPr lang="zh-CN" altLang="en-US" smtClean="0"/>
              <a:pPr/>
              <a:t>24</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3138848"/>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Contributions</a:t>
            </a:r>
            <a:endParaRPr lang="zh-CN" altLang="en-US" dirty="0"/>
          </a:p>
        </p:txBody>
      </p:sp>
      <p:sp>
        <p:nvSpPr>
          <p:cNvPr id="3" name="内容占位符 2"/>
          <p:cNvSpPr>
            <a:spLocks noGrp="1"/>
          </p:cNvSpPr>
          <p:nvPr>
            <p:ph idx="1"/>
          </p:nvPr>
        </p:nvSpPr>
        <p:spPr>
          <a:xfrm>
            <a:off x="482600" y="1825625"/>
            <a:ext cx="10515600" cy="4351338"/>
          </a:xfrm>
        </p:spPr>
        <p:txBody>
          <a:bodyPr>
            <a:normAutofit/>
          </a:bodyPr>
          <a:lstStyle/>
          <a:p>
            <a:r>
              <a:rPr lang="en-US" altLang="zh-CN" sz="2000" dirty="0" smtClean="0"/>
              <a:t>We perform the first security analysis on the SDN/</a:t>
            </a:r>
            <a:r>
              <a:rPr lang="en-US" altLang="zh-CN" sz="2000" dirty="0" err="1" smtClean="0"/>
              <a:t>OpenFlow</a:t>
            </a:r>
            <a:r>
              <a:rPr lang="en-US" altLang="zh-CN" sz="2000" dirty="0" smtClean="0"/>
              <a:t> Topology Management Service. In particular, we have discovered new vulnerabilities in the Device Tracking Service and Link Discovery Service in eight current mainstream SDN/</a:t>
            </a:r>
            <a:r>
              <a:rPr lang="en-US" altLang="zh-CN" sz="2000" dirty="0" err="1" smtClean="0"/>
              <a:t>OpenFlow</a:t>
            </a:r>
            <a:r>
              <a:rPr lang="en-US" altLang="zh-CN" sz="2000" dirty="0"/>
              <a:t> </a:t>
            </a:r>
            <a:r>
              <a:rPr lang="en-US" altLang="zh-CN" sz="2000" dirty="0" smtClean="0"/>
              <a:t>controllers.</a:t>
            </a:r>
          </a:p>
          <a:p>
            <a:r>
              <a:rPr lang="en-US" altLang="zh-CN" sz="2000" dirty="0" smtClean="0"/>
              <a:t>We propose Network Topology Poisoning Attacks to exploit the vulnerabilities we have found. We demonstrate the feasibility of those attacks both in the </a:t>
            </a:r>
            <a:r>
              <a:rPr lang="en-US" altLang="zh-CN" sz="2000" dirty="0" err="1" smtClean="0"/>
              <a:t>Mininet</a:t>
            </a:r>
            <a:r>
              <a:rPr lang="en-US" altLang="zh-CN" sz="2000" dirty="0" smtClean="0"/>
              <a:t> emulation environment and a hardware SDN </a:t>
            </a:r>
            <a:r>
              <a:rPr lang="en-US" altLang="zh-CN" sz="2000" dirty="0" err="1" smtClean="0"/>
              <a:t>testbed</a:t>
            </a:r>
            <a:r>
              <a:rPr lang="en-US" altLang="zh-CN" sz="2000" dirty="0" smtClean="0"/>
              <a:t>.</a:t>
            </a:r>
          </a:p>
          <a:p>
            <a:r>
              <a:rPr lang="en-US" altLang="zh-CN" sz="2000" dirty="0" smtClean="0"/>
              <a:t>We investigate the defense space and propose automatic mitigation approaches against Network Topology Poisoning Attacks, along with a prototype defense system, Topo Guard, currently implemented in Flood-light, but could be easily extended to other controllers.</a:t>
            </a:r>
          </a:p>
          <a:p>
            <a:r>
              <a:rPr lang="en-US" altLang="zh-CN" sz="2000" dirty="0" smtClean="0"/>
              <a:t>Our evaluation shows that Topo Guard imposes only a negligible performance overhead.</a:t>
            </a:r>
            <a:endParaRPr lang="zh-CN" altLang="en-US" sz="2000" dirty="0"/>
          </a:p>
        </p:txBody>
      </p:sp>
      <p:sp>
        <p:nvSpPr>
          <p:cNvPr id="4" name="灯片编号占位符 3"/>
          <p:cNvSpPr>
            <a:spLocks noGrp="1"/>
          </p:cNvSpPr>
          <p:nvPr>
            <p:ph type="sldNum" sz="quarter" idx="12"/>
          </p:nvPr>
        </p:nvSpPr>
        <p:spPr/>
        <p:txBody>
          <a:bodyPr/>
          <a:lstStyle/>
          <a:p>
            <a:fld id="{D4BFA850-7BDD-4D3C-B753-8C04E98C37FE}" type="slidenum">
              <a:rPr lang="zh-CN" altLang="en-US" smtClean="0"/>
              <a:pPr/>
              <a:t>25</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3059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14325"/>
            <a:ext cx="10515600" cy="1325563"/>
          </a:xfrm>
        </p:spPr>
        <p:txBody>
          <a:bodyPr/>
          <a:lstStyle/>
          <a:p>
            <a:pPr algn="ctr"/>
            <a:r>
              <a:rPr lang="en-US" altLang="zh-CN" dirty="0" smtClean="0"/>
              <a:t>Quiz</a:t>
            </a:r>
            <a:endParaRPr lang="zh-CN" altLang="en-US" dirty="0"/>
          </a:p>
        </p:txBody>
      </p:sp>
      <p:sp>
        <p:nvSpPr>
          <p:cNvPr id="3" name="内容占位符 2"/>
          <p:cNvSpPr>
            <a:spLocks noGrp="1"/>
          </p:cNvSpPr>
          <p:nvPr>
            <p:ph idx="1"/>
          </p:nvPr>
        </p:nvSpPr>
        <p:spPr>
          <a:xfrm>
            <a:off x="1054100" y="1639888"/>
            <a:ext cx="10515600" cy="4351338"/>
          </a:xfrm>
        </p:spPr>
        <p:txBody>
          <a:bodyPr>
            <a:normAutofit/>
          </a:bodyPr>
          <a:lstStyle/>
          <a:p>
            <a:r>
              <a:rPr lang="en-US" altLang="zh-CN" dirty="0" smtClean="0"/>
              <a:t>1. To dynamically discover topology, the Link Discovery Service (LDS) inside </a:t>
            </a:r>
            <a:r>
              <a:rPr lang="en-US" altLang="zh-CN" dirty="0" err="1" smtClean="0"/>
              <a:t>OpenFlow</a:t>
            </a:r>
            <a:r>
              <a:rPr lang="en-US" altLang="zh-CN" dirty="0"/>
              <a:t> </a:t>
            </a:r>
            <a:r>
              <a:rPr lang="en-US" altLang="zh-CN" dirty="0" smtClean="0"/>
              <a:t>controllers uses what protocol?</a:t>
            </a:r>
          </a:p>
          <a:p>
            <a:endParaRPr lang="en-US" altLang="zh-CN" dirty="0" smtClean="0"/>
          </a:p>
          <a:p>
            <a:r>
              <a:rPr lang="en-US" altLang="zh-CN" dirty="0" smtClean="0"/>
              <a:t>2. To build a communication channel to relay LLDP packets, adversary can sets up physical links between two switches. If this is not feasible, what can the adversary use ?</a:t>
            </a:r>
          </a:p>
          <a:p>
            <a:endParaRPr lang="en-US" altLang="zh-CN" dirty="0" smtClean="0"/>
          </a:p>
          <a:p>
            <a:r>
              <a:rPr lang="en-US" altLang="zh-CN" dirty="0" smtClean="0"/>
              <a:t>3. What is the role of </a:t>
            </a:r>
            <a:r>
              <a:rPr lang="en-US" altLang="zh-CN" dirty="0" err="1" smtClean="0"/>
              <a:t>TopoGuard</a:t>
            </a:r>
            <a:r>
              <a:rPr lang="en-US" altLang="zh-CN" dirty="0" smtClean="0"/>
              <a:t>?</a:t>
            </a:r>
            <a:endParaRPr lang="zh-CN" altLang="en-US" dirty="0"/>
          </a:p>
        </p:txBody>
      </p:sp>
      <p:sp>
        <p:nvSpPr>
          <p:cNvPr id="7" name="灯片编号占位符 6"/>
          <p:cNvSpPr>
            <a:spLocks noGrp="1"/>
          </p:cNvSpPr>
          <p:nvPr>
            <p:ph type="sldNum" sz="quarter" idx="12"/>
          </p:nvPr>
        </p:nvSpPr>
        <p:spPr/>
        <p:txBody>
          <a:bodyPr/>
          <a:lstStyle/>
          <a:p>
            <a:fld id="{D4BFA850-7BDD-4D3C-B753-8C04E98C37FE}" type="slidenum">
              <a:rPr lang="zh-CN" altLang="en-US" smtClean="0"/>
              <a:pPr/>
              <a:t>26</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288772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文本框 3"/>
          <p:cNvSpPr txBox="1"/>
          <p:nvPr/>
        </p:nvSpPr>
        <p:spPr>
          <a:xfrm>
            <a:off x="5003800" y="3048000"/>
            <a:ext cx="2267993" cy="646331"/>
          </a:xfrm>
          <a:prstGeom prst="rect">
            <a:avLst/>
          </a:prstGeom>
          <a:noFill/>
        </p:spPr>
        <p:txBody>
          <a:bodyPr wrap="none" rtlCol="0">
            <a:spAutoFit/>
          </a:bodyPr>
          <a:lstStyle/>
          <a:p>
            <a:r>
              <a:rPr lang="en-US" altLang="zh-CN" sz="3600" dirty="0" smtClean="0"/>
              <a:t>Thank you!</a:t>
            </a:r>
            <a:endParaRPr lang="zh-CN" altLang="en-US" sz="3600" dirty="0"/>
          </a:p>
        </p:txBody>
      </p:sp>
      <p:sp>
        <p:nvSpPr>
          <p:cNvPr id="5" name="灯片编号占位符 4"/>
          <p:cNvSpPr>
            <a:spLocks noGrp="1"/>
          </p:cNvSpPr>
          <p:nvPr>
            <p:ph type="sldNum" sz="quarter" idx="12"/>
          </p:nvPr>
        </p:nvSpPr>
        <p:spPr/>
        <p:txBody>
          <a:bodyPr/>
          <a:lstStyle/>
          <a:p>
            <a:fld id="{D4BFA850-7BDD-4D3C-B753-8C04E98C37FE}" type="slidenum">
              <a:rPr lang="zh-CN" altLang="en-US" smtClean="0"/>
              <a:pPr/>
              <a:t>27</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689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SDN </a:t>
            </a:r>
            <a:r>
              <a:rPr lang="en-US" altLang="zh-CN" dirty="0" err="1" smtClean="0"/>
              <a:t>OpenFlow</a:t>
            </a:r>
            <a:endParaRPr lang="zh-CN" altLang="en-US" dirty="0"/>
          </a:p>
        </p:txBody>
      </p:sp>
      <p:sp>
        <p:nvSpPr>
          <p:cNvPr id="3" name="内容占位符 2"/>
          <p:cNvSpPr>
            <a:spLocks noGrp="1"/>
          </p:cNvSpPr>
          <p:nvPr>
            <p:ph idx="1"/>
          </p:nvPr>
        </p:nvSpPr>
        <p:spPr>
          <a:xfrm>
            <a:off x="820741" y="1690688"/>
            <a:ext cx="5575300" cy="4351338"/>
          </a:xfrm>
        </p:spPr>
        <p:txBody>
          <a:bodyPr>
            <a:normAutofit/>
          </a:bodyPr>
          <a:lstStyle/>
          <a:p>
            <a:r>
              <a:rPr lang="en-US" altLang="zh-CN" sz="2400" dirty="0" err="1" smtClean="0"/>
              <a:t>OpenFlow</a:t>
            </a:r>
            <a:r>
              <a:rPr lang="en-US" altLang="zh-CN" sz="2400" dirty="0" smtClean="0"/>
              <a:t> is a leading implementation of SDN that defines the communication protocol between the control plane and the data plane. </a:t>
            </a:r>
          </a:p>
          <a:p>
            <a:endParaRPr lang="en-US" altLang="zh-CN" sz="2400" dirty="0" smtClean="0"/>
          </a:p>
          <a:p>
            <a:r>
              <a:rPr lang="en-US" altLang="zh-CN" sz="2400" dirty="0" smtClean="0"/>
              <a:t>The </a:t>
            </a:r>
            <a:r>
              <a:rPr lang="en-US" altLang="zh-CN" sz="2400" dirty="0" err="1" smtClean="0"/>
              <a:t>OpenFlow</a:t>
            </a:r>
            <a:r>
              <a:rPr lang="en-US" altLang="zh-CN" sz="2400" dirty="0" smtClean="0"/>
              <a:t> controller maintains topology information and provides visibility to upper services and applications.</a:t>
            </a:r>
            <a:endParaRPr lang="zh-CN" altLang="en-US" sz="2400" dirty="0"/>
          </a:p>
        </p:txBody>
      </p:sp>
      <p:pic>
        <p:nvPicPr>
          <p:cNvPr id="4" name="图片 3"/>
          <p:cNvPicPr>
            <a:picLocks noChangeAspect="1"/>
          </p:cNvPicPr>
          <p:nvPr/>
        </p:nvPicPr>
        <p:blipFill>
          <a:blip r:embed="rId2"/>
          <a:stretch>
            <a:fillRect/>
          </a:stretch>
        </p:blipFill>
        <p:spPr>
          <a:xfrm>
            <a:off x="6734174" y="1571625"/>
            <a:ext cx="4957759" cy="4351338"/>
          </a:xfrm>
          <a:prstGeom prst="rect">
            <a:avLst/>
          </a:prstGeom>
        </p:spPr>
      </p:pic>
      <p:sp>
        <p:nvSpPr>
          <p:cNvPr id="5" name="灯片编号占位符 4"/>
          <p:cNvSpPr>
            <a:spLocks noGrp="1"/>
          </p:cNvSpPr>
          <p:nvPr>
            <p:ph type="sldNum" sz="quarter" idx="12"/>
          </p:nvPr>
        </p:nvSpPr>
        <p:spPr/>
        <p:txBody>
          <a:bodyPr/>
          <a:lstStyle/>
          <a:p>
            <a:fld id="{D4BFA850-7BDD-4D3C-B753-8C04E98C37FE}" type="slidenum">
              <a:rPr lang="zh-CN" altLang="en-US" smtClean="0"/>
              <a:pPr/>
              <a:t>3</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1897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dirty="0" smtClean="0"/>
              <a:t>Operational Distinctions Between SDN and Legacy</a:t>
            </a:r>
            <a:br>
              <a:rPr lang="en-US" altLang="zh-CN" dirty="0" smtClean="0"/>
            </a:br>
            <a:r>
              <a:rPr lang="en-US" altLang="zh-CN" dirty="0" smtClean="0"/>
              <a:t>Networks</a:t>
            </a:r>
            <a:endParaRPr lang="zh-CN" altLang="en-US" dirty="0"/>
          </a:p>
        </p:txBody>
      </p:sp>
      <p:sp>
        <p:nvSpPr>
          <p:cNvPr id="3" name="内容占位符 2"/>
          <p:cNvSpPr>
            <a:spLocks noGrp="1"/>
          </p:cNvSpPr>
          <p:nvPr>
            <p:ph idx="1"/>
          </p:nvPr>
        </p:nvSpPr>
        <p:spPr/>
        <p:txBody>
          <a:bodyPr/>
          <a:lstStyle/>
          <a:p>
            <a:r>
              <a:rPr lang="en-US" altLang="zh-CN" dirty="0" smtClean="0"/>
              <a:t>The Distinctions Between Legacy Networks and </a:t>
            </a:r>
            <a:r>
              <a:rPr lang="en-US" altLang="zh-CN" dirty="0" err="1" smtClean="0"/>
              <a:t>OpenFlow</a:t>
            </a:r>
            <a:r>
              <a:rPr lang="en-US" altLang="zh-CN" dirty="0" smtClean="0"/>
              <a:t> Networks Highlighted in This Paper</a:t>
            </a:r>
            <a:endParaRPr lang="zh-CN" altLang="en-US" dirty="0"/>
          </a:p>
        </p:txBody>
      </p:sp>
      <p:pic>
        <p:nvPicPr>
          <p:cNvPr id="4" name="图片 3"/>
          <p:cNvPicPr>
            <a:picLocks noChangeAspect="1"/>
          </p:cNvPicPr>
          <p:nvPr/>
        </p:nvPicPr>
        <p:blipFill>
          <a:blip r:embed="rId2"/>
          <a:stretch>
            <a:fillRect/>
          </a:stretch>
        </p:blipFill>
        <p:spPr>
          <a:xfrm>
            <a:off x="612558" y="3254374"/>
            <a:ext cx="11297083" cy="2155825"/>
          </a:xfrm>
          <a:prstGeom prst="rect">
            <a:avLst/>
          </a:prstGeom>
        </p:spPr>
      </p:pic>
      <p:sp>
        <p:nvSpPr>
          <p:cNvPr id="5" name="灯片编号占位符 4"/>
          <p:cNvSpPr>
            <a:spLocks noGrp="1"/>
          </p:cNvSpPr>
          <p:nvPr>
            <p:ph type="sldNum" sz="quarter" idx="12"/>
          </p:nvPr>
        </p:nvSpPr>
        <p:spPr/>
        <p:txBody>
          <a:bodyPr/>
          <a:lstStyle/>
          <a:p>
            <a:fld id="{D4BFA850-7BDD-4D3C-B753-8C04E98C37FE}" type="slidenum">
              <a:rPr lang="zh-CN" altLang="en-US" smtClean="0"/>
              <a:pPr/>
              <a:t>4</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9957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err="1" smtClean="0"/>
              <a:t>OpenFlow</a:t>
            </a:r>
            <a:r>
              <a:rPr lang="en-US" altLang="zh-CN" dirty="0" smtClean="0"/>
              <a:t> Topology Management</a:t>
            </a:r>
            <a:endParaRPr lang="zh-CN" altLang="en-US" dirty="0"/>
          </a:p>
        </p:txBody>
      </p:sp>
      <p:sp>
        <p:nvSpPr>
          <p:cNvPr id="3" name="内容占位符 2"/>
          <p:cNvSpPr>
            <a:spLocks noGrp="1"/>
          </p:cNvSpPr>
          <p:nvPr>
            <p:ph idx="1"/>
          </p:nvPr>
        </p:nvSpPr>
        <p:spPr>
          <a:xfrm>
            <a:off x="647700" y="2117725"/>
            <a:ext cx="10515600" cy="4351338"/>
          </a:xfrm>
        </p:spPr>
        <p:txBody>
          <a:bodyPr>
            <a:normAutofit/>
          </a:bodyPr>
          <a:lstStyle/>
          <a:p>
            <a:r>
              <a:rPr lang="en-US" altLang="zh-CN" sz="2400" dirty="0" smtClean="0"/>
              <a:t>Topology management includes three parts: switch discovery, host discovery and internal links (switch-to-switch link) discovery. It is controlled by Topology Management Services.</a:t>
            </a:r>
          </a:p>
          <a:p>
            <a:endParaRPr lang="en-US" altLang="zh-CN" sz="2400" dirty="0" smtClean="0"/>
          </a:p>
          <a:p>
            <a:r>
              <a:rPr lang="en-US" altLang="zh-CN" sz="2400" dirty="0" smtClean="0"/>
              <a:t>Within the </a:t>
            </a:r>
            <a:r>
              <a:rPr lang="en-US" altLang="zh-CN" sz="2400" dirty="0" err="1" smtClean="0"/>
              <a:t>OpenFlow</a:t>
            </a:r>
            <a:r>
              <a:rPr lang="en-US" altLang="zh-CN" sz="2400" dirty="0" smtClean="0"/>
              <a:t> controller:</a:t>
            </a:r>
          </a:p>
          <a:p>
            <a:pPr lvl="1"/>
            <a:r>
              <a:rPr lang="en-US" altLang="zh-CN" sz="2000" dirty="0" smtClean="0"/>
              <a:t>Host Tracking Service (HTS) maintains a host profile that includes MAC address, IP address, location information and VLAN ID. Host profile is maintained to track the location of a host and is updated dynamically. </a:t>
            </a:r>
          </a:p>
          <a:p>
            <a:pPr lvl="1"/>
            <a:r>
              <a:rPr lang="en-US" altLang="zh-CN" sz="2000" dirty="0" smtClean="0"/>
              <a:t>Link Discovery Service (LDS) uses Open Flow Discovery Protocol (OFDP) to detect internal links between </a:t>
            </a:r>
            <a:r>
              <a:rPr lang="en-US" altLang="zh-CN" sz="2000" dirty="0" err="1" smtClean="0"/>
              <a:t>switches.trolled</a:t>
            </a:r>
            <a:r>
              <a:rPr lang="en-US" altLang="zh-CN" sz="2000" dirty="0" smtClean="0"/>
              <a:t> by Topology Management Services. </a:t>
            </a:r>
            <a:endParaRPr lang="zh-CN" altLang="en-US" sz="2000" dirty="0"/>
          </a:p>
        </p:txBody>
      </p:sp>
      <p:sp>
        <p:nvSpPr>
          <p:cNvPr id="5" name="灯片编号占位符 4"/>
          <p:cNvSpPr>
            <a:spLocks noGrp="1"/>
          </p:cNvSpPr>
          <p:nvPr>
            <p:ph type="sldNum" sz="quarter" idx="12"/>
          </p:nvPr>
        </p:nvSpPr>
        <p:spPr/>
        <p:txBody>
          <a:bodyPr/>
          <a:lstStyle/>
          <a:p>
            <a:fld id="{D4BFA850-7BDD-4D3C-B753-8C04E98C37FE}" type="slidenum">
              <a:rPr lang="zh-CN" altLang="en-US" smtClean="0"/>
              <a:pPr/>
              <a:t>5</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42136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Link Discovery Service</a:t>
            </a:r>
            <a:endParaRPr lang="zh-CN" altLang="en-US" dirty="0"/>
          </a:p>
        </p:txBody>
      </p:sp>
      <p:sp>
        <p:nvSpPr>
          <p:cNvPr id="3" name="内容占位符 2"/>
          <p:cNvSpPr>
            <a:spLocks noGrp="1"/>
          </p:cNvSpPr>
          <p:nvPr>
            <p:ph idx="1"/>
          </p:nvPr>
        </p:nvSpPr>
        <p:spPr>
          <a:xfrm>
            <a:off x="570914" y="2444903"/>
            <a:ext cx="6420728" cy="4351338"/>
          </a:xfrm>
        </p:spPr>
        <p:txBody>
          <a:bodyPr>
            <a:normAutofit/>
          </a:bodyPr>
          <a:lstStyle/>
          <a:p>
            <a:r>
              <a:rPr lang="en-US" altLang="zh-CN" sz="2000" dirty="0"/>
              <a:t>T</a:t>
            </a:r>
            <a:r>
              <a:rPr lang="en-US" altLang="zh-CN" sz="2000" dirty="0" smtClean="0"/>
              <a:t>he link discovery procedure in an Open-Flow network.</a:t>
            </a:r>
          </a:p>
          <a:p>
            <a:endParaRPr lang="en-US" altLang="zh-CN" sz="2000" dirty="0" smtClean="0"/>
          </a:p>
          <a:p>
            <a:r>
              <a:rPr lang="en-US" altLang="zh-CN" sz="2000" dirty="0" smtClean="0"/>
              <a:t>Open Flow Discovery Protocol (OFDP), which refers to LLDP (Link Layer Discovery Protocol) packets, to detect internal links between switches.</a:t>
            </a:r>
            <a:endParaRPr lang="zh-CN" altLang="en-US" sz="2000" dirty="0"/>
          </a:p>
        </p:txBody>
      </p:sp>
      <p:pic>
        <p:nvPicPr>
          <p:cNvPr id="4" name="图片 3"/>
          <p:cNvPicPr>
            <a:picLocks noChangeAspect="1"/>
          </p:cNvPicPr>
          <p:nvPr/>
        </p:nvPicPr>
        <p:blipFill>
          <a:blip r:embed="rId2"/>
          <a:stretch>
            <a:fillRect/>
          </a:stretch>
        </p:blipFill>
        <p:spPr>
          <a:xfrm>
            <a:off x="246516" y="5220918"/>
            <a:ext cx="11698968" cy="956045"/>
          </a:xfrm>
          <a:prstGeom prst="rect">
            <a:avLst/>
          </a:prstGeom>
        </p:spPr>
      </p:pic>
      <p:pic>
        <p:nvPicPr>
          <p:cNvPr id="5" name="图片 4"/>
          <p:cNvPicPr>
            <a:picLocks noChangeAspect="1"/>
          </p:cNvPicPr>
          <p:nvPr/>
        </p:nvPicPr>
        <p:blipFill>
          <a:blip r:embed="rId3"/>
          <a:stretch>
            <a:fillRect/>
          </a:stretch>
        </p:blipFill>
        <p:spPr>
          <a:xfrm>
            <a:off x="7386564" y="1915472"/>
            <a:ext cx="4276725" cy="2705100"/>
          </a:xfrm>
          <a:prstGeom prst="rect">
            <a:avLst/>
          </a:prstGeom>
        </p:spPr>
      </p:pic>
      <p:sp>
        <p:nvSpPr>
          <p:cNvPr id="6" name="灯片编号占位符 5"/>
          <p:cNvSpPr>
            <a:spLocks noGrp="1"/>
          </p:cNvSpPr>
          <p:nvPr>
            <p:ph type="sldNum" sz="quarter" idx="12"/>
          </p:nvPr>
        </p:nvSpPr>
        <p:spPr/>
        <p:txBody>
          <a:bodyPr/>
          <a:lstStyle/>
          <a:p>
            <a:fld id="{D4BFA850-7BDD-4D3C-B753-8C04E98C37FE}" type="slidenum">
              <a:rPr lang="zh-CN" altLang="en-US" smtClean="0"/>
              <a:pPr/>
              <a:t>6</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89840654"/>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Threat</a:t>
            </a:r>
            <a:endParaRPr lang="zh-CN" altLang="en-US" dirty="0"/>
          </a:p>
        </p:txBody>
      </p:sp>
      <p:sp>
        <p:nvSpPr>
          <p:cNvPr id="3" name="内容占位符 2"/>
          <p:cNvSpPr>
            <a:spLocks noGrp="1"/>
          </p:cNvSpPr>
          <p:nvPr>
            <p:ph idx="1"/>
          </p:nvPr>
        </p:nvSpPr>
        <p:spPr>
          <a:xfrm>
            <a:off x="838200" y="2181225"/>
            <a:ext cx="10515600" cy="4351338"/>
          </a:xfrm>
        </p:spPr>
        <p:txBody>
          <a:bodyPr>
            <a:normAutofit/>
          </a:bodyPr>
          <a:lstStyle/>
          <a:p>
            <a:r>
              <a:rPr lang="en-US" altLang="zh-CN" sz="2400" dirty="0" smtClean="0"/>
              <a:t>If fundamental network topology information is poisoned, all the dependent network services will become immediately affected, causing catastrophic problems. </a:t>
            </a:r>
          </a:p>
          <a:p>
            <a:endParaRPr lang="en-US" altLang="zh-CN" sz="2400" dirty="0" smtClean="0"/>
          </a:p>
          <a:p>
            <a:r>
              <a:rPr lang="en-US" altLang="zh-CN" sz="2400" dirty="0" smtClean="0"/>
              <a:t>Host location hijacking Attack and link fabrication attacks are two network topology poisoning attacks that are introduced in the paper. </a:t>
            </a:r>
            <a:endParaRPr lang="zh-CN" altLang="en-US" sz="2400" dirty="0"/>
          </a:p>
        </p:txBody>
      </p:sp>
      <p:sp>
        <p:nvSpPr>
          <p:cNvPr id="4" name="灯片编号占位符 3"/>
          <p:cNvSpPr>
            <a:spLocks noGrp="1"/>
          </p:cNvSpPr>
          <p:nvPr>
            <p:ph type="sldNum" sz="quarter" idx="12"/>
          </p:nvPr>
        </p:nvSpPr>
        <p:spPr/>
        <p:txBody>
          <a:bodyPr/>
          <a:lstStyle/>
          <a:p>
            <a:fld id="{D4BFA850-7BDD-4D3C-B753-8C04E98C37FE}" type="slidenum">
              <a:rPr lang="zh-CN" altLang="en-US" smtClean="0"/>
              <a:pPr/>
              <a:t>7</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7536092"/>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Host Tracking Services in current </a:t>
            </a:r>
            <a:r>
              <a:rPr lang="en-US" altLang="zh-CN" dirty="0" err="1" smtClean="0"/>
              <a:t>OpenFlow</a:t>
            </a:r>
            <a:r>
              <a:rPr lang="en-US" altLang="zh-CN" dirty="0" smtClean="0"/>
              <a:t> controller platforms</a:t>
            </a:r>
            <a:endParaRPr lang="zh-CN" altLang="en-US" dirty="0"/>
          </a:p>
        </p:txBody>
      </p:sp>
      <p:sp>
        <p:nvSpPr>
          <p:cNvPr id="3" name="内容占位符 2"/>
          <p:cNvSpPr>
            <a:spLocks noGrp="1"/>
          </p:cNvSpPr>
          <p:nvPr>
            <p:ph idx="1"/>
          </p:nvPr>
        </p:nvSpPr>
        <p:spPr>
          <a:xfrm>
            <a:off x="838200" y="4639164"/>
            <a:ext cx="10515600" cy="1719434"/>
          </a:xfrm>
        </p:spPr>
        <p:txBody>
          <a:bodyPr>
            <a:normAutofit/>
          </a:bodyPr>
          <a:lstStyle/>
          <a:p>
            <a:r>
              <a:rPr lang="en-US" altLang="zh-CN" sz="2000" dirty="0" smtClean="0"/>
              <a:t> (1) MAC address</a:t>
            </a:r>
          </a:p>
          <a:p>
            <a:r>
              <a:rPr lang="en-US" altLang="zh-CN" sz="2000" dirty="0" smtClean="0"/>
              <a:t> (2) IP address</a:t>
            </a:r>
          </a:p>
          <a:p>
            <a:r>
              <a:rPr lang="en-US" altLang="zh-CN" sz="2000" dirty="0" smtClean="0"/>
              <a:t>(3) Location information (i.e., the DPID and the port number of the attached switch as well as the last seen timestamp). </a:t>
            </a:r>
            <a:endParaRPr lang="zh-CN" altLang="en-US" sz="2000" dirty="0"/>
          </a:p>
        </p:txBody>
      </p:sp>
      <p:pic>
        <p:nvPicPr>
          <p:cNvPr id="4" name="图片 3"/>
          <p:cNvPicPr>
            <a:picLocks noChangeAspect="1"/>
          </p:cNvPicPr>
          <p:nvPr/>
        </p:nvPicPr>
        <p:blipFill>
          <a:blip r:embed="rId2"/>
          <a:stretch>
            <a:fillRect/>
          </a:stretch>
        </p:blipFill>
        <p:spPr>
          <a:xfrm>
            <a:off x="278621" y="1690688"/>
            <a:ext cx="11437809" cy="2715359"/>
          </a:xfrm>
          <a:prstGeom prst="rect">
            <a:avLst/>
          </a:prstGeom>
        </p:spPr>
      </p:pic>
      <p:sp>
        <p:nvSpPr>
          <p:cNvPr id="5" name="灯片编号占位符 4"/>
          <p:cNvSpPr>
            <a:spLocks noGrp="1"/>
          </p:cNvSpPr>
          <p:nvPr>
            <p:ph type="sldNum" sz="quarter" idx="12"/>
          </p:nvPr>
        </p:nvSpPr>
        <p:spPr/>
        <p:txBody>
          <a:bodyPr/>
          <a:lstStyle/>
          <a:p>
            <a:fld id="{D4BFA850-7BDD-4D3C-B753-8C04E98C37FE}" type="slidenum">
              <a:rPr lang="zh-CN" altLang="en-US" smtClean="0"/>
              <a:pPr/>
              <a:t>8</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6816958"/>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Host Location Hijacking Attack</a:t>
            </a:r>
            <a:endParaRPr lang="zh-CN" altLang="en-US" dirty="0"/>
          </a:p>
        </p:txBody>
      </p:sp>
      <p:sp>
        <p:nvSpPr>
          <p:cNvPr id="3" name="内容占位符 2"/>
          <p:cNvSpPr>
            <a:spLocks noGrp="1"/>
          </p:cNvSpPr>
          <p:nvPr>
            <p:ph idx="1"/>
          </p:nvPr>
        </p:nvSpPr>
        <p:spPr>
          <a:xfrm>
            <a:off x="368300" y="2394744"/>
            <a:ext cx="4927600" cy="4351338"/>
          </a:xfrm>
        </p:spPr>
        <p:txBody>
          <a:bodyPr>
            <a:normAutofit/>
          </a:bodyPr>
          <a:lstStyle/>
          <a:p>
            <a:r>
              <a:rPr lang="en-US" altLang="zh-CN" sz="2000" dirty="0" smtClean="0"/>
              <a:t>Host Tracking Service maintains a host profile for each end host to track network mobility. </a:t>
            </a:r>
            <a:endParaRPr lang="en-US" altLang="zh-CN" sz="2000" dirty="0"/>
          </a:p>
          <a:p>
            <a:r>
              <a:rPr lang="en-US" altLang="zh-CN" sz="2000" dirty="0" smtClean="0"/>
              <a:t>The lack of consideration on security for the update process provides an opportunity for an adversary to tamper host location information which in turns affects routing decisions and hijack the traffic towards the host.</a:t>
            </a:r>
            <a:endParaRPr lang="zh-CN" altLang="en-US" sz="2000" dirty="0"/>
          </a:p>
        </p:txBody>
      </p:sp>
      <p:pic>
        <p:nvPicPr>
          <p:cNvPr id="4" name="图片 3"/>
          <p:cNvPicPr>
            <a:picLocks noChangeAspect="1"/>
          </p:cNvPicPr>
          <p:nvPr/>
        </p:nvPicPr>
        <p:blipFill>
          <a:blip r:embed="rId2"/>
          <a:stretch>
            <a:fillRect/>
          </a:stretch>
        </p:blipFill>
        <p:spPr>
          <a:xfrm>
            <a:off x="5448300" y="2191544"/>
            <a:ext cx="6453768" cy="3307556"/>
          </a:xfrm>
          <a:prstGeom prst="rect">
            <a:avLst/>
          </a:prstGeom>
        </p:spPr>
      </p:pic>
      <p:sp>
        <p:nvSpPr>
          <p:cNvPr id="5" name="灯片编号占位符 4"/>
          <p:cNvSpPr>
            <a:spLocks noGrp="1"/>
          </p:cNvSpPr>
          <p:nvPr>
            <p:ph type="sldNum" sz="quarter" idx="12"/>
          </p:nvPr>
        </p:nvSpPr>
        <p:spPr/>
        <p:txBody>
          <a:bodyPr/>
          <a:lstStyle/>
          <a:p>
            <a:fld id="{D4BFA850-7BDD-4D3C-B753-8C04E98C37FE}" type="slidenum">
              <a:rPr lang="zh-CN" altLang="en-US" smtClean="0"/>
              <a:pPr/>
              <a:t>9</a:t>
            </a:fld>
            <a:endParaRPr lang="zh-CN"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284887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1423</Words>
  <Application>Microsoft Macintosh PowerPoint</Application>
  <PresentationFormat>Custom</PresentationFormat>
  <Paragraphs>124</Paragraphs>
  <Slides>27</Slides>
  <Notes>1</Notes>
  <HiddenSlides>0</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Office 主题</vt:lpstr>
      <vt:lpstr>Poisoning Network Visibility in Software-Defined Networks: New Attacks and Countermeasures  Sungmin Hong, Lei Xu, Haopei Wang, Guofei Gu</vt:lpstr>
      <vt:lpstr>What is SDN? </vt:lpstr>
      <vt:lpstr>SDN OpenFlow</vt:lpstr>
      <vt:lpstr>Operational Distinctions Between SDN and Legacy Networks</vt:lpstr>
      <vt:lpstr>OpenFlow Topology Management</vt:lpstr>
      <vt:lpstr>Link Discovery Service</vt:lpstr>
      <vt:lpstr>Threat</vt:lpstr>
      <vt:lpstr>Host Tracking Services in current OpenFlow controller platforms</vt:lpstr>
      <vt:lpstr>Host Location Hijacking Attack</vt:lpstr>
      <vt:lpstr>Web Impersonation Attack</vt:lpstr>
      <vt:lpstr>Link Fabrication Attack</vt:lpstr>
      <vt:lpstr>LLDP Relay</vt:lpstr>
      <vt:lpstr>Denial of Service Attack</vt:lpstr>
      <vt:lpstr>Man-In-The-Middle Attack</vt:lpstr>
      <vt:lpstr>Static Defense Strategies</vt:lpstr>
      <vt:lpstr>Dynamic Defense Strategies against Host Location Hijack</vt:lpstr>
      <vt:lpstr>Dynamic Defense Strategies against Link Fabrication</vt:lpstr>
      <vt:lpstr>TopoGuard Prototype System - Automatic and real-time detection Extension</vt:lpstr>
      <vt:lpstr>Port Property Management</vt:lpstr>
      <vt:lpstr>TopoGuard Implementation - Effectiveness</vt:lpstr>
      <vt:lpstr>TopoGuard Implementation - Effectiveness</vt:lpstr>
      <vt:lpstr>TopoGuard Implementation - Performance</vt:lpstr>
      <vt:lpstr>Summary</vt:lpstr>
      <vt:lpstr>Limitations</vt:lpstr>
      <vt:lpstr>Contributions</vt:lpstr>
      <vt:lpstr>Quiz</vt:lpstr>
      <vt:lpstr>Slide 27</vt:lpstr>
    </vt:vector>
  </TitlesOfParts>
  <Company>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Poisoning Network Visibility in Software-Defined Networks: New Attacks and Countermeasures  Sungmin Hong, Lei Xu, Haopei Wang, Guofei Gu</dc:title>
  <dc:creator>Zhanghe</dc:creator>
  <cp:lastModifiedBy>kun sun</cp:lastModifiedBy>
  <cp:revision>16</cp:revision>
  <dcterms:created xsi:type="dcterms:W3CDTF">2015-11-23T04:46:06Z</dcterms:created>
  <dcterms:modified xsi:type="dcterms:W3CDTF">2015-11-23T04:47:45Z</dcterms:modified>
</cp:coreProperties>
</file>