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84" r:id="rId6"/>
    <p:sldId id="285" r:id="rId7"/>
    <p:sldId id="270" r:id="rId8"/>
    <p:sldId id="259" r:id="rId9"/>
    <p:sldId id="269" r:id="rId10"/>
    <p:sldId id="272" r:id="rId11"/>
    <p:sldId id="273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2" r:id="rId23"/>
    <p:sldId id="260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21" autoAdjust="0"/>
  </p:normalViewPr>
  <p:slideViewPr>
    <p:cSldViewPr snapToGrid="0" snapToObjects="1">
      <p:cViewPr varScale="1">
        <p:scale>
          <a:sx n="74" d="100"/>
          <a:sy n="74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11/24/15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708" y="4624668"/>
            <a:ext cx="8547492" cy="933450"/>
          </a:xfrm>
        </p:spPr>
        <p:txBody>
          <a:bodyPr/>
          <a:lstStyle/>
          <a:p>
            <a:r>
              <a:rPr lang="en-US" dirty="0" smtClean="0"/>
              <a:t>Moving Targets: Security and Rapid-Release in Firefox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Carlos Bernal-C</a:t>
            </a:r>
            <a:r>
              <a:rPr lang="en-US" dirty="0" smtClean="0"/>
              <a:t>árdenas</a:t>
            </a:r>
            <a:endParaRPr lang="en-US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91708" y="5558118"/>
            <a:ext cx="4038600" cy="74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Presented by Carlos Bernal-C</a:t>
            </a:r>
            <a:r>
              <a:rPr lang="en-US" smtClean="0"/>
              <a:t>árdenas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96" y="909109"/>
            <a:ext cx="3014904" cy="30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each addition of new code , a number of new software defects are also added</a:t>
            </a:r>
          </a:p>
          <a:p>
            <a:endParaRPr lang="en-US" dirty="0"/>
          </a:p>
          <a:p>
            <a:r>
              <a:rPr lang="en-US" dirty="0" smtClean="0"/>
              <a:t>New vulnerabilities are also introduces and will be discovered and disclosed</a:t>
            </a:r>
          </a:p>
          <a:p>
            <a:endParaRPr lang="en-US" dirty="0"/>
          </a:p>
          <a:p>
            <a:r>
              <a:rPr lang="en-US" dirty="0" smtClean="0"/>
              <a:t>The attackers are analyzing code bases searching for weaknesses in both old and new code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Baseline Vulnerabilities</a:t>
            </a:r>
          </a:p>
          <a:p>
            <a:pPr lvl="1"/>
            <a:r>
              <a:rPr lang="en-US" dirty="0" smtClean="0"/>
              <a:t>Vulnerabilities that affect the original codebase on which RRC was based</a:t>
            </a:r>
          </a:p>
          <a:p>
            <a:endParaRPr lang="en-US" dirty="0"/>
          </a:p>
          <a:p>
            <a:r>
              <a:rPr lang="en-US" dirty="0" smtClean="0"/>
              <a:t>Regressive Vulnerabilities</a:t>
            </a:r>
          </a:p>
          <a:p>
            <a:pPr lvl="1"/>
            <a:r>
              <a:rPr lang="en-US" dirty="0" smtClean="0"/>
              <a:t>Vulnerabilities discovered and disclosed in code after the version in which it was introduced has been obsoleted by a more recent version</a:t>
            </a:r>
          </a:p>
          <a:p>
            <a:endParaRPr lang="en-US" dirty="0"/>
          </a:p>
          <a:p>
            <a:r>
              <a:rPr lang="en-US" dirty="0" smtClean="0"/>
              <a:t>New Vulnerabilities</a:t>
            </a:r>
          </a:p>
          <a:p>
            <a:pPr lvl="1"/>
            <a:r>
              <a:rPr lang="en-US" dirty="0" smtClean="0"/>
              <a:t>Vulnerabilities that affects the current version of code at the time the disclosure but that do not affect previous versions</a:t>
            </a:r>
          </a:p>
          <a:p>
            <a:pPr lvl="1"/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Vulnerability Taxonomy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8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Since the initial release in 2004 Firefox has been an open source project</a:t>
            </a:r>
          </a:p>
          <a:p>
            <a:r>
              <a:rPr lang="en-US" dirty="0" smtClean="0"/>
              <a:t>Firefox has a well maintained and frequently available bug database</a:t>
            </a:r>
          </a:p>
          <a:p>
            <a:r>
              <a:rPr lang="en-US" dirty="0" smtClean="0"/>
              <a:t>Frequent target of attackers</a:t>
            </a:r>
          </a:p>
          <a:p>
            <a:pPr lvl="1"/>
            <a:r>
              <a:rPr lang="en-US" dirty="0" smtClean="0"/>
              <a:t>Bug Bounty program</a:t>
            </a:r>
          </a:p>
          <a:p>
            <a:r>
              <a:rPr lang="en-US" dirty="0" smtClean="0"/>
              <a:t>Firefox has historical development in ESR and RRC approaches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Why Firefox?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2093986" y="1629229"/>
            <a:ext cx="4651383" cy="46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4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617 Bug IDs were issued from the inception of RRC and the time of writing of this paper</a:t>
            </a:r>
          </a:p>
          <a:p>
            <a:r>
              <a:rPr lang="en-US" dirty="0" smtClean="0"/>
              <a:t>Extraction of the code from the mercurial repository</a:t>
            </a:r>
          </a:p>
          <a:p>
            <a:pPr lvl="1"/>
            <a:r>
              <a:rPr lang="en-US" dirty="0" smtClean="0"/>
              <a:t>Include file extensions such as .c, .cc, .</a:t>
            </a:r>
            <a:r>
              <a:rPr lang="en-US" dirty="0" err="1" smtClean="0"/>
              <a:t>cpp</a:t>
            </a:r>
            <a:r>
              <a:rPr lang="en-US" dirty="0" smtClean="0"/>
              <a:t>, .</a:t>
            </a:r>
            <a:r>
              <a:rPr lang="en-US" dirty="0" err="1" smtClean="0"/>
              <a:t>css</a:t>
            </a:r>
            <a:r>
              <a:rPr lang="en-US" dirty="0" smtClean="0"/>
              <a:t>, .h, …</a:t>
            </a:r>
          </a:p>
          <a:p>
            <a:r>
              <a:rPr lang="en-US" dirty="0" smtClean="0"/>
              <a:t>Look into the Firefox’s Extended Support </a:t>
            </a:r>
            <a:r>
              <a:rPr lang="en-US" dirty="0" err="1" smtClean="0"/>
              <a:t>Reseases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0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Unknown vulnerabilities make the date of any given vulnerability hard to obtain</a:t>
            </a:r>
          </a:p>
          <a:p>
            <a:r>
              <a:rPr lang="en-US" dirty="0" smtClean="0"/>
              <a:t>In this paper the authors uses the disclosure date as an approximation for the discovery date</a:t>
            </a:r>
          </a:p>
          <a:p>
            <a:r>
              <a:rPr lang="en-US" dirty="0" smtClean="0"/>
              <a:t>Since Firefox is a frequent attack target, Mozilla responds fast issuing inter-cycle point releases for critical vulnerabilities</a:t>
            </a:r>
          </a:p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RRC Versus ESR</a:t>
            </a:r>
            <a:endParaRPr lang="en-US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“Rapid release advances our mission in important ways. We get </a:t>
            </a:r>
            <a:r>
              <a:rPr lang="en-US" b="1" dirty="0" smtClean="0">
                <a:solidFill>
                  <a:schemeClr val="accent3"/>
                </a:solidFill>
              </a:rPr>
              <a:t>features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and improvements to users faster. We get </a:t>
            </a:r>
            <a:r>
              <a:rPr lang="en-US" b="1" dirty="0" smtClean="0">
                <a:solidFill>
                  <a:srgbClr val="F3620E"/>
                </a:solidFill>
              </a:rPr>
              <a:t>new APIs </a:t>
            </a:r>
            <a:r>
              <a:rPr lang="en-US" dirty="0" smtClean="0"/>
              <a:t>and standards out to web developers </a:t>
            </a:r>
            <a:r>
              <a:rPr lang="en-US" b="1" dirty="0" smtClean="0">
                <a:solidFill>
                  <a:srgbClr val="F3620E"/>
                </a:solidFill>
              </a:rPr>
              <a:t>faster</a:t>
            </a:r>
            <a:r>
              <a:rPr lang="en-US" dirty="0" smtClean="0"/>
              <a:t>.” </a:t>
            </a:r>
          </a:p>
          <a:p>
            <a:endParaRPr lang="en-U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“Maintenance of each ESR, through </a:t>
            </a:r>
            <a:r>
              <a:rPr lang="en-US" b="1" dirty="0" smtClean="0">
                <a:solidFill>
                  <a:srgbClr val="F3620E"/>
                </a:solidFill>
              </a:rPr>
              <a:t>point releases</a:t>
            </a:r>
            <a:r>
              <a:rPr lang="en-US" dirty="0" smtClean="0"/>
              <a:t>, is limited to high-risk/high-impact </a:t>
            </a:r>
            <a:r>
              <a:rPr lang="en-US" b="1" dirty="0" smtClean="0">
                <a:solidFill>
                  <a:srgbClr val="F3620E"/>
                </a:solidFill>
              </a:rPr>
              <a:t>security</a:t>
            </a:r>
            <a:r>
              <a:rPr lang="en-US" dirty="0" smtClean="0">
                <a:solidFill>
                  <a:srgbClr val="F3620E"/>
                </a:solidFill>
              </a:rPr>
              <a:t> </a:t>
            </a:r>
            <a:r>
              <a:rPr lang="en-US" b="1" dirty="0" smtClean="0">
                <a:solidFill>
                  <a:srgbClr val="F3620E"/>
                </a:solidFill>
              </a:rPr>
              <a:t>vulnerabilities</a:t>
            </a:r>
            <a:r>
              <a:rPr lang="en-US" dirty="0" smtClean="0">
                <a:solidFill>
                  <a:srgbClr val="F3620E"/>
                </a:solidFill>
              </a:rPr>
              <a:t> </a:t>
            </a:r>
            <a:r>
              <a:rPr lang="en-US" dirty="0" smtClean="0"/>
              <a:t>and in rare cases may also include off-schedule releases that </a:t>
            </a:r>
            <a:r>
              <a:rPr lang="en-US" b="1" dirty="0" smtClean="0">
                <a:solidFill>
                  <a:srgbClr val="F3620E"/>
                </a:solidFill>
              </a:rPr>
              <a:t>address live security </a:t>
            </a:r>
            <a:r>
              <a:rPr lang="en-US" dirty="0" smtClean="0"/>
              <a:t>vulnerabilities.” </a:t>
            </a:r>
          </a:p>
          <a:p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RRC</a:t>
            </a:r>
            <a:endParaRPr lang="en-U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smtClean="0"/>
              <a:t>ESR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3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RRC Versus ESR</a:t>
            </a:r>
            <a:endParaRPr lang="en-US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“Rapid release advances our mission in important ways. We get </a:t>
            </a:r>
            <a:r>
              <a:rPr lang="en-US" b="1" dirty="0" smtClean="0">
                <a:solidFill>
                  <a:schemeClr val="accent3"/>
                </a:solidFill>
              </a:rPr>
              <a:t>features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and improvements to users faster. We get </a:t>
            </a:r>
            <a:r>
              <a:rPr lang="en-US" b="1" dirty="0" smtClean="0">
                <a:solidFill>
                  <a:srgbClr val="F3620E"/>
                </a:solidFill>
              </a:rPr>
              <a:t>new APIs </a:t>
            </a:r>
            <a:r>
              <a:rPr lang="en-US" dirty="0" smtClean="0"/>
              <a:t>and standards out to web developers </a:t>
            </a:r>
            <a:r>
              <a:rPr lang="en-US" b="1" dirty="0" smtClean="0">
                <a:solidFill>
                  <a:srgbClr val="F3620E"/>
                </a:solidFill>
              </a:rPr>
              <a:t>faster</a:t>
            </a:r>
            <a:r>
              <a:rPr lang="en-US" dirty="0" smtClean="0"/>
              <a:t>.” </a:t>
            </a:r>
          </a:p>
          <a:p>
            <a:endParaRPr lang="en-US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“Maintenance of each ESR, through </a:t>
            </a:r>
            <a:r>
              <a:rPr lang="en-US" b="1" dirty="0" smtClean="0">
                <a:solidFill>
                  <a:srgbClr val="F3620E"/>
                </a:solidFill>
              </a:rPr>
              <a:t>point releases</a:t>
            </a:r>
            <a:r>
              <a:rPr lang="en-US" dirty="0" smtClean="0"/>
              <a:t>, is limited to high-risk/high-impact </a:t>
            </a:r>
            <a:r>
              <a:rPr lang="en-US" b="1" dirty="0" smtClean="0">
                <a:solidFill>
                  <a:srgbClr val="F3620E"/>
                </a:solidFill>
              </a:rPr>
              <a:t>security</a:t>
            </a:r>
            <a:r>
              <a:rPr lang="en-US" dirty="0" smtClean="0">
                <a:solidFill>
                  <a:srgbClr val="F3620E"/>
                </a:solidFill>
              </a:rPr>
              <a:t> </a:t>
            </a:r>
            <a:r>
              <a:rPr lang="en-US" b="1" dirty="0" smtClean="0">
                <a:solidFill>
                  <a:srgbClr val="F3620E"/>
                </a:solidFill>
              </a:rPr>
              <a:t>vulnerabilities</a:t>
            </a:r>
            <a:r>
              <a:rPr lang="en-US" dirty="0" smtClean="0">
                <a:solidFill>
                  <a:srgbClr val="F3620E"/>
                </a:solidFill>
              </a:rPr>
              <a:t> </a:t>
            </a:r>
            <a:r>
              <a:rPr lang="en-US" dirty="0" smtClean="0"/>
              <a:t>and in rare cases may also include off-schedule releases that </a:t>
            </a:r>
            <a:r>
              <a:rPr lang="en-US" b="1" dirty="0" smtClean="0">
                <a:solidFill>
                  <a:srgbClr val="F3620E"/>
                </a:solidFill>
              </a:rPr>
              <a:t>address live security </a:t>
            </a:r>
            <a:r>
              <a:rPr lang="en-US" dirty="0" smtClean="0"/>
              <a:t>vulnerabilities.” </a:t>
            </a:r>
          </a:p>
          <a:p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RRC</a:t>
            </a:r>
            <a:endParaRPr lang="en-U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smtClean="0"/>
              <a:t>ESR</a:t>
            </a:r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137447" y="2335422"/>
            <a:ext cx="66278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3620E"/>
                </a:solidFill>
              </a:rPr>
              <a:t>Increase in the number of vulnerabilities</a:t>
            </a:r>
            <a:endParaRPr lang="en-US" sz="2800" dirty="0">
              <a:solidFill>
                <a:srgbClr val="F3620E"/>
              </a:solidFill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821233" y="948786"/>
            <a:ext cx="7431914" cy="9637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3620E"/>
                </a:solidFill>
              </a:rPr>
              <a:t>What would we expect to see?</a:t>
            </a:r>
            <a:endParaRPr lang="en-US" sz="4400" dirty="0">
              <a:solidFill>
                <a:srgbClr val="F3620E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37447" y="3689098"/>
            <a:ext cx="662784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3620E"/>
                </a:solidFill>
              </a:rPr>
              <a:t>The scope of vulnerabilities should change</a:t>
            </a:r>
            <a:endParaRPr lang="en-US" sz="2800" dirty="0">
              <a:solidFill>
                <a:srgbClr val="F3620E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37447" y="5010502"/>
            <a:ext cx="662784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3620E"/>
                </a:solidFill>
              </a:rPr>
              <a:t>Frequent changes should increase the rate of vulnerabilities</a:t>
            </a:r>
            <a:endParaRPr lang="en-US" sz="2800" dirty="0">
              <a:solidFill>
                <a:srgbClr val="F362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Does the addition of 250k+ LOC every 42 days markedly increase the number of vulnerabilities discovered and disclosed?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Is the scope of disclosed vulnerabilities confined to RRC?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the RRC vulnerabilities easier to find?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</a:t>
            </a: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0" y="1132632"/>
            <a:ext cx="8170423" cy="5558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921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51" y="1129984"/>
            <a:ext cx="8136957" cy="5441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3" y="2861098"/>
            <a:ext cx="4540432" cy="25519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59" y="2773399"/>
            <a:ext cx="3757540" cy="28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1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RQ2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594" y="1227910"/>
            <a:ext cx="5805736" cy="53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7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20" y="797480"/>
            <a:ext cx="4943069" cy="59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Vulnerabilities are disclosed on the older code at least as often as they are in the newer code</a:t>
            </a:r>
          </a:p>
          <a:p>
            <a:r>
              <a:rPr lang="en-US" dirty="0" smtClean="0"/>
              <a:t>Firefox rapid-release cycles expose the software to a shorter window of vulnerability </a:t>
            </a:r>
          </a:p>
          <a:p>
            <a:r>
              <a:rPr lang="en-US" dirty="0" smtClean="0"/>
              <a:t>The authors’ study suggested that familiarity with a codebase is a useful heuristic for determining how quickly vulnerabilities will be discovered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9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4 reasons the authors choose Firefox as subject in their study?</a:t>
            </a:r>
          </a:p>
          <a:p>
            <a:endParaRPr lang="en-US" dirty="0"/>
          </a:p>
          <a:p>
            <a:r>
              <a:rPr lang="en-US" dirty="0" smtClean="0"/>
              <a:t>What is the main focus of Agile approaches compare to models intended to produce secure systems?</a:t>
            </a:r>
          </a:p>
          <a:p>
            <a:endParaRPr lang="en-US" dirty="0"/>
          </a:p>
          <a:p>
            <a:r>
              <a:rPr lang="en-US" dirty="0" smtClean="0"/>
              <a:t>Why </a:t>
            </a:r>
            <a:r>
              <a:rPr lang="en-US" dirty="0"/>
              <a:t>rapid-release cycles expose </a:t>
            </a:r>
            <a:r>
              <a:rPr lang="en-US" dirty="0" smtClean="0"/>
              <a:t>Firefox to a shorter window of vulnerabilities?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6524488" y="1977871"/>
            <a:ext cx="1400312" cy="29990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dirty="0" smtClean="0"/>
              <a:t>?</a:t>
            </a:r>
            <a:endParaRPr lang="en-US" sz="23000" dirty="0"/>
          </a:p>
        </p:txBody>
      </p:sp>
    </p:spTree>
    <p:extLst>
      <p:ext uri="{BB962C8B-B14F-4D97-AF65-F5344CB8AC3E}">
        <p14:creationId xmlns:p14="http://schemas.microsoft.com/office/powerpoint/2010/main" val="75180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04076" y="1898263"/>
            <a:ext cx="8269106" cy="4104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 smtClean="0">
                <a:latin typeface="Times New Roman"/>
                <a:cs typeface="Times New Roman"/>
              </a:rPr>
              <a:t>To </a:t>
            </a:r>
            <a:r>
              <a:rPr lang="en-US" i="1" dirty="0">
                <a:latin typeface="Times New Roman"/>
                <a:cs typeface="Times New Roman"/>
              </a:rPr>
              <a:t>design, build, and deploy secure applications, [...] integrate security into your application development life cycle and adapt your current soft- ware engineering practices and methodologies to include specific security-related </a:t>
            </a:r>
            <a:r>
              <a:rPr lang="en-US" i="1" dirty="0" smtClean="0">
                <a:latin typeface="Times New Roman"/>
                <a:cs typeface="Times New Roman"/>
              </a:rPr>
              <a:t>activities</a:t>
            </a:r>
            <a:endParaRPr lang="en-US" i="1" dirty="0"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10" y="1927123"/>
            <a:ext cx="420821" cy="2772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81229" y="4750695"/>
            <a:ext cx="389537" cy="2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0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Woody </a:t>
            </a:r>
            <a:r>
              <a:rPr lang="en-US" i="1" dirty="0" smtClean="0"/>
              <a:t>et al.</a:t>
            </a:r>
            <a:r>
              <a:rPr lang="en-US" dirty="0" smtClean="0"/>
              <a:t> surveyed Agile developers about the impact of security engineering activities on software development using Agile approaches</a:t>
            </a:r>
          </a:p>
          <a:p>
            <a:r>
              <a:rPr lang="en-US" dirty="0" err="1" smtClean="0"/>
              <a:t>Seacord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 notes that the traditional model of patching-and-install is problematic</a:t>
            </a:r>
          </a:p>
          <a:p>
            <a:r>
              <a:rPr lang="en-US" dirty="0" err="1" smtClean="0"/>
              <a:t>Bessey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discuss the prevailing attitudes towards software upgrades in terms of the number of bugs generated by each release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Software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Firefox has been the focus of prior research concerning software quality in its long history as open source project</a:t>
            </a:r>
          </a:p>
          <a:p>
            <a:r>
              <a:rPr lang="en-US" dirty="0" err="1" smtClean="0"/>
              <a:t>Khomh</a:t>
            </a:r>
            <a:r>
              <a:rPr lang="en-US" dirty="0" smtClean="0"/>
              <a:t> </a:t>
            </a:r>
            <a:r>
              <a:rPr lang="en-US" i="1" dirty="0" smtClean="0"/>
              <a:t>et al. </a:t>
            </a:r>
            <a:r>
              <a:rPr lang="en-US" dirty="0" smtClean="0"/>
              <a:t>evaluates the effect of rapid release model using different metrics as proposed in this paper</a:t>
            </a:r>
          </a:p>
          <a:p>
            <a:pPr lvl="1"/>
            <a:r>
              <a:rPr lang="en-US" dirty="0" smtClean="0"/>
              <a:t>Number bug after release</a:t>
            </a:r>
          </a:p>
          <a:p>
            <a:pPr lvl="1"/>
            <a:r>
              <a:rPr lang="en-US" dirty="0" smtClean="0"/>
              <a:t>Median daily crash count</a:t>
            </a:r>
          </a:p>
          <a:p>
            <a:pPr lvl="1"/>
            <a:r>
              <a:rPr lang="en-US" dirty="0" smtClean="0"/>
              <a:t>Median uptime</a:t>
            </a:r>
          </a:p>
          <a:p>
            <a:r>
              <a:rPr lang="en-US" dirty="0" err="1" smtClean="0"/>
              <a:t>Almossawi’s</a:t>
            </a:r>
            <a:r>
              <a:rPr lang="en-US" dirty="0" smtClean="0"/>
              <a:t> work takes into account of the maintainability of Firefox since RRC version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Firefox Software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0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Foundational work on vulnerabilities lifecycles concluded that “Windows of vulnerabilities” exist, during which software is more likely compromised</a:t>
            </a:r>
          </a:p>
          <a:p>
            <a:r>
              <a:rPr lang="en-US" dirty="0" err="1" smtClean="0"/>
              <a:t>Gopalakrishna</a:t>
            </a:r>
            <a:r>
              <a:rPr lang="en-US" dirty="0" smtClean="0"/>
              <a:t> and </a:t>
            </a:r>
            <a:r>
              <a:rPr lang="en-US" dirty="0" err="1" smtClean="0"/>
              <a:t>Spafford</a:t>
            </a:r>
            <a:r>
              <a:rPr lang="en-US" dirty="0" smtClean="0"/>
              <a:t> speculated that the increased rate of discovery of vulnerabilities was the result of  a learning of time</a:t>
            </a:r>
          </a:p>
          <a:p>
            <a:r>
              <a:rPr lang="en-US" dirty="0" smtClean="0"/>
              <a:t>However, </a:t>
            </a:r>
            <a:r>
              <a:rPr lang="en-US" dirty="0" err="1" smtClean="0"/>
              <a:t>Ozment</a:t>
            </a:r>
            <a:r>
              <a:rPr lang="en-US" dirty="0" smtClean="0"/>
              <a:t> points out, this incorrectly assumes that a fixed number of users form the total are looking for vulnerabilities</a:t>
            </a:r>
          </a:p>
          <a:p>
            <a:r>
              <a:rPr lang="en-US" dirty="0" smtClean="0"/>
              <a:t>Clark </a:t>
            </a:r>
            <a:r>
              <a:rPr lang="en-US" i="1" dirty="0" smtClean="0"/>
              <a:t>et al.</a:t>
            </a:r>
            <a:r>
              <a:rPr lang="en-US" dirty="0" smtClean="0"/>
              <a:t> posited the existence of a grace period enjoyed by software immediately following its release</a:t>
            </a:r>
            <a:endParaRPr lang="en-US" i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Lifecycle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Validate whether the switch to Agile RRC development introduce large numbers of new vulnerabilities into software</a:t>
            </a:r>
          </a:p>
          <a:p>
            <a:endParaRPr lang="en-US" dirty="0"/>
          </a:p>
          <a:p>
            <a:r>
              <a:rPr lang="en-US" dirty="0" smtClean="0"/>
              <a:t>Identify the moment in which the code base are vulnerabilities being discovered</a:t>
            </a:r>
          </a:p>
          <a:p>
            <a:endParaRPr lang="en-US" dirty="0"/>
          </a:p>
          <a:p>
            <a:r>
              <a:rPr lang="en-US" dirty="0" smtClean="0"/>
              <a:t>Check if the number of vulnerabilities detected have increased since the switch to RRC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27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Related Work</a:t>
            </a:r>
          </a:p>
          <a:p>
            <a:r>
              <a:rPr lang="en-US" dirty="0" smtClean="0"/>
              <a:t>Contributions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Quiz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8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data set of Firefox vulnerabilities</a:t>
            </a:r>
          </a:p>
          <a:p>
            <a:r>
              <a:rPr lang="en-US" dirty="0" smtClean="0"/>
              <a:t>Quantitative evidence of:</a:t>
            </a:r>
          </a:p>
          <a:p>
            <a:pPr lvl="1"/>
            <a:r>
              <a:rPr lang="en-US" dirty="0" smtClean="0"/>
              <a:t>Low rate of increase on vulnerabilities since Firefox RRC</a:t>
            </a:r>
          </a:p>
          <a:p>
            <a:pPr lvl="1"/>
            <a:r>
              <a:rPr lang="en-US" dirty="0" smtClean="0"/>
              <a:t>Major vulnerabilities are not in the new code</a:t>
            </a:r>
          </a:p>
          <a:p>
            <a:pPr lvl="1"/>
            <a:r>
              <a:rPr lang="en-US" dirty="0" smtClean="0"/>
              <a:t>Vulnerabilities are not disclosed until RRC version gets obsolete</a:t>
            </a:r>
          </a:p>
          <a:p>
            <a:r>
              <a:rPr lang="en-US" dirty="0" smtClean="0"/>
              <a:t>Observation that frequent releases might provide some protection</a:t>
            </a:r>
          </a:p>
          <a:p>
            <a:r>
              <a:rPr lang="en-US" dirty="0" smtClean="0"/>
              <a:t>Further supporting evidence for an exploit-free grace period provided by attacker’s learning curve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845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Firefox 1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3620E"/>
      </a:accent3>
      <a:accent4>
        <a:srgbClr val="F7CE4C"/>
      </a:accent4>
      <a:accent5>
        <a:srgbClr val="C76402"/>
      </a:accent5>
      <a:accent6>
        <a:srgbClr val="3EB52D"/>
      </a:accent6>
      <a:hlink>
        <a:srgbClr val="FFDE26"/>
      </a:hlink>
      <a:folHlink>
        <a:srgbClr val="DEBE00"/>
      </a:folHlink>
    </a:clrScheme>
    <a:fontScheme name="Espectro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183</TotalTime>
  <Words>974</Words>
  <Application>Microsoft Macintosh PowerPoint</Application>
  <PresentationFormat>Presentación en pantalla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Advantage</vt:lpstr>
      <vt:lpstr>Moving Targets: Security and Rapid-Release in Firefox</vt:lpstr>
      <vt:lpstr>Motivation</vt:lpstr>
      <vt:lpstr>Presentación de PowerPoint</vt:lpstr>
      <vt:lpstr>Related Work</vt:lpstr>
      <vt:lpstr>Related Work</vt:lpstr>
      <vt:lpstr>Related Work</vt:lpstr>
      <vt:lpstr>Goals</vt:lpstr>
      <vt:lpstr>Outline</vt:lpstr>
      <vt:lpstr>Contributions</vt:lpstr>
      <vt:lpstr>Methodology</vt:lpstr>
      <vt:lpstr>Methodology</vt:lpstr>
      <vt:lpstr>Methodology</vt:lpstr>
      <vt:lpstr>Methodology</vt:lpstr>
      <vt:lpstr>Methodology</vt:lpstr>
      <vt:lpstr>RRC Versus ESR</vt:lpstr>
      <vt:lpstr>RRC Versus ESR</vt:lpstr>
      <vt:lpstr>Research Questions</vt:lpstr>
      <vt:lpstr>RQ1</vt:lpstr>
      <vt:lpstr>RQ1</vt:lpstr>
      <vt:lpstr>RQ2</vt:lpstr>
      <vt:lpstr>RQ3</vt:lpstr>
      <vt:lpstr>Conclusions</vt:lpstr>
      <vt:lpstr>Quiz</vt:lpstr>
      <vt:lpstr>Questions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Targets: Security and Rapid-Release in Firefox</dc:title>
  <dc:creator>Carlos Eduardo Bernal Cardenas</dc:creator>
  <cp:lastModifiedBy>Carlos Eduardo Bernal Cardenas</cp:lastModifiedBy>
  <cp:revision>20</cp:revision>
  <dcterms:created xsi:type="dcterms:W3CDTF">2015-11-25T02:06:56Z</dcterms:created>
  <dcterms:modified xsi:type="dcterms:W3CDTF">2015-11-25T05:10:19Z</dcterms:modified>
</cp:coreProperties>
</file>