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customXml/itemProps1.xml" ContentType="application/vnd.openxmlformats-officedocument.customXmlPropertie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1.xml" ContentType="application/vnd.openxmlformats-officedocument.presentationml.slideLayout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app.xml" ContentType="application/vnd.openxmlformats-officedocument.extended-propertie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removePersonalInfoOnSave="1" saveSubsetFonts="1">
  <p:sldMasterIdLst>
    <p:sldMasterId id="2147483696" r:id="rId2"/>
  </p:sldMasterIdLst>
  <p:notesMasterIdLst>
    <p:notesMasterId r:id="rId25"/>
  </p:notesMasterIdLst>
  <p:handoutMasterIdLst>
    <p:handoutMasterId r:id="rId26"/>
  </p:handoutMasterIdLst>
  <p:sldIdLst>
    <p:sldId id="265" r:id="rId3"/>
    <p:sldId id="266" r:id="rId4"/>
    <p:sldId id="267" r:id="rId5"/>
    <p:sldId id="270" r:id="rId6"/>
    <p:sldId id="271" r:id="rId7"/>
    <p:sldId id="274" r:id="rId8"/>
    <p:sldId id="284" r:id="rId9"/>
    <p:sldId id="272" r:id="rId10"/>
    <p:sldId id="273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5" r:id="rId21"/>
    <p:sldId id="286" r:id="rId22"/>
    <p:sldId id="287" r:id="rId23"/>
    <p:sldId id="26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a="http://schemas.openxmlformats.org/drawingml/2006/main" xmlns:r="http://schemas.openxmlformats.org/officeDocument/2006/relationships" xmlns:p="http://schemas.openxmlformats.org/presentationml/2006/main" xmlns:p15="http://schemas.microsoft.com/office/powerpoint/2012/main" xmlns:mv="urn:schemas-microsoft-com:mac:vml" xmlns:mc="http://schemas.openxmlformats.org/markup-compatibility/2006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a="http://schemas.openxmlformats.org/drawingml/2006/main" xmlns:r="http://schemas.openxmlformats.org/officeDocument/2006/relationships" xmlns:p="http://schemas.openxmlformats.org/presentationml/2006/main" xmlns:p15="http://schemas.microsoft.com/office/powerpoint/2012/main" xmlns:mv="urn:schemas-microsoft-com:mac:vml" xmlns:mc="http://schemas.openxmlformats.org/markup-compatibility/2006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  <p:ext uri="{FD5EFAAD-0ECE-453E-9831-46B23BE46B34}">
      <p15:chartTrackingRefBased xmlns="" xmlns:a="http://schemas.openxmlformats.org/drawingml/2006/main" xmlns:r="http://schemas.openxmlformats.org/officeDocument/2006/relationships" xmlns:p="http://schemas.openxmlformats.org/presentationml/2006/main" xmlns:p15="http://schemas.microsoft.com/office/powerpoint/2012/main" xmlns:mv="urn:schemas-microsoft-com:mac:vml" xmlns:mc="http://schemas.openxmlformats.org/markup-compatibility/2006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-104" y="-3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2412" y="96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customXml" Target="../customXml/item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658A34-83F4-4B2E-BC5A-DE51EE8822F9}" type="datetimeFigureOut">
              <a:rPr lang="en-US" smtClean="0"/>
              <a:pPr/>
              <a:t>9/11/15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FE58C-C1A6-4C4C-90C2-B7F5B0504B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34605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2E1917-0BAF-4687-978A-82FFF05559C3}" type="datetimeFigureOut">
              <a:rPr lang="en-US" smtClean="0"/>
              <a:pPr/>
              <a:t>9/11/15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0E1E9A-E921-4174-A0FC-51868D7AC5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3786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E1E9A-E921-4174-A0FC-51868D7AC56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058302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pPr/>
              <a:t>9/11/15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253302081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pPr/>
              <a:t>9/11/15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623055214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pPr/>
              <a:t>9/11/15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829563298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pPr/>
              <a:t>9/11/15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413888850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pPr/>
              <a:t>9/11/15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69895014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pPr/>
              <a:t>9/11/15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155564595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pPr/>
              <a:t>9/11/15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26335770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pPr/>
              <a:t>9/11/15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344026302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pPr/>
              <a:t>9/11/15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074887104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pPr/>
              <a:t>9/11/15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323372609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pPr/>
              <a:t>9/11/15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69374866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pPr/>
              <a:t>9/11/15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247329803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AB7D7-3608-4730-B2E2-670834DF882C}" type="datetimeFigureOut">
              <a:rPr lang="en-US" smtClean="0"/>
              <a:pPr/>
              <a:t>9/11/15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7BAC7-FE87-40F6-AA24-4F4685D1B0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628299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681" r:id="rId12"/>
  </p:sldLayoutIdLst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a="http://schemas.openxmlformats.org/drawingml/2006/main" xmlns:r="http://schemas.openxmlformats.org/officeDocument/2006/relationships" xmlns:p="http://schemas.openxmlformats.org/presentationml/2006/main" xmlns:p15="http://schemas.microsoft.com/office/powerpoint/2012/main" xmlns:mv="urn:schemas-microsoft-com:mac:vml" xmlns:mc="http://schemas.openxmlformats.org/markup-compatibility/2006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1464" userDrawn="1">
          <p15:clr>
            <a:srgbClr val="F26B43"/>
          </p15:clr>
        </p15:guide>
        <p15:guide id="4" pos="7152" userDrawn="1">
          <p15:clr>
            <a:srgbClr val="F26B43"/>
          </p15:clr>
        </p15:guide>
        <p15:guide id="5" pos="984" userDrawn="1">
          <p15:clr>
            <a:srgbClr val="F26B43"/>
          </p15:clr>
        </p15:guide>
        <p15:guide id="6" orient="horz" pos="38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Protecting Data on Smartphones and Tablets from Memory Attacks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Presenter: </a:t>
            </a:r>
            <a:r>
              <a:rPr lang="en-US" err="1" smtClean="0"/>
              <a:t>Luren</a:t>
            </a:r>
            <a:r>
              <a:rPr lang="en-US" smtClean="0"/>
              <a:t> Wang</a:t>
            </a:r>
          </a:p>
          <a:p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923078003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Implementation</a:t>
            </a:r>
            <a:endParaRPr lang="en-US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Requirements</a:t>
            </a:r>
          </a:p>
          <a:p>
            <a:endParaRPr lang="en-US" smtClean="0"/>
          </a:p>
          <a:p>
            <a:r>
              <a:rPr lang="en-US" smtClean="0"/>
              <a:t>Device locked – All sensitive memory pages in DRAM are encrypted.</a:t>
            </a:r>
            <a:r>
              <a:rPr lang="en-US"/>
              <a:t> </a:t>
            </a:r>
            <a:r>
              <a:rPr lang="en-US" smtClean="0"/>
              <a:t>When page needs to be accessed, it is decrypted in-place on </a:t>
            </a:r>
            <a:r>
              <a:rPr lang="en-US" err="1" smtClean="0"/>
              <a:t>SoC</a:t>
            </a:r>
            <a:r>
              <a:rPr lang="en-US" smtClean="0"/>
              <a:t> memory.</a:t>
            </a:r>
          </a:p>
          <a:p>
            <a:r>
              <a:rPr lang="en-US" smtClean="0"/>
              <a:t>Device unlocked – Encryption is pointless. Encrypted pages are decrypted on-demand. </a:t>
            </a:r>
          </a:p>
          <a:p>
            <a:r>
              <a:rPr lang="en-US" err="1" smtClean="0"/>
              <a:t>AES_On_SoC</a:t>
            </a:r>
            <a:r>
              <a:rPr lang="en-US" smtClean="0"/>
              <a:t> – Secret states (encryption key) need to be protected in </a:t>
            </a:r>
            <a:r>
              <a:rPr lang="en-US" err="1" smtClean="0"/>
              <a:t>SoC</a:t>
            </a:r>
            <a:r>
              <a:rPr lang="en-US" smtClean="0"/>
              <a:t> memory. 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894983968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Schematic</a:t>
            </a:r>
            <a:endParaRPr lang="en-US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612775"/>
          </a:xfrm>
        </p:spPr>
        <p:txBody>
          <a:bodyPr/>
          <a:lstStyle/>
          <a:p>
            <a:pPr marL="0" indent="0">
              <a:buNone/>
            </a:pPr>
            <a:r>
              <a:rPr lang="en-US" smtClean="0"/>
              <a:t>Locked State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4453780" y="1506204"/>
            <a:ext cx="6900020" cy="5351796"/>
          </a:xfrm>
          <a:prstGeom prst="rect">
            <a:avLst/>
          </a:prstGeom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945398266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Unlocked State</a:t>
            </a:r>
          </a:p>
          <a:p>
            <a:endParaRPr lang="en-US"/>
          </a:p>
          <a:p>
            <a:r>
              <a:rPr lang="en-US" smtClean="0"/>
              <a:t>Simply decrypted on-demand (lazy approach).</a:t>
            </a:r>
          </a:p>
          <a:p>
            <a:r>
              <a:rPr lang="en-US" smtClean="0"/>
              <a:t>Encrypted pages are modified to generate a trap when page is accessed which causes Sentry to decrypt the page.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427630253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Selective Encryption</a:t>
            </a:r>
            <a:endParaRPr lang="en-US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Could encrypt all user-level state and most of kernel state. However, this takes too long and too much power. Encrypting 2GB of DRAM on a smartphone takes over a minute with four CPU cores.</a:t>
            </a:r>
          </a:p>
          <a:p>
            <a:r>
              <a:rPr lang="en-US" smtClean="0"/>
              <a:t>Solution - Only secure apps and OS subsystems marked as sensitive. User select applications for encryption in systems setting menu.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47702965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Protecting Persistent State</a:t>
            </a:r>
            <a:endParaRPr lang="en-US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File-system encryption is not acceptable because crypto library leaves sensitive data in DRAM.</a:t>
            </a:r>
          </a:p>
          <a:p>
            <a:r>
              <a:rPr lang="en-US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Solution – Incorporate AES_On_SoC in </a:t>
            </a:r>
            <a:r>
              <a:rPr lang="en-US" i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dm-crypt</a:t>
            </a:r>
            <a:r>
              <a:rPr lang="en-US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an encryption module in Linux.</a:t>
            </a:r>
          </a:p>
          <a:p>
            <a:r>
              <a:rPr lang="en-US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Two keys – volatile key and persistent key. Volatile key is generated every reboot with a new value and stored on SoC. Used to encrypt memory pages. Persistent key is used to encrypt data on disk. Store in secure hardware fuse.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10320573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Evaluation</a:t>
            </a:r>
            <a:endParaRPr lang="en-US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following experiments were performed on Nexus 4 which contains a quad-core SnapdragonS4 CPU (1.5 GHz and 2 GB RAM).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668781753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Device Lock Overhead</a:t>
            </a:r>
            <a:endParaRPr lang="en-US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2117702" y="1690688"/>
            <a:ext cx="7956596" cy="3932744"/>
          </a:xfrm>
          <a:prstGeom prst="rect">
            <a:avLst/>
          </a:prstGeom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907709875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Device Unlock Overhead</a:t>
            </a:r>
            <a:endParaRPr lang="en-US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2160315" y="1690688"/>
            <a:ext cx="7871369" cy="4148638"/>
          </a:xfrm>
          <a:prstGeom prst="rect">
            <a:avLst/>
          </a:prstGeom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90914804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Energy Profile</a:t>
            </a:r>
            <a:endParaRPr lang="en-US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For a heavy weight application, Google Maps, the energy overhead of lock and unlock is an additional 2.3 joules.</a:t>
            </a:r>
          </a:p>
          <a:p>
            <a:r>
              <a:rPr lang="en-US" smtClean="0"/>
              <a:t>Assuming the user locks and unlocks the phone 150 times a day, Sentry will use an additional 2% battery life.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75609652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Limitations</a:t>
            </a:r>
            <a:endParaRPr lang="en-US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No published data regarding how prevelant zeroing out iRAM is. </a:t>
            </a:r>
          </a:p>
          <a:p>
            <a:r>
              <a:rPr lang="en-US" smtClean="0"/>
              <a:t>Many devices, such as Nexus 4, lock their firmware which prevents enabling cache-locking through TrustZone.</a:t>
            </a:r>
            <a:r>
              <a:rPr lang="en-US"/>
              <a:t> </a:t>
            </a:r>
            <a:endParaRPr lang="en-US" smtClean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472862401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Overview</a:t>
            </a:r>
            <a:endParaRPr lang="en-US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Motivation</a:t>
            </a:r>
          </a:p>
          <a:p>
            <a:pPr lvl="0"/>
            <a:r>
              <a:rPr lang="en-US" smtClean="0"/>
              <a:t>Threat Model</a:t>
            </a:r>
          </a:p>
          <a:p>
            <a:pPr lvl="0"/>
            <a:r>
              <a:rPr lang="en-US" smtClean="0"/>
              <a:t>Background </a:t>
            </a:r>
          </a:p>
          <a:p>
            <a:pPr lvl="0"/>
            <a:r>
              <a:rPr lang="en-US" smtClean="0"/>
              <a:t>Implementation</a:t>
            </a:r>
          </a:p>
          <a:p>
            <a:pPr lvl="0"/>
            <a:r>
              <a:rPr lang="en-US" smtClean="0"/>
              <a:t>Evaluation</a:t>
            </a:r>
          </a:p>
          <a:p>
            <a:pPr lvl="0"/>
            <a:r>
              <a:rPr lang="en-US" smtClean="0"/>
              <a:t>Conclusion</a:t>
            </a:r>
          </a:p>
          <a:p>
            <a:pPr lvl="0"/>
            <a:r>
              <a:rPr lang="en-US" smtClean="0"/>
              <a:t>Future Work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364934239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Conclusion</a:t>
            </a:r>
            <a:endParaRPr lang="en-US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Prevents memory attacks with relatively low sacrifices in performance and battery life.</a:t>
            </a:r>
          </a:p>
          <a:p>
            <a:r>
              <a:rPr lang="en-US" smtClean="0"/>
              <a:t>More memory available on SoC which are isolated from DMA controllers would simplify the design.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60753352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Quiz</a:t>
            </a:r>
            <a:endParaRPr lang="en-US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Why does Sentry use on-demand decryption after unlock?</a:t>
            </a:r>
          </a:p>
          <a:p>
            <a:endParaRPr lang="en-US"/>
          </a:p>
          <a:p>
            <a:r>
              <a:rPr lang="en-US" smtClean="0"/>
              <a:t>Why is iRAM more suitable for storing sensitive data than DRAM even though both suffer from data-remanence?</a:t>
            </a:r>
          </a:p>
          <a:p>
            <a:endParaRPr lang="en-US"/>
          </a:p>
          <a:p>
            <a:r>
              <a:rPr lang="en-US" smtClean="0"/>
              <a:t>Why is it important to implement an on-SoC version of AES?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9392330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Citations</a:t>
            </a:r>
            <a:endParaRPr lang="en-US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69700" y="1825625"/>
            <a:ext cx="9784100" cy="4351338"/>
          </a:xfrm>
        </p:spPr>
        <p:txBody>
          <a:bodyPr/>
          <a:lstStyle/>
          <a:p>
            <a:r>
              <a:rPr lang="en-US" smtClean="0"/>
              <a:t>[1] </a:t>
            </a:r>
            <a:r>
              <a:rPr lang="en-US"/>
              <a:t>"Smart Phone Thefts Rose to 3.1 Million in 2013 - Consumer Reports." </a:t>
            </a:r>
            <a:r>
              <a:rPr lang="en-US" i="1"/>
              <a:t>Smart Phone Thefts Rose to 3.1 Million in 2013 - Consumer Reports</a:t>
            </a:r>
            <a:r>
              <a:rPr lang="en-US"/>
              <a:t>. </a:t>
            </a:r>
            <a:r>
              <a:rPr lang="en-US" err="1"/>
              <a:t>N.p</a:t>
            </a:r>
            <a:r>
              <a:rPr lang="en-US"/>
              <a:t>., </a:t>
            </a:r>
            <a:r>
              <a:rPr lang="en-US" err="1"/>
              <a:t>n.d.</a:t>
            </a:r>
            <a:r>
              <a:rPr lang="en-US"/>
              <a:t> Web. 08 Sept. 2015.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375391719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Motivation</a:t>
            </a:r>
            <a:endParaRPr lang="en-US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Smartphones and tablets are easily stolen.</a:t>
            </a:r>
          </a:p>
          <a:p>
            <a:r>
              <a:rPr lang="en-US" smtClean="0"/>
              <a:t>According to Consumer Reports, smartphone theft rose to 3.1 million in the US in 2013 [1]. </a:t>
            </a:r>
          </a:p>
          <a:p>
            <a:r>
              <a:rPr lang="en-US" smtClean="0"/>
              <a:t>Encrypting data at rest is less useful. Devices are rarely turned off.</a:t>
            </a:r>
          </a:p>
          <a:p>
            <a:r>
              <a:rPr lang="en-US" smtClean="0"/>
              <a:t>Vulnerable to an inexpensive class of memory attacks.</a:t>
            </a:r>
          </a:p>
          <a:p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21873087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Using passwords, PIN, patterns, etc. are ineffective since RAM retains unencrypted data.</a:t>
            </a:r>
          </a:p>
          <a:p>
            <a:r>
              <a:rPr lang="en-US" smtClean="0"/>
              <a:t>Using a freezer, USB cable, laptop, and a tool called Frost, researchers retrieved recent emails, photos, and visited websites.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1805739" y="4216818"/>
            <a:ext cx="1960145" cy="196014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8251656" y="4243889"/>
            <a:ext cx="2899611" cy="193307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4720054" y="4243889"/>
            <a:ext cx="2577432" cy="1933074"/>
          </a:xfrm>
          <a:prstGeom prst="rect">
            <a:avLst/>
          </a:prstGeom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43187755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Threat Model</a:t>
            </a:r>
            <a:endParaRPr lang="en-US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Attacker has physical access to the device.</a:t>
            </a:r>
          </a:p>
          <a:p>
            <a:r>
              <a:rPr lang="en-US" smtClean="0"/>
              <a:t>Device is in locked state.</a:t>
            </a:r>
          </a:p>
          <a:p>
            <a:r>
              <a:rPr lang="en-US" smtClean="0"/>
              <a:t>Attacker will conduct memory attacks.</a:t>
            </a:r>
          </a:p>
          <a:p>
            <a:pPr marL="0" indent="0">
              <a:buNone/>
            </a:pPr>
            <a:endParaRPr lang="en-US" smtClean="0"/>
          </a:p>
          <a:p>
            <a:pPr marL="0" indent="0">
              <a:buNone/>
            </a:pPr>
            <a:r>
              <a:rPr lang="en-US" smtClean="0"/>
              <a:t>Not considered:</a:t>
            </a:r>
          </a:p>
          <a:p>
            <a:r>
              <a:rPr lang="en-US" smtClean="0"/>
              <a:t>Side channel attacks.</a:t>
            </a:r>
          </a:p>
          <a:p>
            <a:r>
              <a:rPr lang="en-US" smtClean="0"/>
              <a:t>Malware or any other software attacks.</a:t>
            </a:r>
          </a:p>
          <a:p>
            <a:r>
              <a:rPr lang="en-US" smtClean="0"/>
              <a:t>Code-injection attacks</a:t>
            </a:r>
          </a:p>
          <a:p>
            <a:r>
              <a:rPr lang="en-US" smtClean="0"/>
              <a:t>JTAG attacks</a:t>
            </a:r>
          </a:p>
          <a:p>
            <a:r>
              <a:rPr lang="en-US" smtClean="0"/>
              <a:t>Sophisticated physical </a:t>
            </a:r>
            <a:r>
              <a:rPr lang="en-US"/>
              <a:t>a</a:t>
            </a:r>
            <a:r>
              <a:rPr lang="en-US" smtClean="0"/>
              <a:t>ttacks.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821082290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Memory Attacks</a:t>
            </a:r>
            <a:endParaRPr lang="en-US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Cold boot attacks – boot stolen device into an attack-controlled OS that outputs memory contents.</a:t>
            </a:r>
          </a:p>
          <a:p>
            <a:r>
              <a:rPr lang="en-US" smtClean="0"/>
              <a:t>Bus monitoring attacks – obtain sensitive data over time by attaching bus monitoring tool.</a:t>
            </a:r>
          </a:p>
          <a:p>
            <a:r>
              <a:rPr lang="en-US" smtClean="0"/>
              <a:t>DMA attack – attacker could manipulate DMA with a tool to dump the entire memory. Interfaces such as PCI Express and Thunderbolt are vulnerable.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905970978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Other Solutions</a:t>
            </a:r>
            <a:endParaRPr lang="en-US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On Chip AES Schemes – storing AES keys in CPU registers. Cannot guard against monitoring attacks.</a:t>
            </a:r>
          </a:p>
          <a:p>
            <a:r>
              <a:rPr lang="en-US" smtClean="0"/>
              <a:t>Encrypted RAM – encrypts most RAM all the time. Terrible overhead.</a:t>
            </a:r>
          </a:p>
          <a:p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303393621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Background</a:t>
            </a:r>
            <a:endParaRPr lang="en-US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System-on-Chip (</a:t>
            </a:r>
            <a:r>
              <a:rPr lang="en-US" err="1" smtClean="0"/>
              <a:t>SoC</a:t>
            </a:r>
            <a:r>
              <a:rPr lang="en-US" smtClean="0"/>
              <a:t>) – Chip which integrates components such as CPU, RAM, GPU, I/O. (Very simplified)</a:t>
            </a:r>
          </a:p>
          <a:p>
            <a:r>
              <a:rPr lang="en-US" err="1" smtClean="0"/>
              <a:t>iRAM</a:t>
            </a:r>
            <a:r>
              <a:rPr lang="en-US" smtClean="0"/>
              <a:t> – internal SRAM used for storing runtime state of peripherals’ firmware.</a:t>
            </a:r>
          </a:p>
          <a:p>
            <a:r>
              <a:rPr lang="en-US" smtClean="0"/>
              <a:t>Locked L2 Cache – Cortex-A9 ARM platforms have PL310 cache controller which can lock a portion of the cache from eviction. Originally used for making small computation faster and predictable.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508679751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On-</a:t>
            </a:r>
            <a:r>
              <a:rPr lang="en-US" err="1" smtClean="0">
                <a:solidFill>
                  <a:schemeClr val="accent1">
                    <a:lumMod val="75000"/>
                  </a:schemeClr>
                </a:solidFill>
              </a:rPr>
              <a:t>SoC</a:t>
            </a:r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 Storage</a:t>
            </a:r>
            <a:endParaRPr lang="en-US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Two options to store secrets: </a:t>
            </a:r>
            <a:r>
              <a:rPr lang="en-US" err="1" smtClean="0"/>
              <a:t>iRAM</a:t>
            </a:r>
            <a:r>
              <a:rPr lang="en-US" smtClean="0"/>
              <a:t> and Locked L2 Cache.</a:t>
            </a:r>
          </a:p>
          <a:p>
            <a:r>
              <a:rPr lang="en-US" smtClean="0"/>
              <a:t>Although DRAM and </a:t>
            </a:r>
            <a:r>
              <a:rPr lang="en-US" err="1" smtClean="0"/>
              <a:t>iRAM</a:t>
            </a:r>
            <a:r>
              <a:rPr lang="en-US" smtClean="0"/>
              <a:t> both suffer from data </a:t>
            </a:r>
            <a:r>
              <a:rPr lang="en-US" err="1" smtClean="0"/>
              <a:t>remanence</a:t>
            </a:r>
            <a:r>
              <a:rPr lang="en-US" smtClean="0"/>
              <a:t>, ARM zeroes out </a:t>
            </a:r>
            <a:r>
              <a:rPr lang="en-US" err="1" smtClean="0"/>
              <a:t>iRAM</a:t>
            </a:r>
            <a:r>
              <a:rPr lang="en-US" smtClean="0"/>
              <a:t> upon boot up.</a:t>
            </a:r>
          </a:p>
          <a:p>
            <a:r>
              <a:rPr lang="en-US" smtClean="0"/>
              <a:t>Locked L2 cache prevents data from being evicted.</a:t>
            </a:r>
          </a:p>
          <a:p>
            <a:r>
              <a:rPr lang="en-US" err="1" smtClean="0"/>
              <a:t>iRAM</a:t>
            </a:r>
            <a:r>
              <a:rPr lang="en-US" smtClean="0"/>
              <a:t> can protect against DMA attacks only if </a:t>
            </a:r>
            <a:r>
              <a:rPr lang="en-US" err="1" smtClean="0"/>
              <a:t>TrustZone</a:t>
            </a:r>
            <a:r>
              <a:rPr lang="en-US" smtClean="0"/>
              <a:t> takes explicit steps to protect it.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559250443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a="http://schemas.openxmlformats.org/drawingml/2006/main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a="http://schemas.openxmlformats.org/drawingml/2006/main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a="http://schemas.openxmlformats.org/drawingml/2006/main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A1AFEDE-5CAF-4D05-AC35-0F55C5366E1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868</Words>
  <Application>Microsoft Macintosh PowerPoint</Application>
  <PresentationFormat>Custom</PresentationFormat>
  <Paragraphs>85</Paragraphs>
  <Slides>22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Protecting Data on Smartphones and Tablets from Memory Attacks</vt:lpstr>
      <vt:lpstr>Overview</vt:lpstr>
      <vt:lpstr>Motivation</vt:lpstr>
      <vt:lpstr>Slide 4</vt:lpstr>
      <vt:lpstr>Threat Model</vt:lpstr>
      <vt:lpstr>Memory Attacks</vt:lpstr>
      <vt:lpstr>Other Solutions</vt:lpstr>
      <vt:lpstr>Background</vt:lpstr>
      <vt:lpstr>On-SoC Storage</vt:lpstr>
      <vt:lpstr>Implementation</vt:lpstr>
      <vt:lpstr>Schematic</vt:lpstr>
      <vt:lpstr>Slide 12</vt:lpstr>
      <vt:lpstr>Selective Encryption</vt:lpstr>
      <vt:lpstr>Protecting Persistent State</vt:lpstr>
      <vt:lpstr>Evaluation</vt:lpstr>
      <vt:lpstr>Device Lock Overhead</vt:lpstr>
      <vt:lpstr>Device Unlock Overhead</vt:lpstr>
      <vt:lpstr>Energy Profile</vt:lpstr>
      <vt:lpstr>Limitations</vt:lpstr>
      <vt:lpstr>Conclusion</vt:lpstr>
      <vt:lpstr>Quiz</vt:lpstr>
      <vt:lpstr>Citations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2015-09-11T05:40:14Z</dcterms:created>
  <dcterms:modified xsi:type="dcterms:W3CDTF">2015-09-11T05:41:54Z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TC034605089991</vt:lpwstr>
  </property>
</Properties>
</file>