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3"/>
  </p:notesMasterIdLst>
  <p:handoutMasterIdLst>
    <p:handoutMasterId r:id="rId34"/>
  </p:handoutMasterIdLst>
  <p:sldIdLst>
    <p:sldId id="385" r:id="rId2"/>
    <p:sldId id="367" r:id="rId3"/>
    <p:sldId id="387" r:id="rId4"/>
    <p:sldId id="450" r:id="rId5"/>
    <p:sldId id="423" r:id="rId6"/>
    <p:sldId id="451" r:id="rId7"/>
    <p:sldId id="448" r:id="rId8"/>
    <p:sldId id="425" r:id="rId9"/>
    <p:sldId id="426" r:id="rId10"/>
    <p:sldId id="424" r:id="rId11"/>
    <p:sldId id="453" r:id="rId12"/>
    <p:sldId id="454" r:id="rId13"/>
    <p:sldId id="455" r:id="rId14"/>
    <p:sldId id="452" r:id="rId15"/>
    <p:sldId id="428" r:id="rId16"/>
    <p:sldId id="427" r:id="rId17"/>
    <p:sldId id="429" r:id="rId18"/>
    <p:sldId id="430" r:id="rId19"/>
    <p:sldId id="431" r:id="rId20"/>
    <p:sldId id="432" r:id="rId21"/>
    <p:sldId id="433" r:id="rId22"/>
    <p:sldId id="434" r:id="rId23"/>
    <p:sldId id="435" r:id="rId24"/>
    <p:sldId id="436" r:id="rId25"/>
    <p:sldId id="437" r:id="rId26"/>
    <p:sldId id="438" r:id="rId27"/>
    <p:sldId id="440" r:id="rId28"/>
    <p:sldId id="442" r:id="rId29"/>
    <p:sldId id="443" r:id="rId30"/>
    <p:sldId id="447" r:id="rId31"/>
    <p:sldId id="419" r:id="rId32"/>
  </p:sldIdLst>
  <p:sldSz cx="9144000" cy="6858000" type="screen4x3"/>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8F8F8"/>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1" autoAdjust="0"/>
    <p:restoredTop sz="72072" autoAdjust="0"/>
  </p:normalViewPr>
  <p:slideViewPr>
    <p:cSldViewPr snapToGrid="0" snapToObjects="1">
      <p:cViewPr varScale="1">
        <p:scale>
          <a:sx n="53" d="100"/>
          <a:sy n="53" d="100"/>
        </p:scale>
        <p:origin x="174" y="4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627480-B663-42EC-A41D-72C8DF7E6581}" type="datetimeFigureOut">
              <a:rPr lang="en-US" smtClean="0"/>
              <a:t>9/28/2015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E9E5DC-7CF2-4BA3-86DE-4E71C413A3CE}" type="slidenum">
              <a:rPr lang="en-US" smtClean="0"/>
              <a:t>‹#›</a:t>
            </a:fld>
            <a:endParaRPr lang="en-US"/>
          </a:p>
        </p:txBody>
      </p:sp>
    </p:spTree>
    <p:extLst>
      <p:ext uri="{BB962C8B-B14F-4D97-AF65-F5344CB8AC3E}">
        <p14:creationId xmlns:p14="http://schemas.microsoft.com/office/powerpoint/2010/main" val="1201224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54E1C3-3629-4FBE-9849-54AF1CF48031}" type="datetimeFigureOut">
              <a:rPr lang="en-US" smtClean="0"/>
              <a:t>9/28/2015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12715E-2BFB-4FEF-92C9-685BE98B0E37}" type="slidenum">
              <a:rPr lang="en-US" smtClean="0"/>
              <a:t>‹#›</a:t>
            </a:fld>
            <a:endParaRPr lang="en-US"/>
          </a:p>
        </p:txBody>
      </p:sp>
    </p:spTree>
    <p:extLst>
      <p:ext uri="{BB962C8B-B14F-4D97-AF65-F5344CB8AC3E}">
        <p14:creationId xmlns:p14="http://schemas.microsoft.com/office/powerpoint/2010/main" val="1188176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12715E-2BFB-4FEF-92C9-685BE98B0E37}" type="slidenum">
              <a:rPr lang="en-US" smtClean="0"/>
              <a:t>1</a:t>
            </a:fld>
            <a:endParaRPr lang="en-US"/>
          </a:p>
        </p:txBody>
      </p:sp>
    </p:spTree>
    <p:extLst>
      <p:ext uri="{BB962C8B-B14F-4D97-AF65-F5344CB8AC3E}">
        <p14:creationId xmlns:p14="http://schemas.microsoft.com/office/powerpoint/2010/main" val="3983294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extract four elements in allow rules:</a:t>
            </a:r>
          </a:p>
          <a:p>
            <a:r>
              <a:rPr lang="en-US" altLang="zh-CN" dirty="0" smtClean="0"/>
              <a:t> </a:t>
            </a:r>
          </a:p>
          <a:p>
            <a:r>
              <a:rPr lang="en-US" altLang="zh-CN" sz="1200" b="0" i="0" u="none" strike="noStrike" kern="1200" baseline="0" dirty="0" smtClean="0">
                <a:solidFill>
                  <a:schemeClr val="tx1"/>
                </a:solidFill>
                <a:latin typeface="+mn-lt"/>
                <a:ea typeface="+mn-ea"/>
                <a:cs typeface="+mn-cs"/>
              </a:rPr>
              <a:t>An access pattern is very close to a rule if it shares the same labels and </a:t>
            </a:r>
            <a:r>
              <a:rPr lang="en-US" altLang="zh-CN" sz="1200" b="0" i="0" u="none" strike="noStrike" kern="1200" baseline="0" dirty="0" err="1" smtClean="0">
                <a:solidFill>
                  <a:schemeClr val="tx1"/>
                </a:solidFill>
                <a:latin typeface="+mn-lt"/>
                <a:ea typeface="+mn-ea"/>
                <a:cs typeface="+mn-cs"/>
              </a:rPr>
              <a:t>tclasses</a:t>
            </a:r>
            <a:r>
              <a:rPr lang="en-US" altLang="zh-CN" sz="1200" b="0" i="0" u="none" strike="noStrike" kern="1200" baseline="0" dirty="0" smtClean="0">
                <a:solidFill>
                  <a:schemeClr val="tx1"/>
                </a:solidFill>
                <a:latin typeface="+mn-lt"/>
                <a:ea typeface="+mn-ea"/>
                <a:cs typeface="+mn-cs"/>
              </a:rPr>
              <a:t> only with slightly different permissions</a:t>
            </a:r>
          </a:p>
          <a:p>
            <a:r>
              <a:rPr lang="en-US" altLang="zh-CN" sz="1200" b="0" i="0" u="none" strike="noStrike" kern="1200" baseline="0" dirty="0" smtClean="0">
                <a:solidFill>
                  <a:schemeClr val="tx1"/>
                </a:solidFill>
                <a:latin typeface="+mn-lt"/>
                <a:ea typeface="+mn-ea"/>
                <a:cs typeface="+mn-cs"/>
              </a:rPr>
              <a:t>different but similar </a:t>
            </a:r>
            <a:r>
              <a:rPr lang="en-US" altLang="zh-CN" sz="1200" b="0" i="0" u="none" strike="noStrike" kern="1200" baseline="0" dirty="0" err="1" smtClean="0">
                <a:solidFill>
                  <a:schemeClr val="tx1"/>
                </a:solidFill>
                <a:latin typeface="+mn-lt"/>
                <a:ea typeface="+mn-ea"/>
                <a:cs typeface="+mn-cs"/>
              </a:rPr>
              <a:t>tclasses</a:t>
            </a:r>
            <a:r>
              <a:rPr lang="en-US" altLang="zh-CN" sz="1200" b="0" i="0" u="none" strike="noStrike" kern="1200" baseline="0" dirty="0" smtClean="0">
                <a:solidFill>
                  <a:schemeClr val="tx1"/>
                </a:solidFill>
                <a:latin typeface="+mn-lt"/>
                <a:ea typeface="+mn-ea"/>
                <a:cs typeface="+mn-cs"/>
              </a:rPr>
              <a:t> (e.g., file </a:t>
            </a:r>
            <a:r>
              <a:rPr lang="en-US" altLang="zh-CN" sz="1200" b="0" i="0" u="none" strike="noStrike" kern="1200" baseline="0" dirty="0" err="1" smtClean="0">
                <a:solidFill>
                  <a:schemeClr val="tx1"/>
                </a:solidFill>
                <a:latin typeface="+mn-lt"/>
                <a:ea typeface="+mn-ea"/>
                <a:cs typeface="+mn-cs"/>
              </a:rPr>
              <a:t>vs</a:t>
            </a:r>
            <a:r>
              <a:rPr lang="en-US" altLang="zh-CN" sz="1200" b="0" i="0" u="none" strike="noStrike" kern="1200" baseline="0" dirty="0" smtClean="0">
                <a:solidFill>
                  <a:schemeClr val="tx1"/>
                </a:solidFill>
                <a:latin typeface="+mn-lt"/>
                <a:ea typeface="+mn-ea"/>
                <a:cs typeface="+mn-cs"/>
              </a:rPr>
              <a:t> </a:t>
            </a:r>
            <a:r>
              <a:rPr lang="en-US" altLang="zh-CN" sz="1200" b="0" i="0" u="none" strike="noStrike" kern="1200" baseline="0" dirty="0" err="1" smtClean="0">
                <a:solidFill>
                  <a:schemeClr val="tx1"/>
                </a:solidFill>
                <a:latin typeface="+mn-lt"/>
                <a:ea typeface="+mn-ea"/>
                <a:cs typeface="+mn-cs"/>
              </a:rPr>
              <a:t>dir</a:t>
            </a:r>
            <a:r>
              <a:rPr lang="en-US" altLang="zh-CN" sz="1200" b="0" i="0" u="none" strike="noStrike" kern="1200" baseline="0" dirty="0" smtClean="0">
                <a:solidFill>
                  <a:schemeClr val="tx1"/>
                </a:solidFill>
                <a:latin typeface="+mn-lt"/>
                <a:ea typeface="+mn-ea"/>
                <a:cs typeface="+mn-cs"/>
              </a:rPr>
              <a:t>).</a:t>
            </a:r>
            <a:endParaRPr lang="en-US" altLang="zh-CN" dirty="0" smtClean="0"/>
          </a:p>
          <a:p>
            <a:endParaRPr lang="en-US" altLang="zh-CN" dirty="0" smtClean="0"/>
          </a:p>
          <a:p>
            <a:r>
              <a:rPr lang="en-US" altLang="zh-CN" dirty="0" smtClean="0"/>
              <a:t>Subject label as root, followed</a:t>
            </a:r>
            <a:r>
              <a:rPr lang="en-US" altLang="zh-CN" baseline="0" dirty="0" smtClean="0"/>
              <a:t> by…</a:t>
            </a:r>
          </a:p>
          <a:p>
            <a:endParaRPr lang="en-US" altLang="zh-CN" baseline="0" dirty="0" smtClean="0"/>
          </a:p>
          <a:p>
            <a:r>
              <a:rPr lang="en-US" altLang="zh-CN" sz="1200" b="0" i="0" u="none" strike="noStrike" kern="1200" baseline="0" dirty="0" smtClean="0">
                <a:solidFill>
                  <a:schemeClr val="tx1"/>
                </a:solidFill>
                <a:latin typeface="+mn-lt"/>
                <a:ea typeface="+mn-ea"/>
                <a:cs typeface="+mn-cs"/>
              </a:rPr>
              <a:t>Given an access pattern and a decision tree, the distance</a:t>
            </a:r>
          </a:p>
          <a:p>
            <a:r>
              <a:rPr lang="en-US" altLang="zh-CN" sz="1200" b="0" i="0" u="none" strike="noStrike" kern="1200" baseline="0" dirty="0" smtClean="0">
                <a:solidFill>
                  <a:schemeClr val="tx1"/>
                </a:solidFill>
                <a:latin typeface="+mn-lt"/>
                <a:ea typeface="+mn-ea"/>
                <a:cs typeface="+mn-cs"/>
              </a:rPr>
              <a:t>measurer walks the decision tree and tries to</a:t>
            </a:r>
          </a:p>
          <a:p>
            <a:r>
              <a:rPr lang="en-US" altLang="zh-CN" sz="1200" b="0" i="0" u="none" strike="noStrike" kern="1200" baseline="0" dirty="0" smtClean="0">
                <a:solidFill>
                  <a:schemeClr val="tx1"/>
                </a:solidFill>
                <a:latin typeface="+mn-lt"/>
                <a:ea typeface="+mn-ea"/>
                <a:cs typeface="+mn-cs"/>
              </a:rPr>
              <a:t>match the access pattern’s subject label, object label,</a:t>
            </a:r>
          </a:p>
          <a:p>
            <a:r>
              <a:rPr lang="en-US" altLang="zh-CN" sz="1200" b="0" i="0" u="none" strike="noStrike" kern="1200" baseline="0" dirty="0" err="1" smtClean="0">
                <a:solidFill>
                  <a:schemeClr val="tx1"/>
                </a:solidFill>
                <a:latin typeface="+mn-lt"/>
                <a:ea typeface="+mn-ea"/>
                <a:cs typeface="+mn-cs"/>
              </a:rPr>
              <a:t>tclass</a:t>
            </a:r>
            <a:r>
              <a:rPr lang="en-US" altLang="zh-CN" sz="1200" b="0" i="0" u="none" strike="noStrike" kern="1200" baseline="0" dirty="0" smtClean="0">
                <a:solidFill>
                  <a:schemeClr val="tx1"/>
                </a:solidFill>
                <a:latin typeface="+mn-lt"/>
                <a:ea typeface="+mn-ea"/>
                <a:cs typeface="+mn-cs"/>
              </a:rPr>
              <a:t>, and permission with each layer. The matching</a:t>
            </a:r>
          </a:p>
          <a:p>
            <a:r>
              <a:rPr lang="en-US" altLang="zh-CN" sz="1200" b="0" i="0" u="none" strike="noStrike" kern="1200" baseline="0" dirty="0" smtClean="0">
                <a:solidFill>
                  <a:schemeClr val="tx1"/>
                </a:solidFill>
                <a:latin typeface="+mn-lt"/>
                <a:ea typeface="+mn-ea"/>
                <a:cs typeface="+mn-cs"/>
              </a:rPr>
              <a:t>depth indicates how close a pattern is to existing</a:t>
            </a:r>
          </a:p>
          <a:p>
            <a:r>
              <a:rPr lang="en-US" altLang="zh-CN" sz="1200" b="0" i="0" u="none" strike="noStrike" kern="1200" baseline="0" dirty="0" smtClean="0">
                <a:solidFill>
                  <a:schemeClr val="tx1"/>
                </a:solidFill>
                <a:latin typeface="+mn-lt"/>
                <a:ea typeface="+mn-ea"/>
                <a:cs typeface="+mn-cs"/>
              </a:rPr>
              <a:t>rules.</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We</a:t>
            </a:r>
          </a:p>
          <a:p>
            <a:r>
              <a:rPr lang="en-US" altLang="zh-CN" sz="1200" b="0" i="0" u="none" strike="noStrike" kern="1200" baseline="0" dirty="0" smtClean="0">
                <a:solidFill>
                  <a:schemeClr val="tx1"/>
                </a:solidFill>
                <a:latin typeface="+mn-lt"/>
                <a:ea typeface="+mn-ea"/>
                <a:cs typeface="+mn-cs"/>
              </a:rPr>
              <a:t>create trees for both allow and </a:t>
            </a:r>
            <a:r>
              <a:rPr lang="en-US" altLang="zh-CN" sz="1200" b="0" i="0" u="none" strike="noStrike" kern="1200" baseline="0" dirty="0" err="1" smtClean="0">
                <a:solidFill>
                  <a:schemeClr val="tx1"/>
                </a:solidFill>
                <a:latin typeface="+mn-lt"/>
                <a:ea typeface="+mn-ea"/>
                <a:cs typeface="+mn-cs"/>
              </a:rPr>
              <a:t>neverallow</a:t>
            </a:r>
            <a:r>
              <a:rPr lang="en-US" altLang="zh-CN" sz="1200" b="0" i="0" u="none" strike="noStrike" kern="1200" baseline="0" dirty="0" smtClean="0">
                <a:solidFill>
                  <a:schemeClr val="tx1"/>
                </a:solidFill>
                <a:latin typeface="+mn-lt"/>
                <a:ea typeface="+mn-ea"/>
                <a:cs typeface="+mn-cs"/>
              </a:rPr>
              <a:t> rules to</a:t>
            </a:r>
          </a:p>
          <a:p>
            <a:r>
              <a:rPr lang="en-US" altLang="zh-CN" sz="1200" b="0" i="0" u="none" strike="noStrike" kern="1200" baseline="0" dirty="0" smtClean="0">
                <a:solidFill>
                  <a:schemeClr val="tx1"/>
                </a:solidFill>
                <a:latin typeface="+mn-lt"/>
                <a:ea typeface="+mn-ea"/>
                <a:cs typeface="+mn-cs"/>
              </a:rPr>
              <a:t>compute the distances from both sides.</a:t>
            </a:r>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fld id="{4012715E-2BFB-4FEF-92C9-685BE98B0E37}" type="slidenum">
              <a:rPr lang="en-US" smtClean="0"/>
              <a:t>19</a:t>
            </a:fld>
            <a:endParaRPr lang="en-US"/>
          </a:p>
        </p:txBody>
      </p:sp>
    </p:spTree>
    <p:extLst>
      <p:ext uri="{BB962C8B-B14F-4D97-AF65-F5344CB8AC3E}">
        <p14:creationId xmlns:p14="http://schemas.microsoft.com/office/powerpoint/2010/main" val="1837915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When analyzing a large number of audit logs, some access</a:t>
            </a:r>
          </a:p>
          <a:p>
            <a:r>
              <a:rPr lang="en-US" altLang="zh-CN" sz="1200" b="0" i="0" u="none" strike="noStrike" kern="1200" baseline="0" dirty="0" smtClean="0">
                <a:solidFill>
                  <a:schemeClr val="tx1"/>
                </a:solidFill>
                <a:latin typeface="+mn-lt"/>
                <a:ea typeface="+mn-ea"/>
                <a:cs typeface="+mn-cs"/>
              </a:rPr>
              <a:t>patterns frequently occur together in many logs.</a:t>
            </a:r>
          </a:p>
          <a:p>
            <a:r>
              <a:rPr lang="en-US" altLang="zh-CN" sz="1200" b="0" i="0" u="none" strike="noStrike" kern="1200" baseline="0" dirty="0" smtClean="0">
                <a:solidFill>
                  <a:schemeClr val="tx1"/>
                </a:solidFill>
                <a:latin typeface="+mn-lt"/>
                <a:ea typeface="+mn-ea"/>
                <a:cs typeface="+mn-cs"/>
              </a:rPr>
              <a:t>This is because some high-level benign functionality or</a:t>
            </a:r>
          </a:p>
          <a:p>
            <a:r>
              <a:rPr lang="en-US" altLang="zh-CN" sz="1200" b="0" i="0" u="none" strike="noStrike" kern="1200" baseline="0" dirty="0" smtClean="0">
                <a:solidFill>
                  <a:schemeClr val="tx1"/>
                </a:solidFill>
                <a:latin typeface="+mn-lt"/>
                <a:ea typeface="+mn-ea"/>
                <a:cs typeface="+mn-cs"/>
              </a:rPr>
              <a:t>some popular multi-step attacks consist of a series of access</a:t>
            </a:r>
          </a:p>
          <a:p>
            <a:r>
              <a:rPr lang="en-US" altLang="zh-CN" sz="1200" b="0" i="0" u="none" strike="noStrike" kern="1200" baseline="0" dirty="0" smtClean="0">
                <a:solidFill>
                  <a:schemeClr val="tx1"/>
                </a:solidFill>
                <a:latin typeface="+mn-lt"/>
                <a:ea typeface="+mn-ea"/>
                <a:cs typeface="+mn-cs"/>
              </a:rPr>
              <a:t>patterns within a time period (typically minutes). If known and new access</a:t>
            </a:r>
          </a:p>
          <a:p>
            <a:r>
              <a:rPr lang="en-US" altLang="zh-CN" sz="1200" b="0" i="0" u="none" strike="noStrike" kern="1200" baseline="0" dirty="0" smtClean="0">
                <a:solidFill>
                  <a:schemeClr val="tx1"/>
                </a:solidFill>
                <a:latin typeface="+mn-lt"/>
                <a:ea typeface="+mn-ea"/>
                <a:cs typeface="+mn-cs"/>
              </a:rPr>
              <a:t>patterns occur together, we can use the known</a:t>
            </a:r>
          </a:p>
          <a:p>
            <a:r>
              <a:rPr lang="en-US" altLang="zh-CN" sz="1200" b="0" i="0" u="none" strike="noStrike" kern="1200" baseline="0" dirty="0" smtClean="0">
                <a:solidFill>
                  <a:schemeClr val="tx1"/>
                </a:solidFill>
                <a:latin typeface="+mn-lt"/>
                <a:ea typeface="+mn-ea"/>
                <a:cs typeface="+mn-cs"/>
              </a:rPr>
              <a:t>ones to infer the classification of the new ones.</a:t>
            </a:r>
          </a:p>
          <a:p>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The co-occurrence of access pattern can be represented</a:t>
            </a:r>
          </a:p>
          <a:p>
            <a:r>
              <a:rPr lang="en-US" altLang="zh-CN" sz="1200" b="0" i="0" u="none" strike="noStrike" kern="1200" baseline="0" dirty="0" smtClean="0">
                <a:solidFill>
                  <a:schemeClr val="tx1"/>
                </a:solidFill>
                <a:latin typeface="+mn-lt"/>
                <a:ea typeface="+mn-ea"/>
                <a:cs typeface="+mn-cs"/>
              </a:rPr>
              <a:t>using a </a:t>
            </a:r>
            <a:r>
              <a:rPr lang="en-US" altLang="zh-CN" sz="1200" b="0" i="1" u="none" strike="noStrike" kern="1200" baseline="0" dirty="0" err="1" smtClean="0">
                <a:solidFill>
                  <a:schemeClr val="tx1"/>
                </a:solidFill>
                <a:latin typeface="+mn-lt"/>
                <a:ea typeface="+mn-ea"/>
                <a:cs typeface="+mn-cs"/>
              </a:rPr>
              <a:t>n×n</a:t>
            </a:r>
            <a:r>
              <a:rPr lang="en-US" altLang="zh-CN" sz="1200" b="0" i="1"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matrix for all </a:t>
            </a:r>
            <a:r>
              <a:rPr lang="en-US" altLang="zh-CN" sz="1200" b="0" i="1" u="none" strike="noStrike" kern="1200" baseline="0" dirty="0" smtClean="0">
                <a:solidFill>
                  <a:schemeClr val="tx1"/>
                </a:solidFill>
                <a:latin typeface="+mn-lt"/>
                <a:ea typeface="+mn-ea"/>
                <a:cs typeface="+mn-cs"/>
              </a:rPr>
              <a:t>n </a:t>
            </a:r>
            <a:r>
              <a:rPr lang="en-US" altLang="zh-CN" sz="1200" b="0" i="0" u="none" strike="noStrike" kern="1200" baseline="0" dirty="0" smtClean="0">
                <a:solidFill>
                  <a:schemeClr val="tx1"/>
                </a:solidFill>
                <a:latin typeface="+mn-lt"/>
                <a:ea typeface="+mn-ea"/>
                <a:cs typeface="+mn-cs"/>
              </a:rPr>
              <a:t>unique access patterns</a:t>
            </a:r>
          </a:p>
          <a:p>
            <a:r>
              <a:rPr lang="en-US" altLang="zh-CN" sz="1200" b="0" i="0" u="none" strike="noStrike" kern="1200" baseline="0" dirty="0" smtClean="0">
                <a:solidFill>
                  <a:schemeClr val="tx1"/>
                </a:solidFill>
                <a:latin typeface="+mn-lt"/>
                <a:ea typeface="+mn-ea"/>
                <a:cs typeface="+mn-cs"/>
              </a:rPr>
              <a:t>from the audit logs, as shown below</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0.8 </a:t>
            </a:r>
            <a:r>
              <a:rPr lang="en-US" altLang="zh-CN" sz="1200" b="0" i="1"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is the percentage of the number of times</a:t>
            </a:r>
          </a:p>
          <a:p>
            <a:r>
              <a:rPr lang="en-US" altLang="zh-CN" sz="1200" b="0" i="0" u="none" strike="noStrike" kern="1200" baseline="0" dirty="0" smtClean="0">
                <a:solidFill>
                  <a:schemeClr val="tx1"/>
                </a:solidFill>
                <a:latin typeface="+mn-lt"/>
                <a:ea typeface="+mn-ea"/>
                <a:cs typeface="+mn-cs"/>
              </a:rPr>
              <a:t>that </a:t>
            </a:r>
            <a:r>
              <a:rPr lang="en-US" altLang="zh-CN" sz="1200" b="0" i="1" u="none" strike="noStrike" kern="1200" baseline="0" dirty="0" smtClean="0">
                <a:solidFill>
                  <a:schemeClr val="tx1"/>
                </a:solidFill>
                <a:latin typeface="+mn-lt"/>
                <a:ea typeface="+mn-ea"/>
                <a:cs typeface="+mn-cs"/>
              </a:rPr>
              <a:t>Access pattern 1 </a:t>
            </a:r>
            <a:r>
              <a:rPr lang="en-US" altLang="zh-CN" sz="1200" b="0" i="0" u="none" strike="noStrike" kern="1200" baseline="0" dirty="0" smtClean="0">
                <a:solidFill>
                  <a:schemeClr val="tx1"/>
                </a:solidFill>
                <a:latin typeface="+mn-lt"/>
                <a:ea typeface="+mn-ea"/>
                <a:cs typeface="+mn-cs"/>
              </a:rPr>
              <a:t>co-occurs with </a:t>
            </a:r>
            <a:r>
              <a:rPr lang="en-US" altLang="zh-CN" sz="1200" b="0" i="1" u="none" strike="noStrike" kern="1200" baseline="0" dirty="0" smtClean="0">
                <a:solidFill>
                  <a:schemeClr val="tx1"/>
                </a:solidFill>
                <a:latin typeface="+mn-lt"/>
                <a:ea typeface="+mn-ea"/>
                <a:cs typeface="+mn-cs"/>
              </a:rPr>
              <a:t>Access pattern 2 </a:t>
            </a:r>
            <a:r>
              <a:rPr lang="en-US" altLang="zh-CN" sz="1200" b="0" i="0" u="none" strike="noStrike" kern="1200" baseline="0" dirty="0" smtClean="0">
                <a:solidFill>
                  <a:schemeClr val="tx1"/>
                </a:solidFill>
                <a:latin typeface="+mn-lt"/>
                <a:ea typeface="+mn-ea"/>
                <a:cs typeface="+mn-cs"/>
              </a:rPr>
              <a:t>out of the total number of</a:t>
            </a:r>
          </a:p>
          <a:p>
            <a:r>
              <a:rPr lang="en-US" altLang="zh-CN" sz="1200" b="0" i="1" u="none" strike="noStrike" kern="1200" baseline="0" dirty="0" smtClean="0">
                <a:solidFill>
                  <a:schemeClr val="tx1"/>
                </a:solidFill>
                <a:latin typeface="+mn-lt"/>
                <a:ea typeface="+mn-ea"/>
                <a:cs typeface="+mn-cs"/>
              </a:rPr>
              <a:t>Access pattern1 s</a:t>
            </a:r>
            <a:r>
              <a:rPr lang="en-US" altLang="zh-CN" sz="1200" b="0" i="0" u="none" strike="noStrike" kern="1200" baseline="0" dirty="0" smtClean="0">
                <a:solidFill>
                  <a:schemeClr val="tx1"/>
                </a:solidFill>
                <a:latin typeface="+mn-lt"/>
                <a:ea typeface="+mn-ea"/>
                <a:cs typeface="+mn-cs"/>
              </a:rPr>
              <a:t> occurrences throughout the logs.</a:t>
            </a:r>
          </a:p>
          <a:p>
            <a:endParaRPr lang="en-US" altLang="zh-CN" dirty="0" smtClean="0"/>
          </a:p>
          <a:p>
            <a:r>
              <a:rPr lang="en-US" altLang="zh-CN" dirty="0" smtClean="0"/>
              <a:t>Higher number is, the more co-occurrence</a:t>
            </a:r>
            <a:r>
              <a:rPr lang="en-US" altLang="zh-CN" baseline="0" dirty="0" smtClean="0"/>
              <a:t> between two access patterns.</a:t>
            </a:r>
          </a:p>
          <a:p>
            <a:endParaRPr lang="en-US" altLang="zh-CN" dirty="0" smtClean="0"/>
          </a:p>
          <a:p>
            <a:endParaRPr lang="en-US" altLang="zh-CN" dirty="0" smtClean="0"/>
          </a:p>
          <a:p>
            <a:r>
              <a:rPr lang="en-US" altLang="zh-CN" sz="1200" b="0" i="0" u="none" strike="noStrike" kern="1200" baseline="0" dirty="0" smtClean="0">
                <a:solidFill>
                  <a:schemeClr val="tx1"/>
                </a:solidFill>
                <a:latin typeface="+mn-lt"/>
                <a:ea typeface="+mn-ea"/>
                <a:cs typeface="+mn-cs"/>
              </a:rPr>
              <a:t>For each </a:t>
            </a:r>
            <a:r>
              <a:rPr lang="en-US" altLang="zh-CN" sz="1200" b="0" i="1" u="none" strike="noStrike" kern="1200" baseline="0" dirty="0" err="1" smtClean="0">
                <a:solidFill>
                  <a:schemeClr val="tx1"/>
                </a:solidFill>
                <a:latin typeface="+mn-lt"/>
                <a:ea typeface="+mn-ea"/>
                <a:cs typeface="+mn-cs"/>
              </a:rPr>
              <a:t>api</a:t>
            </a:r>
            <a:r>
              <a:rPr lang="en-US" altLang="zh-CN" sz="1200" b="0" i="1"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row,</a:t>
            </a:r>
          </a:p>
          <a:p>
            <a:r>
              <a:rPr lang="en-US" altLang="zh-CN" sz="1200" b="0" i="0" u="none" strike="noStrike" kern="1200" baseline="0" dirty="0" smtClean="0">
                <a:solidFill>
                  <a:schemeClr val="tx1"/>
                </a:solidFill>
                <a:latin typeface="+mn-lt"/>
                <a:ea typeface="+mn-ea"/>
                <a:cs typeface="+mn-cs"/>
              </a:rPr>
              <a:t>the learner sorts columns and selects the set of known</a:t>
            </a:r>
          </a:p>
          <a:p>
            <a:r>
              <a:rPr lang="en-US" altLang="zh-CN" sz="1200" b="0" i="0" u="none" strike="noStrike" kern="1200" baseline="0" dirty="0" smtClean="0">
                <a:solidFill>
                  <a:schemeClr val="tx1"/>
                </a:solidFill>
                <a:latin typeface="+mn-lt"/>
                <a:ea typeface="+mn-ea"/>
                <a:cs typeface="+mn-cs"/>
              </a:rPr>
              <a:t>access patterns in columns whose percentage is above a</a:t>
            </a:r>
          </a:p>
          <a:p>
            <a:r>
              <a:rPr lang="en-US" altLang="zh-CN" sz="1200" b="0" i="0" u="none" strike="noStrike" kern="1200" baseline="0" dirty="0" smtClean="0">
                <a:solidFill>
                  <a:schemeClr val="tx1"/>
                </a:solidFill>
                <a:latin typeface="+mn-lt"/>
                <a:ea typeface="+mn-ea"/>
                <a:cs typeface="+mn-cs"/>
              </a:rPr>
              <a:t>threshold. A majority vote of this known access pattern</a:t>
            </a:r>
          </a:p>
          <a:p>
            <a:r>
              <a:rPr lang="en-US" altLang="zh-CN" sz="1200" b="0" i="0" u="none" strike="noStrike" kern="1200" baseline="0" dirty="0" smtClean="0">
                <a:solidFill>
                  <a:schemeClr val="tx1"/>
                </a:solidFill>
                <a:latin typeface="+mn-lt"/>
                <a:ea typeface="+mn-ea"/>
                <a:cs typeface="+mn-cs"/>
              </a:rPr>
              <a:t>set determines the classification of the new </a:t>
            </a:r>
            <a:r>
              <a:rPr lang="en-US" altLang="zh-CN" sz="1200" b="0" i="1" u="none" strike="noStrike" kern="1200" baseline="0" dirty="0" err="1" smtClean="0">
                <a:solidFill>
                  <a:schemeClr val="tx1"/>
                </a:solidFill>
                <a:latin typeface="+mn-lt"/>
                <a:ea typeface="+mn-ea"/>
                <a:cs typeface="+mn-cs"/>
              </a:rPr>
              <a:t>api</a:t>
            </a:r>
            <a:endParaRPr lang="en-US" altLang="zh-CN" dirty="0" smtClean="0"/>
          </a:p>
          <a:p>
            <a:endParaRPr lang="en-US" altLang="zh-CN" dirty="0" smtClean="0"/>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4012715E-2BFB-4FEF-92C9-685BE98B0E37}" type="slidenum">
              <a:rPr lang="en-US" smtClean="0"/>
              <a:t>20</a:t>
            </a:fld>
            <a:endParaRPr lang="en-US"/>
          </a:p>
        </p:txBody>
      </p:sp>
    </p:spTree>
    <p:extLst>
      <p:ext uri="{BB962C8B-B14F-4D97-AF65-F5344CB8AC3E}">
        <p14:creationId xmlns:p14="http://schemas.microsoft.com/office/powerpoint/2010/main" val="876746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Each learner is configured with its own threshold to</a:t>
            </a:r>
          </a:p>
          <a:p>
            <a:r>
              <a:rPr lang="en-US" altLang="zh-CN" sz="1200" b="0" i="0" u="none" strike="noStrike" kern="1200" baseline="0" dirty="0" smtClean="0">
                <a:solidFill>
                  <a:schemeClr val="tx1"/>
                </a:solidFill>
                <a:latin typeface="+mn-lt"/>
                <a:ea typeface="+mn-ea"/>
                <a:cs typeface="+mn-cs"/>
              </a:rPr>
              <a:t>classify new access patterns independently. However,</a:t>
            </a:r>
          </a:p>
          <a:p>
            <a:r>
              <a:rPr lang="en-US" altLang="zh-CN" sz="1200" b="0" i="0" u="none" strike="noStrike" kern="1200" baseline="0" dirty="0" smtClean="0">
                <a:solidFill>
                  <a:schemeClr val="tx1"/>
                </a:solidFill>
                <a:latin typeface="+mn-lt"/>
                <a:ea typeface="+mn-ea"/>
                <a:cs typeface="+mn-cs"/>
              </a:rPr>
              <a:t>it is non-trivial to define proper thresholds because too</a:t>
            </a:r>
          </a:p>
          <a:p>
            <a:r>
              <a:rPr lang="en-US" altLang="zh-CN" sz="1200" b="0" i="0" u="none" strike="noStrike" kern="1200" baseline="0" dirty="0" smtClean="0">
                <a:solidFill>
                  <a:schemeClr val="tx1"/>
                </a:solidFill>
                <a:latin typeface="+mn-lt"/>
                <a:ea typeface="+mn-ea"/>
                <a:cs typeface="+mn-cs"/>
              </a:rPr>
              <a:t>relaxed thresholds could cause false classification, lowering</a:t>
            </a:r>
          </a:p>
          <a:p>
            <a:r>
              <a:rPr lang="en-US" altLang="zh-CN" sz="1200" b="0" i="0" u="none" strike="noStrike" kern="1200" baseline="0" dirty="0" smtClean="0">
                <a:solidFill>
                  <a:schemeClr val="tx1"/>
                </a:solidFill>
                <a:latin typeface="+mn-lt"/>
                <a:ea typeface="+mn-ea"/>
                <a:cs typeface="+mn-cs"/>
              </a:rPr>
              <a:t>the learning precision, while too strict thresholds</a:t>
            </a:r>
          </a:p>
          <a:p>
            <a:r>
              <a:rPr lang="en-US" altLang="zh-CN" sz="1200" b="0" i="0" u="none" strike="noStrike" kern="1200" baseline="0" dirty="0" smtClean="0">
                <a:solidFill>
                  <a:schemeClr val="tx1"/>
                </a:solidFill>
                <a:latin typeface="+mn-lt"/>
                <a:ea typeface="+mn-ea"/>
                <a:cs typeface="+mn-cs"/>
              </a:rPr>
              <a:t>could leave potential access pattern candidates unclassified,</a:t>
            </a:r>
          </a:p>
          <a:p>
            <a:r>
              <a:rPr lang="en-US" altLang="zh-CN" sz="1200" b="0" i="0" u="none" strike="noStrike" kern="1200" baseline="0" dirty="0" smtClean="0">
                <a:solidFill>
                  <a:schemeClr val="tx1"/>
                </a:solidFill>
                <a:latin typeface="+mn-lt"/>
                <a:ea typeface="+mn-ea"/>
                <a:cs typeface="+mn-cs"/>
              </a:rPr>
              <a:t>lowering the learning coverage.</a:t>
            </a:r>
          </a:p>
          <a:p>
            <a:r>
              <a:rPr lang="en-US" altLang="zh-CN" sz="1200" b="0" i="0" u="none" strike="noStrike" kern="1200" baseline="0" dirty="0" smtClean="0">
                <a:solidFill>
                  <a:schemeClr val="tx1"/>
                </a:solidFill>
                <a:latin typeface="+mn-lt"/>
                <a:ea typeface="+mn-ea"/>
                <a:cs typeface="+mn-cs"/>
              </a:rPr>
              <a:t>The </a:t>
            </a:r>
            <a:r>
              <a:rPr lang="en-US" altLang="zh-CN" sz="1200" b="0" i="1" u="none" strike="noStrike" kern="1200" baseline="0" dirty="0" smtClean="0">
                <a:solidFill>
                  <a:schemeClr val="tx1"/>
                </a:solidFill>
                <a:latin typeface="+mn-lt"/>
                <a:ea typeface="+mn-ea"/>
                <a:cs typeface="+mn-cs"/>
              </a:rPr>
              <a:t>learning balancer &amp; combiner </a:t>
            </a:r>
            <a:r>
              <a:rPr lang="en-US" altLang="zh-CN" sz="1200" b="0" i="0" u="none" strike="noStrike" kern="1200" baseline="0" dirty="0" smtClean="0">
                <a:solidFill>
                  <a:schemeClr val="tx1"/>
                </a:solidFill>
                <a:latin typeface="+mn-lt"/>
                <a:ea typeface="+mn-ea"/>
                <a:cs typeface="+mn-cs"/>
              </a:rPr>
              <a:t>manages the</a:t>
            </a:r>
          </a:p>
          <a:p>
            <a:r>
              <a:rPr lang="en-US" altLang="zh-CN" sz="1200" b="0" i="0" u="none" strike="noStrike" kern="1200" baseline="0" dirty="0" smtClean="0">
                <a:solidFill>
                  <a:schemeClr val="tx1"/>
                </a:solidFill>
                <a:latin typeface="+mn-lt"/>
                <a:ea typeface="+mn-ea"/>
                <a:cs typeface="+mn-cs"/>
              </a:rPr>
              <a:t>threshold of each learner, balances the precision and coverage,</a:t>
            </a:r>
          </a:p>
          <a:p>
            <a:r>
              <a:rPr lang="en-US" altLang="zh-CN" sz="1200" b="0" i="0" u="none" strike="noStrike" kern="1200" baseline="0" dirty="0" smtClean="0">
                <a:solidFill>
                  <a:schemeClr val="tx1"/>
                </a:solidFill>
                <a:latin typeface="+mn-lt"/>
                <a:ea typeface="+mn-ea"/>
                <a:cs typeface="+mn-cs"/>
              </a:rPr>
              <a:t>and combines the classification results from the</a:t>
            </a:r>
          </a:p>
          <a:p>
            <a:r>
              <a:rPr lang="en-US" altLang="zh-CN" sz="1200" b="0" i="0" u="none" strike="noStrike" kern="1200" baseline="0" dirty="0" smtClean="0">
                <a:solidFill>
                  <a:schemeClr val="tx1"/>
                </a:solidFill>
                <a:latin typeface="+mn-lt"/>
                <a:ea typeface="+mn-ea"/>
                <a:cs typeface="+mn-cs"/>
              </a:rPr>
              <a:t>three learners. It has two modes: (1) an </a:t>
            </a:r>
            <a:r>
              <a:rPr lang="en-US" altLang="zh-CN" sz="1200" b="0" i="1" u="none" strike="noStrike" kern="1200" baseline="0" dirty="0" smtClean="0">
                <a:solidFill>
                  <a:schemeClr val="tx1"/>
                </a:solidFill>
                <a:latin typeface="+mn-lt"/>
                <a:ea typeface="+mn-ea"/>
                <a:cs typeface="+mn-cs"/>
              </a:rPr>
              <a:t>automated mode</a:t>
            </a:r>
          </a:p>
          <a:p>
            <a:r>
              <a:rPr lang="en-US" altLang="zh-CN" sz="1200" b="0" i="0" u="none" strike="noStrike" kern="1200" baseline="0" dirty="0" smtClean="0">
                <a:solidFill>
                  <a:schemeClr val="tx1"/>
                </a:solidFill>
                <a:latin typeface="+mn-lt"/>
                <a:ea typeface="+mn-ea"/>
                <a:cs typeface="+mn-cs"/>
              </a:rPr>
              <a:t>that uses strict threshold in each learner to achieve high</a:t>
            </a:r>
          </a:p>
          <a:p>
            <a:r>
              <a:rPr lang="en-US" altLang="zh-CN" sz="1200" b="0" i="0" u="none" strike="noStrike" kern="1200" baseline="0" dirty="0" smtClean="0">
                <a:solidFill>
                  <a:schemeClr val="tx1"/>
                </a:solidFill>
                <a:latin typeface="+mn-lt"/>
                <a:ea typeface="+mn-ea"/>
                <a:cs typeface="+mn-cs"/>
              </a:rPr>
              <a:t>precision with the cost of less coverage; and (2) a </a:t>
            </a:r>
            <a:r>
              <a:rPr lang="en-US" altLang="zh-CN" sz="1200" b="0" i="1" u="none" strike="noStrike" kern="1200" baseline="0" dirty="0" err="1" smtClean="0">
                <a:solidFill>
                  <a:schemeClr val="tx1"/>
                </a:solidFill>
                <a:latin typeface="+mn-lt"/>
                <a:ea typeface="+mn-ea"/>
                <a:cs typeface="+mn-cs"/>
              </a:rPr>
              <a:t>semiautomated</a:t>
            </a:r>
            <a:endParaRPr lang="en-US" altLang="zh-CN" sz="1200" b="0" i="1" u="none" strike="noStrike" kern="1200" baseline="0" dirty="0" smtClean="0">
              <a:solidFill>
                <a:schemeClr val="tx1"/>
              </a:solidFill>
              <a:latin typeface="+mn-lt"/>
              <a:ea typeface="+mn-ea"/>
              <a:cs typeface="+mn-cs"/>
            </a:endParaRPr>
          </a:p>
          <a:p>
            <a:r>
              <a:rPr lang="en-US" altLang="zh-CN" sz="1200" b="0" i="1" u="none" strike="noStrike" kern="1200" baseline="0" dirty="0" smtClean="0">
                <a:solidFill>
                  <a:schemeClr val="tx1"/>
                </a:solidFill>
                <a:latin typeface="+mn-lt"/>
                <a:ea typeface="+mn-ea"/>
                <a:cs typeface="+mn-cs"/>
              </a:rPr>
              <a:t>mode </a:t>
            </a:r>
            <a:r>
              <a:rPr lang="en-US" altLang="zh-CN" sz="1200" b="0" i="0" u="none" strike="noStrike" kern="1200" baseline="0" dirty="0" smtClean="0">
                <a:solidFill>
                  <a:schemeClr val="tx1"/>
                </a:solidFill>
                <a:latin typeface="+mn-lt"/>
                <a:ea typeface="+mn-ea"/>
                <a:cs typeface="+mn-cs"/>
              </a:rPr>
              <a:t>This mode relaxes the thresholds</a:t>
            </a:r>
          </a:p>
          <a:p>
            <a:r>
              <a:rPr lang="en-US" altLang="zh-CN" sz="1200" b="0" i="0" u="none" strike="noStrike" kern="1200" baseline="0" dirty="0" smtClean="0">
                <a:solidFill>
                  <a:schemeClr val="tx1"/>
                </a:solidFill>
                <a:latin typeface="+mn-lt"/>
                <a:ea typeface="+mn-ea"/>
                <a:cs typeface="+mn-cs"/>
              </a:rPr>
              <a:t>to get more access pattern candidates. It uses a majority</a:t>
            </a:r>
          </a:p>
          <a:p>
            <a:r>
              <a:rPr lang="en-US" altLang="zh-CN" sz="1200" b="0" i="0" u="none" strike="noStrike" kern="1200" baseline="0" dirty="0" smtClean="0">
                <a:solidFill>
                  <a:schemeClr val="tx1"/>
                </a:solidFill>
                <a:latin typeface="+mn-lt"/>
                <a:ea typeface="+mn-ea"/>
                <a:cs typeface="+mn-cs"/>
              </a:rPr>
              <a:t>vote to choose the candidates shared by at least two</a:t>
            </a:r>
          </a:p>
          <a:p>
            <a:r>
              <a:rPr lang="en-US" altLang="zh-CN" sz="1200" b="0" i="0" u="none" strike="noStrike" kern="1200" baseline="0" dirty="0" smtClean="0">
                <a:solidFill>
                  <a:schemeClr val="tx1"/>
                </a:solidFill>
                <a:latin typeface="+mn-lt"/>
                <a:ea typeface="+mn-ea"/>
                <a:cs typeface="+mn-cs"/>
              </a:rPr>
              <a:t>learners with the same classification result, and the third</a:t>
            </a:r>
          </a:p>
          <a:p>
            <a:r>
              <a:rPr lang="en-US" altLang="zh-CN" sz="1200" b="0" i="0" u="none" strike="noStrike" kern="1200" baseline="0" dirty="0" smtClean="0">
                <a:solidFill>
                  <a:schemeClr val="tx1"/>
                </a:solidFill>
                <a:latin typeface="+mn-lt"/>
                <a:ea typeface="+mn-ea"/>
                <a:cs typeface="+mn-cs"/>
              </a:rPr>
              <a:t>learner must not have conflicting result.</a:t>
            </a:r>
            <a:endParaRPr lang="zh-CN" altLang="en-US" dirty="0"/>
          </a:p>
        </p:txBody>
      </p:sp>
      <p:sp>
        <p:nvSpPr>
          <p:cNvPr id="4" name="灯片编号占位符 3"/>
          <p:cNvSpPr>
            <a:spLocks noGrp="1"/>
          </p:cNvSpPr>
          <p:nvPr>
            <p:ph type="sldNum" sz="quarter" idx="10"/>
          </p:nvPr>
        </p:nvSpPr>
        <p:spPr/>
        <p:txBody>
          <a:bodyPr/>
          <a:lstStyle/>
          <a:p>
            <a:fld id="{4012715E-2BFB-4FEF-92C9-685BE98B0E37}" type="slidenum">
              <a:rPr lang="en-US" smtClean="0"/>
              <a:t>21</a:t>
            </a:fld>
            <a:endParaRPr lang="en-US"/>
          </a:p>
        </p:txBody>
      </p:sp>
    </p:spTree>
    <p:extLst>
      <p:ext uri="{BB962C8B-B14F-4D97-AF65-F5344CB8AC3E}">
        <p14:creationId xmlns:p14="http://schemas.microsoft.com/office/powerpoint/2010/main" val="126451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Finally, the </a:t>
            </a:r>
            <a:r>
              <a:rPr lang="en-US" altLang="zh-CN" sz="1200" b="0" i="1" u="none" strike="noStrike" kern="1200" baseline="0" dirty="0" smtClean="0">
                <a:solidFill>
                  <a:schemeClr val="tx1"/>
                </a:solidFill>
                <a:latin typeface="+mn-lt"/>
                <a:ea typeface="+mn-ea"/>
                <a:cs typeface="+mn-cs"/>
              </a:rPr>
              <a:t>policy generator </a:t>
            </a:r>
            <a:r>
              <a:rPr lang="en-US" altLang="zh-CN" sz="1200" b="0" i="0" u="none" strike="noStrike" kern="1200" baseline="0" dirty="0" smtClean="0">
                <a:solidFill>
                  <a:schemeClr val="tx1"/>
                </a:solidFill>
                <a:latin typeface="+mn-lt"/>
                <a:ea typeface="+mn-ea"/>
                <a:cs typeface="+mn-cs"/>
              </a:rPr>
              <a:t>takes newly classified access</a:t>
            </a:r>
          </a:p>
          <a:p>
            <a:r>
              <a:rPr lang="en-US" altLang="zh-CN" sz="1200" b="0" i="0" u="none" strike="noStrike" kern="1200" baseline="0" dirty="0" smtClean="0">
                <a:solidFill>
                  <a:schemeClr val="tx1"/>
                </a:solidFill>
                <a:latin typeface="+mn-lt"/>
                <a:ea typeface="+mn-ea"/>
                <a:cs typeface="+mn-cs"/>
              </a:rPr>
              <a:t>patterns as input from the combiner, to suggest new rules and new security</a:t>
            </a:r>
          </a:p>
          <a:p>
            <a:r>
              <a:rPr lang="en-US" altLang="zh-CN" sz="1200" b="0" i="0" u="none" strike="noStrike" kern="1200" baseline="0" dirty="0" smtClean="0">
                <a:solidFill>
                  <a:schemeClr val="tx1"/>
                </a:solidFill>
                <a:latin typeface="+mn-lt"/>
                <a:ea typeface="+mn-ea"/>
                <a:cs typeface="+mn-cs"/>
              </a:rPr>
              <a:t>labels. It uses a clustering algorithm to group similar</a:t>
            </a:r>
          </a:p>
          <a:p>
            <a:r>
              <a:rPr lang="en-US" altLang="zh-CN" sz="1200" b="0" i="0" u="none" strike="noStrike" kern="1200" baseline="0" dirty="0" smtClean="0">
                <a:solidFill>
                  <a:schemeClr val="tx1"/>
                </a:solidFill>
                <a:latin typeface="+mn-lt"/>
                <a:ea typeface="+mn-ea"/>
                <a:cs typeface="+mn-cs"/>
              </a:rPr>
              <a:t>subjects and objects together to get the fine-grained labels. the policy refinement generator takes all access patterns</a:t>
            </a:r>
          </a:p>
          <a:p>
            <a:r>
              <a:rPr lang="en-US" altLang="zh-CN" sz="1200" b="0" i="0" u="none" strike="noStrike" kern="1200" baseline="0" dirty="0" smtClean="0">
                <a:solidFill>
                  <a:schemeClr val="tx1"/>
                </a:solidFill>
                <a:latin typeface="+mn-lt"/>
                <a:ea typeface="+mn-ea"/>
                <a:cs typeface="+mn-cs"/>
              </a:rPr>
              <a:t>as input and clusters them into groups where each</a:t>
            </a:r>
          </a:p>
          <a:p>
            <a:r>
              <a:rPr lang="en-US" altLang="zh-CN" sz="1200" b="0" i="0" u="none" strike="noStrike" kern="1200" baseline="0" dirty="0" smtClean="0">
                <a:solidFill>
                  <a:schemeClr val="tx1"/>
                </a:solidFill>
                <a:latin typeface="+mn-lt"/>
                <a:ea typeface="+mn-ea"/>
                <a:cs typeface="+mn-cs"/>
              </a:rPr>
              <a:t>group shares the same 4-tuple </a:t>
            </a:r>
            <a:r>
              <a:rPr lang="en-US" altLang="zh-CN" sz="1200" b="0" i="1" u="none" strike="noStrike" kern="1200" baseline="0" dirty="0" smtClean="0">
                <a:solidFill>
                  <a:schemeClr val="tx1"/>
                </a:solidFill>
                <a:latin typeface="+mn-lt"/>
                <a:ea typeface="+mn-ea"/>
                <a:cs typeface="+mn-cs"/>
              </a:rPr>
              <a:t>(</a:t>
            </a:r>
            <a:r>
              <a:rPr lang="en-US" altLang="zh-CN" sz="1200" b="0" i="1" u="none" strike="noStrike" kern="1200" baseline="0" dirty="0" err="1" smtClean="0">
                <a:solidFill>
                  <a:schemeClr val="tx1"/>
                </a:solidFill>
                <a:latin typeface="+mn-lt"/>
                <a:ea typeface="+mn-ea"/>
                <a:cs typeface="+mn-cs"/>
              </a:rPr>
              <a:t>sbj</a:t>
            </a:r>
            <a:r>
              <a:rPr lang="en-US" altLang="zh-CN" sz="1200" b="0" i="1" u="none" strike="noStrike" kern="1200" baseline="0" dirty="0" smtClean="0">
                <a:solidFill>
                  <a:schemeClr val="tx1"/>
                </a:solidFill>
                <a:latin typeface="+mn-lt"/>
                <a:ea typeface="+mn-ea"/>
                <a:cs typeface="+mn-cs"/>
              </a:rPr>
              <a:t> label, perm, </a:t>
            </a:r>
            <a:r>
              <a:rPr lang="en-US" altLang="zh-CN" sz="1200" b="0" i="1" u="none" strike="noStrike" kern="1200" baseline="0" dirty="0" err="1" smtClean="0">
                <a:solidFill>
                  <a:schemeClr val="tx1"/>
                </a:solidFill>
                <a:latin typeface="+mn-lt"/>
                <a:ea typeface="+mn-ea"/>
                <a:cs typeface="+mn-cs"/>
              </a:rPr>
              <a:t>tclass</a:t>
            </a:r>
            <a:r>
              <a:rPr lang="en-US" altLang="zh-CN" sz="1200" b="0" i="1" u="none" strike="noStrike" kern="1200" baseline="0" dirty="0" smtClean="0">
                <a:solidFill>
                  <a:schemeClr val="tx1"/>
                </a:solidFill>
                <a:latin typeface="+mn-lt"/>
                <a:ea typeface="+mn-ea"/>
                <a:cs typeface="+mn-cs"/>
              </a:rPr>
              <a:t>, </a:t>
            </a:r>
            <a:r>
              <a:rPr lang="en-US" altLang="zh-CN" sz="1200" b="0" i="1" u="none" strike="noStrike" kern="1200" baseline="0" dirty="0" err="1" smtClean="0">
                <a:solidFill>
                  <a:schemeClr val="tx1"/>
                </a:solidFill>
                <a:latin typeface="+mn-lt"/>
                <a:ea typeface="+mn-ea"/>
                <a:cs typeface="+mn-cs"/>
              </a:rPr>
              <a:t>obj</a:t>
            </a:r>
            <a:r>
              <a:rPr lang="en-US" altLang="zh-CN" sz="1200" b="0" i="1" u="none" strike="noStrike" kern="1200" baseline="0" dirty="0" smtClean="0">
                <a:solidFill>
                  <a:schemeClr val="tx1"/>
                </a:solidFill>
                <a:latin typeface="+mn-lt"/>
                <a:ea typeface="+mn-ea"/>
                <a:cs typeface="+mn-cs"/>
              </a:rPr>
              <a:t> label)</a:t>
            </a:r>
            <a:r>
              <a:rPr lang="en-US" altLang="zh-CN" sz="1200" b="0" i="0" u="none" strike="noStrike" kern="1200" baseline="0" dirty="0" smtClean="0">
                <a:solidFill>
                  <a:schemeClr val="tx1"/>
                </a:solidFill>
                <a:latin typeface="+mn-lt"/>
                <a:ea typeface="+mn-ea"/>
                <a:cs typeface="+mn-cs"/>
              </a:rPr>
              <a:t>.</a:t>
            </a:r>
            <a:endParaRPr lang="zh-CN" altLang="en-US" dirty="0" smtClean="0"/>
          </a:p>
        </p:txBody>
      </p:sp>
      <p:sp>
        <p:nvSpPr>
          <p:cNvPr id="4" name="灯片编号占位符 3"/>
          <p:cNvSpPr>
            <a:spLocks noGrp="1"/>
          </p:cNvSpPr>
          <p:nvPr>
            <p:ph type="sldNum" sz="quarter" idx="10"/>
          </p:nvPr>
        </p:nvSpPr>
        <p:spPr/>
        <p:txBody>
          <a:bodyPr/>
          <a:lstStyle/>
          <a:p>
            <a:fld id="{4012715E-2BFB-4FEF-92C9-685BE98B0E37}" type="slidenum">
              <a:rPr lang="en-US" smtClean="0"/>
              <a:t>22</a:t>
            </a:fld>
            <a:endParaRPr lang="en-US"/>
          </a:p>
        </p:txBody>
      </p:sp>
    </p:spTree>
    <p:extLst>
      <p:ext uri="{BB962C8B-B14F-4D97-AF65-F5344CB8AC3E}">
        <p14:creationId xmlns:p14="http://schemas.microsoft.com/office/powerpoint/2010/main" val="3844048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We build a prototype of </a:t>
            </a:r>
            <a:r>
              <a:rPr lang="en-US" altLang="zh-CN" sz="1200" b="0" i="0" u="none" strike="noStrike" kern="1200" baseline="0" dirty="0" err="1" smtClean="0">
                <a:solidFill>
                  <a:schemeClr val="tx1"/>
                </a:solidFill>
                <a:latin typeface="+mn-lt"/>
                <a:ea typeface="+mn-ea"/>
                <a:cs typeface="+mn-cs"/>
              </a:rPr>
              <a:t>EASEAndroid</a:t>
            </a:r>
            <a:r>
              <a:rPr lang="en-US" altLang="zh-CN" sz="1200" b="0" i="0" u="none" strike="noStrike" kern="1200" baseline="0" dirty="0" smtClean="0">
                <a:solidFill>
                  <a:schemeClr val="tx1"/>
                </a:solidFill>
                <a:latin typeface="+mn-lt"/>
                <a:ea typeface="+mn-ea"/>
                <a:cs typeface="+mn-cs"/>
              </a:rPr>
              <a:t> on an 8-node </a:t>
            </a:r>
            <a:r>
              <a:rPr lang="en-US" altLang="zh-CN" sz="1200" b="0" i="0" u="none" strike="noStrike" kern="1200" baseline="0" dirty="0" err="1" smtClean="0">
                <a:solidFill>
                  <a:schemeClr val="tx1"/>
                </a:solidFill>
                <a:latin typeface="+mn-lt"/>
                <a:ea typeface="+mn-ea"/>
                <a:cs typeface="+mn-cs"/>
              </a:rPr>
              <a:t>Hadoop</a:t>
            </a:r>
            <a:r>
              <a:rPr lang="en-US" altLang="zh-CN" sz="1200" b="0" i="0" u="none" strike="noStrike" kern="1200" baseline="0" dirty="0" smtClean="0">
                <a:solidFill>
                  <a:schemeClr val="tx1"/>
                </a:solidFill>
                <a:latin typeface="+mn-lt"/>
                <a:ea typeface="+mn-ea"/>
                <a:cs typeface="+mn-cs"/>
              </a:rPr>
              <a:t> cluster with 256 GB memory.</a:t>
            </a:r>
            <a:endParaRPr lang="zh-CN" altLang="en-US" dirty="0"/>
          </a:p>
        </p:txBody>
      </p:sp>
      <p:sp>
        <p:nvSpPr>
          <p:cNvPr id="4" name="灯片编号占位符 3"/>
          <p:cNvSpPr>
            <a:spLocks noGrp="1"/>
          </p:cNvSpPr>
          <p:nvPr>
            <p:ph type="sldNum" sz="quarter" idx="10"/>
          </p:nvPr>
        </p:nvSpPr>
        <p:spPr/>
        <p:txBody>
          <a:bodyPr/>
          <a:lstStyle/>
          <a:p>
            <a:fld id="{4012715E-2BFB-4FEF-92C9-685BE98B0E37}" type="slidenum">
              <a:rPr lang="en-US" smtClean="0"/>
              <a:t>23</a:t>
            </a:fld>
            <a:endParaRPr lang="en-US"/>
          </a:p>
        </p:txBody>
      </p:sp>
    </p:spTree>
    <p:extLst>
      <p:ext uri="{BB962C8B-B14F-4D97-AF65-F5344CB8AC3E}">
        <p14:creationId xmlns:p14="http://schemas.microsoft.com/office/powerpoint/2010/main" val="1003334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All devices are loaded with an early</a:t>
            </a:r>
          </a:p>
          <a:p>
            <a:r>
              <a:rPr lang="en-US" altLang="zh-CN" sz="1200" b="0" i="0" u="none" strike="noStrike" kern="1200" baseline="0" dirty="0" smtClean="0">
                <a:solidFill>
                  <a:schemeClr val="tx1"/>
                </a:solidFill>
                <a:latin typeface="+mn-lt"/>
                <a:ea typeface="+mn-ea"/>
                <a:cs typeface="+mn-cs"/>
              </a:rPr>
              <a:t>version of Samsung </a:t>
            </a:r>
            <a:r>
              <a:rPr lang="en-US" altLang="zh-CN" sz="1200" b="0" i="0" u="none" strike="noStrike" kern="1200" baseline="0" dirty="0" err="1" smtClean="0">
                <a:solidFill>
                  <a:schemeClr val="tx1"/>
                </a:solidFill>
                <a:latin typeface="+mn-lt"/>
                <a:ea typeface="+mn-ea"/>
                <a:cs typeface="+mn-cs"/>
              </a:rPr>
              <a:t>SEAndroid</a:t>
            </a:r>
            <a:r>
              <a:rPr lang="en-US" altLang="zh-CN" sz="1200" b="0" i="0" u="none" strike="noStrike" kern="1200" baseline="0" dirty="0" smtClean="0">
                <a:solidFill>
                  <a:schemeClr val="tx1"/>
                </a:solidFill>
                <a:latin typeface="+mn-lt"/>
                <a:ea typeface="+mn-ea"/>
                <a:cs typeface="+mn-cs"/>
              </a:rPr>
              <a:t> policy. The policy contains</a:t>
            </a:r>
          </a:p>
          <a:p>
            <a:r>
              <a:rPr lang="en-US" altLang="zh-CN" sz="1200" b="0" i="0" u="none" strike="noStrike" kern="1200" baseline="0" dirty="0" smtClean="0">
                <a:solidFill>
                  <a:schemeClr val="tx1"/>
                </a:solidFill>
                <a:latin typeface="+mn-lt"/>
                <a:ea typeface="+mn-ea"/>
                <a:cs typeface="+mn-cs"/>
              </a:rPr>
              <a:t>5,094 allow rules and 59 </a:t>
            </a:r>
            <a:r>
              <a:rPr lang="en-US" altLang="zh-CN" sz="1200" b="0" i="0" u="none" strike="noStrike" kern="1200" baseline="0" dirty="0" err="1" smtClean="0">
                <a:solidFill>
                  <a:schemeClr val="tx1"/>
                </a:solidFill>
                <a:latin typeface="+mn-lt"/>
                <a:ea typeface="+mn-ea"/>
                <a:cs typeface="+mn-cs"/>
              </a:rPr>
              <a:t>neverallow</a:t>
            </a:r>
            <a:r>
              <a:rPr lang="en-US" altLang="zh-CN" sz="1200" b="0" i="0" u="none" strike="noStrike" kern="1200" baseline="0" dirty="0" smtClean="0">
                <a:solidFill>
                  <a:schemeClr val="tx1"/>
                </a:solidFill>
                <a:latin typeface="+mn-lt"/>
                <a:ea typeface="+mn-ea"/>
                <a:cs typeface="+mn-cs"/>
              </a:rPr>
              <a:t> rules This policy is loaded as initial knowledge</a:t>
            </a:r>
          </a:p>
          <a:p>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To analyze the classification result of benign</a:t>
            </a:r>
          </a:p>
          <a:p>
            <a:r>
              <a:rPr lang="en-US" altLang="zh-CN" sz="1200" b="0" i="0" u="none" strike="noStrike" kern="1200" baseline="0" dirty="0" smtClean="0">
                <a:solidFill>
                  <a:schemeClr val="tx1"/>
                </a:solidFill>
                <a:latin typeface="+mn-lt"/>
                <a:ea typeface="+mn-ea"/>
                <a:cs typeface="+mn-cs"/>
              </a:rPr>
              <a:t>and malicious access patterns, we use a later version</a:t>
            </a:r>
          </a:p>
          <a:p>
            <a:r>
              <a:rPr lang="en-US" altLang="zh-CN" sz="1200" b="0" i="0" u="none" strike="noStrike" kern="1200" baseline="0" dirty="0" smtClean="0">
                <a:solidFill>
                  <a:schemeClr val="tx1"/>
                </a:solidFill>
                <a:latin typeface="+mn-lt"/>
                <a:ea typeface="+mn-ea"/>
                <a:cs typeface="+mn-cs"/>
              </a:rPr>
              <a:t>of human-written policy (6,337 allow rules, 94</a:t>
            </a:r>
          </a:p>
          <a:p>
            <a:r>
              <a:rPr lang="en-US" altLang="zh-CN" sz="1200" b="0" i="0" u="none" strike="noStrike" kern="1200" baseline="0" dirty="0" err="1" smtClean="0">
                <a:solidFill>
                  <a:schemeClr val="tx1"/>
                </a:solidFill>
                <a:latin typeface="+mn-lt"/>
                <a:ea typeface="+mn-ea"/>
                <a:cs typeface="+mn-cs"/>
              </a:rPr>
              <a:t>neverallow</a:t>
            </a:r>
            <a:r>
              <a:rPr lang="en-US" altLang="zh-CN" sz="1200" b="0" i="0" u="none" strike="noStrike" kern="1200" baseline="0" dirty="0" smtClean="0">
                <a:solidFill>
                  <a:schemeClr val="tx1"/>
                </a:solidFill>
                <a:latin typeface="+mn-lt"/>
                <a:ea typeface="+mn-ea"/>
                <a:cs typeface="+mn-cs"/>
              </a:rPr>
              <a:t> rules) as the ground truth. We also consult</a:t>
            </a:r>
          </a:p>
          <a:p>
            <a:r>
              <a:rPr lang="en-US" altLang="zh-CN" sz="1200" b="0" i="0" u="none" strike="noStrike" kern="1200" baseline="0" dirty="0" smtClean="0">
                <a:solidFill>
                  <a:schemeClr val="tx1"/>
                </a:solidFill>
                <a:latin typeface="+mn-lt"/>
                <a:ea typeface="+mn-ea"/>
                <a:cs typeface="+mn-cs"/>
              </a:rPr>
              <a:t>with experienced policy analysts about the result.</a:t>
            </a:r>
            <a:endParaRPr lang="zh-CN" altLang="en-US" dirty="0"/>
          </a:p>
        </p:txBody>
      </p:sp>
      <p:sp>
        <p:nvSpPr>
          <p:cNvPr id="4" name="灯片编号占位符 3"/>
          <p:cNvSpPr>
            <a:spLocks noGrp="1"/>
          </p:cNvSpPr>
          <p:nvPr>
            <p:ph type="sldNum" sz="quarter" idx="10"/>
          </p:nvPr>
        </p:nvSpPr>
        <p:spPr/>
        <p:txBody>
          <a:bodyPr/>
          <a:lstStyle/>
          <a:p>
            <a:fld id="{4012715E-2BFB-4FEF-92C9-685BE98B0E37}" type="slidenum">
              <a:rPr lang="en-US" smtClean="0"/>
              <a:t>24</a:t>
            </a:fld>
            <a:endParaRPr lang="en-US"/>
          </a:p>
        </p:txBody>
      </p:sp>
    </p:spTree>
    <p:extLst>
      <p:ext uri="{BB962C8B-B14F-4D97-AF65-F5344CB8AC3E}">
        <p14:creationId xmlns:p14="http://schemas.microsoft.com/office/powerpoint/2010/main" val="413249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It only uses the known subjects and access patterns</a:t>
            </a:r>
          </a:p>
          <a:p>
            <a:r>
              <a:rPr lang="en-US" altLang="zh-CN" sz="1200" b="0" i="0" u="none" strike="noStrike" kern="1200" baseline="0" dirty="0" smtClean="0">
                <a:solidFill>
                  <a:schemeClr val="tx1"/>
                </a:solidFill>
                <a:latin typeface="+mn-lt"/>
                <a:ea typeface="+mn-ea"/>
                <a:cs typeface="+mn-cs"/>
              </a:rPr>
              <a:t>in the initial knowledge base and can only match</a:t>
            </a:r>
          </a:p>
          <a:p>
            <a:r>
              <a:rPr lang="en-US" altLang="zh-CN" sz="1200" b="0" i="0" u="none" strike="noStrike" kern="1200" baseline="0" dirty="0" smtClean="0">
                <a:solidFill>
                  <a:schemeClr val="tx1"/>
                </a:solidFill>
                <a:latin typeface="+mn-lt"/>
                <a:ea typeface="+mn-ea"/>
                <a:cs typeface="+mn-cs"/>
              </a:rPr>
              <a:t>new access patterns directly related to the</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err="1" smtClean="0">
                <a:solidFill>
                  <a:schemeClr val="tx1"/>
                </a:solidFill>
                <a:latin typeface="+mn-lt"/>
                <a:ea typeface="+mn-ea"/>
                <a:cs typeface="+mn-cs"/>
              </a:rPr>
              <a:t>EASEAndroid</a:t>
            </a:r>
            <a:r>
              <a:rPr lang="en-US" altLang="zh-CN" sz="1200" b="0" i="0" u="none" strike="noStrike" kern="1200" baseline="0" dirty="0" smtClean="0">
                <a:solidFill>
                  <a:schemeClr val="tx1"/>
                </a:solidFill>
                <a:latin typeface="+mn-lt"/>
                <a:ea typeface="+mn-ea"/>
                <a:cs typeface="+mn-cs"/>
              </a:rPr>
              <a:t> starts from the initial knowledge</a:t>
            </a:r>
          </a:p>
          <a:p>
            <a:r>
              <a:rPr lang="en-US" altLang="zh-CN" sz="1200" b="0" i="0" u="none" strike="noStrike" kern="1200" baseline="0" dirty="0" smtClean="0">
                <a:solidFill>
                  <a:schemeClr val="tx1"/>
                </a:solidFill>
                <a:latin typeface="+mn-lt"/>
                <a:ea typeface="+mn-ea"/>
                <a:cs typeface="+mn-cs"/>
              </a:rPr>
              <a:t>base and keeps expanding the knowledge base.</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err="1" smtClean="0">
                <a:solidFill>
                  <a:schemeClr val="tx1"/>
                </a:solidFill>
                <a:latin typeface="+mn-lt"/>
                <a:ea typeface="+mn-ea"/>
                <a:cs typeface="+mn-cs"/>
              </a:rPr>
              <a:t>EASEAndroid</a:t>
            </a:r>
            <a:r>
              <a:rPr lang="en-US" altLang="zh-CN" sz="1200" b="0" i="0" u="none" strike="noStrike" kern="1200" baseline="0" dirty="0" smtClean="0">
                <a:solidFill>
                  <a:schemeClr val="tx1"/>
                </a:solidFill>
                <a:latin typeface="+mn-lt"/>
                <a:ea typeface="+mn-ea"/>
                <a:cs typeface="+mn-cs"/>
              </a:rPr>
              <a:t> also discovers that the</a:t>
            </a:r>
          </a:p>
          <a:p>
            <a:r>
              <a:rPr lang="en-US" altLang="zh-CN" sz="1200" b="0" i="0" u="none" strike="noStrike" kern="1200" baseline="0" dirty="0" smtClean="0">
                <a:solidFill>
                  <a:schemeClr val="tx1"/>
                </a:solidFill>
                <a:latin typeface="+mn-lt"/>
                <a:ea typeface="+mn-ea"/>
                <a:cs typeface="+mn-cs"/>
              </a:rPr>
              <a:t>majority of denied access patterns in real world are malicious</a:t>
            </a:r>
          </a:p>
          <a:p>
            <a:r>
              <a:rPr lang="en-US" altLang="zh-CN" sz="1200" b="0" i="0" u="none" strike="noStrike" kern="1200" baseline="0" dirty="0" smtClean="0">
                <a:solidFill>
                  <a:schemeClr val="tx1"/>
                </a:solidFill>
                <a:latin typeface="+mn-lt"/>
                <a:ea typeface="+mn-ea"/>
                <a:cs typeface="+mn-cs"/>
              </a:rPr>
              <a:t>and they keep emerging while benign access patterns</a:t>
            </a:r>
          </a:p>
          <a:p>
            <a:r>
              <a:rPr lang="en-US" altLang="zh-CN" sz="1200" b="0" i="0" u="none" strike="noStrike" kern="1200" baseline="0" dirty="0" smtClean="0">
                <a:solidFill>
                  <a:schemeClr val="tx1"/>
                </a:solidFill>
                <a:latin typeface="+mn-lt"/>
                <a:ea typeface="+mn-ea"/>
                <a:cs typeface="+mn-cs"/>
              </a:rPr>
              <a:t>gradually stabilize.</a:t>
            </a:r>
            <a:endParaRPr lang="zh-CN" altLang="en-US" dirty="0"/>
          </a:p>
        </p:txBody>
      </p:sp>
      <p:sp>
        <p:nvSpPr>
          <p:cNvPr id="4" name="灯片编号占位符 3"/>
          <p:cNvSpPr>
            <a:spLocks noGrp="1"/>
          </p:cNvSpPr>
          <p:nvPr>
            <p:ph type="sldNum" sz="quarter" idx="10"/>
          </p:nvPr>
        </p:nvSpPr>
        <p:spPr/>
        <p:txBody>
          <a:bodyPr/>
          <a:lstStyle/>
          <a:p>
            <a:fld id="{4012715E-2BFB-4FEF-92C9-685BE98B0E37}" type="slidenum">
              <a:rPr lang="en-US" smtClean="0"/>
              <a:t>25</a:t>
            </a:fld>
            <a:endParaRPr lang="en-US"/>
          </a:p>
        </p:txBody>
      </p:sp>
    </p:spTree>
    <p:extLst>
      <p:ext uri="{BB962C8B-B14F-4D97-AF65-F5344CB8AC3E}">
        <p14:creationId xmlns:p14="http://schemas.microsoft.com/office/powerpoint/2010/main" val="2856851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We can see that the thresholds in Row 1 is largely</a:t>
            </a:r>
          </a:p>
          <a:p>
            <a:r>
              <a:rPr lang="en-US" altLang="zh-CN" sz="1200" b="0" i="0" u="none" strike="noStrike" kern="1200" baseline="0" dirty="0" smtClean="0">
                <a:solidFill>
                  <a:schemeClr val="tx1"/>
                </a:solidFill>
                <a:latin typeface="+mn-lt"/>
                <a:ea typeface="+mn-ea"/>
                <a:cs typeface="+mn-cs"/>
              </a:rPr>
              <a:t>relaxed. Although it has the highest coverage, both FP</a:t>
            </a:r>
          </a:p>
          <a:p>
            <a:r>
              <a:rPr lang="en-US" altLang="zh-CN" sz="1200" b="0" i="0" u="none" strike="noStrike" kern="1200" baseline="0" dirty="0" smtClean="0">
                <a:solidFill>
                  <a:schemeClr val="tx1"/>
                </a:solidFill>
                <a:latin typeface="+mn-lt"/>
                <a:ea typeface="+mn-ea"/>
                <a:cs typeface="+mn-cs"/>
              </a:rPr>
              <a:t>(37.04%) and FN (41.35%) are too high, making it practically</a:t>
            </a:r>
          </a:p>
          <a:p>
            <a:r>
              <a:rPr lang="en-US" altLang="zh-CN" sz="1200" b="0" i="0" u="none" strike="noStrike" kern="1200" baseline="0" dirty="0" smtClean="0">
                <a:solidFill>
                  <a:schemeClr val="tx1"/>
                </a:solidFill>
                <a:latin typeface="+mn-lt"/>
                <a:ea typeface="+mn-ea"/>
                <a:cs typeface="+mn-cs"/>
              </a:rPr>
              <a:t>useless. In contrast, Row 5’s thresholds achieve</a:t>
            </a:r>
          </a:p>
          <a:p>
            <a:r>
              <a:rPr lang="en-US" altLang="zh-CN" sz="1200" b="0" i="0" u="none" strike="noStrike" kern="1200" baseline="0" dirty="0" smtClean="0">
                <a:solidFill>
                  <a:schemeClr val="tx1"/>
                </a:solidFill>
                <a:latin typeface="+mn-lt"/>
                <a:ea typeface="+mn-ea"/>
                <a:cs typeface="+mn-cs"/>
              </a:rPr>
              <a:t>100% correctness on classifying benign patterns. But it</a:t>
            </a:r>
          </a:p>
          <a:p>
            <a:r>
              <a:rPr lang="en-US" altLang="zh-CN" sz="1200" b="0" i="0" u="none" strike="noStrike" kern="1200" baseline="0" dirty="0" smtClean="0">
                <a:solidFill>
                  <a:schemeClr val="tx1"/>
                </a:solidFill>
                <a:latin typeface="+mn-lt"/>
                <a:ea typeface="+mn-ea"/>
                <a:cs typeface="+mn-cs"/>
              </a:rPr>
              <a:t>also leaves 37.7% patterns unclassified. The middle 3</a:t>
            </a:r>
          </a:p>
          <a:p>
            <a:r>
              <a:rPr lang="en-US" altLang="zh-CN" sz="1200" b="0" i="0" u="none" strike="noStrike" kern="1200" baseline="0" dirty="0" smtClean="0">
                <a:solidFill>
                  <a:schemeClr val="tx1"/>
                </a:solidFill>
                <a:latin typeface="+mn-lt"/>
                <a:ea typeface="+mn-ea"/>
                <a:cs typeface="+mn-cs"/>
              </a:rPr>
              <a:t>rows are more balanced. Row 3 and 4 are candidates</a:t>
            </a:r>
          </a:p>
          <a:p>
            <a:r>
              <a:rPr lang="en-US" altLang="zh-CN" sz="1200" b="0" i="0" u="none" strike="noStrike" kern="1200" baseline="0" dirty="0" smtClean="0">
                <a:solidFill>
                  <a:schemeClr val="tx1"/>
                </a:solidFill>
                <a:latin typeface="+mn-lt"/>
                <a:ea typeface="+mn-ea"/>
                <a:cs typeface="+mn-cs"/>
              </a:rPr>
              <a:t>for practical use.</a:t>
            </a:r>
            <a:endParaRPr lang="zh-CN" altLang="en-US" dirty="0"/>
          </a:p>
        </p:txBody>
      </p:sp>
      <p:sp>
        <p:nvSpPr>
          <p:cNvPr id="4" name="灯片编号占位符 3"/>
          <p:cNvSpPr>
            <a:spLocks noGrp="1"/>
          </p:cNvSpPr>
          <p:nvPr>
            <p:ph type="sldNum" sz="quarter" idx="10"/>
          </p:nvPr>
        </p:nvSpPr>
        <p:spPr/>
        <p:txBody>
          <a:bodyPr/>
          <a:lstStyle/>
          <a:p>
            <a:fld id="{4012715E-2BFB-4FEF-92C9-685BE98B0E37}" type="slidenum">
              <a:rPr lang="en-US" smtClean="0"/>
              <a:t>26</a:t>
            </a:fld>
            <a:endParaRPr lang="en-US"/>
          </a:p>
        </p:txBody>
      </p:sp>
    </p:spTree>
    <p:extLst>
      <p:ext uri="{BB962C8B-B14F-4D97-AF65-F5344CB8AC3E}">
        <p14:creationId xmlns:p14="http://schemas.microsoft.com/office/powerpoint/2010/main" val="718305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We can see that the thresholds in Row 1 is largely</a:t>
            </a:r>
          </a:p>
          <a:p>
            <a:r>
              <a:rPr lang="en-US" altLang="zh-CN" sz="1200" b="0" i="0" u="none" strike="noStrike" kern="1200" baseline="0" dirty="0" smtClean="0">
                <a:solidFill>
                  <a:schemeClr val="tx1"/>
                </a:solidFill>
                <a:latin typeface="+mn-lt"/>
                <a:ea typeface="+mn-ea"/>
                <a:cs typeface="+mn-cs"/>
              </a:rPr>
              <a:t>relaxed. Although it has the highest coverage, both FP</a:t>
            </a:r>
          </a:p>
          <a:p>
            <a:r>
              <a:rPr lang="en-US" altLang="zh-CN" sz="1200" b="0" i="0" u="none" strike="noStrike" kern="1200" baseline="0" dirty="0" smtClean="0">
                <a:solidFill>
                  <a:schemeClr val="tx1"/>
                </a:solidFill>
                <a:latin typeface="+mn-lt"/>
                <a:ea typeface="+mn-ea"/>
                <a:cs typeface="+mn-cs"/>
              </a:rPr>
              <a:t>(37.04%) and FN (41.35%) are too high, making it practically</a:t>
            </a:r>
          </a:p>
          <a:p>
            <a:r>
              <a:rPr lang="en-US" altLang="zh-CN" sz="1200" b="0" i="0" u="none" strike="noStrike" kern="1200" baseline="0" dirty="0" smtClean="0">
                <a:solidFill>
                  <a:schemeClr val="tx1"/>
                </a:solidFill>
                <a:latin typeface="+mn-lt"/>
                <a:ea typeface="+mn-ea"/>
                <a:cs typeface="+mn-cs"/>
              </a:rPr>
              <a:t>useless. In contrast, Row 5’s thresholds achieve</a:t>
            </a:r>
          </a:p>
          <a:p>
            <a:r>
              <a:rPr lang="en-US" altLang="zh-CN" sz="1200" b="0" i="0" u="none" strike="noStrike" kern="1200" baseline="0" dirty="0" smtClean="0">
                <a:solidFill>
                  <a:schemeClr val="tx1"/>
                </a:solidFill>
                <a:latin typeface="+mn-lt"/>
                <a:ea typeface="+mn-ea"/>
                <a:cs typeface="+mn-cs"/>
              </a:rPr>
              <a:t>100% correctness on classifying benign patterns. But it</a:t>
            </a:r>
          </a:p>
          <a:p>
            <a:r>
              <a:rPr lang="en-US" altLang="zh-CN" sz="1200" b="0" i="0" u="none" strike="noStrike" kern="1200" baseline="0" dirty="0" smtClean="0">
                <a:solidFill>
                  <a:schemeClr val="tx1"/>
                </a:solidFill>
                <a:latin typeface="+mn-lt"/>
                <a:ea typeface="+mn-ea"/>
                <a:cs typeface="+mn-cs"/>
              </a:rPr>
              <a:t>also leaves 37.7% patterns unclassified. The middle 3</a:t>
            </a:r>
          </a:p>
          <a:p>
            <a:r>
              <a:rPr lang="en-US" altLang="zh-CN" sz="1200" b="0" i="0" u="none" strike="noStrike" kern="1200" baseline="0" dirty="0" smtClean="0">
                <a:solidFill>
                  <a:schemeClr val="tx1"/>
                </a:solidFill>
                <a:latin typeface="+mn-lt"/>
                <a:ea typeface="+mn-ea"/>
                <a:cs typeface="+mn-cs"/>
              </a:rPr>
              <a:t>rows are more balanced. Row 3 and 4 are candidates</a:t>
            </a:r>
          </a:p>
          <a:p>
            <a:r>
              <a:rPr lang="en-US" altLang="zh-CN" sz="1200" b="0" i="0" u="none" strike="noStrike" kern="1200" baseline="0" dirty="0" smtClean="0">
                <a:solidFill>
                  <a:schemeClr val="tx1"/>
                </a:solidFill>
                <a:latin typeface="+mn-lt"/>
                <a:ea typeface="+mn-ea"/>
                <a:cs typeface="+mn-cs"/>
              </a:rPr>
              <a:t>for practical use.</a:t>
            </a:r>
            <a:endParaRPr lang="zh-CN" altLang="en-US" dirty="0"/>
          </a:p>
        </p:txBody>
      </p:sp>
      <p:sp>
        <p:nvSpPr>
          <p:cNvPr id="4" name="灯片编号占位符 3"/>
          <p:cNvSpPr>
            <a:spLocks noGrp="1"/>
          </p:cNvSpPr>
          <p:nvPr>
            <p:ph type="sldNum" sz="quarter" idx="10"/>
          </p:nvPr>
        </p:nvSpPr>
        <p:spPr/>
        <p:txBody>
          <a:bodyPr/>
          <a:lstStyle/>
          <a:p>
            <a:fld id="{4012715E-2BFB-4FEF-92C9-685BE98B0E37}" type="slidenum">
              <a:rPr lang="en-US" smtClean="0"/>
              <a:t>27</a:t>
            </a:fld>
            <a:endParaRPr lang="en-US"/>
          </a:p>
        </p:txBody>
      </p:sp>
    </p:spTree>
    <p:extLst>
      <p:ext uri="{BB962C8B-B14F-4D97-AF65-F5344CB8AC3E}">
        <p14:creationId xmlns:p14="http://schemas.microsoft.com/office/powerpoint/2010/main" val="3203624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012715E-2BFB-4FEF-92C9-685BE98B0E37}" type="slidenum">
              <a:rPr lang="en-US" smtClean="0"/>
              <a:t>28</a:t>
            </a:fld>
            <a:endParaRPr lang="en-US"/>
          </a:p>
        </p:txBody>
      </p:sp>
    </p:spTree>
    <p:extLst>
      <p:ext uri="{BB962C8B-B14F-4D97-AF65-F5344CB8AC3E}">
        <p14:creationId xmlns:p14="http://schemas.microsoft.com/office/powerpoint/2010/main" val="1766082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i="0" kern="1200" dirty="0" err="1" smtClean="0">
                <a:solidFill>
                  <a:schemeClr val="tx1"/>
                </a:solidFill>
                <a:effectLst/>
                <a:latin typeface="+mn-lt"/>
                <a:ea typeface="+mn-ea"/>
                <a:cs typeface="+mn-cs"/>
              </a:rPr>
              <a:t>SELinux</a:t>
            </a:r>
            <a:r>
              <a:rPr lang="en-US" altLang="zh-CN" sz="1200" b="1" i="0" kern="1200" dirty="0" smtClean="0">
                <a:solidFill>
                  <a:schemeClr val="tx1"/>
                </a:solidFill>
                <a:effectLst/>
                <a:latin typeface="+mn-lt"/>
                <a:ea typeface="+mn-ea"/>
                <a:cs typeface="+mn-cs"/>
              </a:rPr>
              <a:t> is </a:t>
            </a:r>
            <a:r>
              <a:rPr lang="en-US" altLang="zh-CN" sz="1200" b="0" i="0" kern="1200" dirty="0" smtClean="0">
                <a:solidFill>
                  <a:schemeClr val="tx1"/>
                </a:solidFill>
                <a:effectLst/>
                <a:latin typeface="+mn-lt"/>
                <a:ea typeface="+mn-ea"/>
                <a:cs typeface="+mn-cs"/>
              </a:rPr>
              <a:t>Security-Enhanced Linux</a:t>
            </a:r>
          </a:p>
          <a:p>
            <a:pPr marL="0" marR="0" lvl="1" indent="0" algn="l" defTabSz="914400" rtl="0" eaLnBrk="1" fontAlgn="auto" latinLnBrk="0" hangingPunct="1">
              <a:lnSpc>
                <a:spcPct val="100000"/>
              </a:lnSpc>
              <a:spcBef>
                <a:spcPts val="0"/>
              </a:spcBef>
              <a:spcAft>
                <a:spcPts val="0"/>
              </a:spcAft>
              <a:buClrTx/>
              <a:buSzTx/>
              <a:buFontTx/>
              <a:buNone/>
              <a:tabLst/>
              <a:defRPr/>
            </a:pPr>
            <a:r>
              <a:rPr kumimoji="1" lang="en-US" altLang="zh-CN" dirty="0" smtClean="0"/>
              <a:t>Enforce mandatory access control (MAC) policy on system-level operations between </a:t>
            </a:r>
            <a:r>
              <a:rPr kumimoji="1" lang="en-US" altLang="zh-CN" b="1" dirty="0" smtClean="0">
                <a:solidFill>
                  <a:schemeClr val="accent1">
                    <a:lumMod val="75000"/>
                  </a:schemeClr>
                </a:solidFill>
              </a:rPr>
              <a:t>subjects</a:t>
            </a:r>
            <a:r>
              <a:rPr kumimoji="1" lang="en-US" altLang="zh-CN" dirty="0" smtClean="0">
                <a:solidFill>
                  <a:schemeClr val="accent1">
                    <a:lumMod val="75000"/>
                  </a:schemeClr>
                </a:solidFill>
              </a:rPr>
              <a:t> </a:t>
            </a:r>
            <a:r>
              <a:rPr kumimoji="1" lang="en-US" altLang="zh-CN" dirty="0" smtClean="0"/>
              <a:t>(process) and </a:t>
            </a:r>
            <a:r>
              <a:rPr kumimoji="1" lang="en-US" altLang="zh-CN" b="1" dirty="0" smtClean="0">
                <a:solidFill>
                  <a:schemeClr val="accent1">
                    <a:lumMod val="75000"/>
                  </a:schemeClr>
                </a:solidFill>
              </a:rPr>
              <a:t>objects</a:t>
            </a:r>
            <a:r>
              <a:rPr kumimoji="1" lang="en-US" altLang="zh-CN" dirty="0" smtClean="0">
                <a:solidFill>
                  <a:schemeClr val="accent1">
                    <a:lumMod val="75000"/>
                  </a:schemeClr>
                </a:solidFill>
              </a:rPr>
              <a:t> </a:t>
            </a:r>
            <a:r>
              <a:rPr kumimoji="1" lang="en-US" altLang="zh-CN" dirty="0" smtClean="0"/>
              <a:t>(files, sockets)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smtClean="0">
                <a:solidFill>
                  <a:schemeClr val="tx1"/>
                </a:solidFill>
                <a:effectLst/>
                <a:latin typeface="+mn-lt"/>
                <a:ea typeface="+mn-ea"/>
                <a:cs typeface="+mn-cs"/>
              </a:rPr>
              <a:t>confine user programs and system servers access to files and network resources</a:t>
            </a:r>
          </a:p>
          <a:p>
            <a:endParaRPr lang="zh-CN" altLang="en-US" dirty="0"/>
          </a:p>
        </p:txBody>
      </p:sp>
      <p:sp>
        <p:nvSpPr>
          <p:cNvPr id="4" name="灯片编号占位符 3"/>
          <p:cNvSpPr>
            <a:spLocks noGrp="1"/>
          </p:cNvSpPr>
          <p:nvPr>
            <p:ph type="sldNum" sz="quarter" idx="10"/>
          </p:nvPr>
        </p:nvSpPr>
        <p:spPr/>
        <p:txBody>
          <a:bodyPr/>
          <a:lstStyle/>
          <a:p>
            <a:fld id="{4012715E-2BFB-4FEF-92C9-685BE98B0E37}" type="slidenum">
              <a:rPr lang="en-US" smtClean="0"/>
              <a:t>2</a:t>
            </a:fld>
            <a:endParaRPr lang="en-US"/>
          </a:p>
        </p:txBody>
      </p:sp>
    </p:spTree>
    <p:extLst>
      <p:ext uri="{BB962C8B-B14F-4D97-AF65-F5344CB8AC3E}">
        <p14:creationId xmlns:p14="http://schemas.microsoft.com/office/powerpoint/2010/main" val="483750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Evaluate with 1.3 million audit logs and discovered over 2,500 new benign and malicious access patterns, generated 331 policy rules</a:t>
            </a:r>
          </a:p>
          <a:p>
            <a:endParaRPr lang="zh-CN" altLang="en-US" dirty="0"/>
          </a:p>
        </p:txBody>
      </p:sp>
      <p:sp>
        <p:nvSpPr>
          <p:cNvPr id="4" name="灯片编号占位符 3"/>
          <p:cNvSpPr>
            <a:spLocks noGrp="1"/>
          </p:cNvSpPr>
          <p:nvPr>
            <p:ph type="sldNum" sz="quarter" idx="10"/>
          </p:nvPr>
        </p:nvSpPr>
        <p:spPr/>
        <p:txBody>
          <a:bodyPr/>
          <a:lstStyle/>
          <a:p>
            <a:fld id="{4012715E-2BFB-4FEF-92C9-685BE98B0E37}" type="slidenum">
              <a:rPr lang="en-US" smtClean="0"/>
              <a:t>29</a:t>
            </a:fld>
            <a:endParaRPr lang="en-US"/>
          </a:p>
        </p:txBody>
      </p:sp>
    </p:spTree>
    <p:extLst>
      <p:ext uri="{BB962C8B-B14F-4D97-AF65-F5344CB8AC3E}">
        <p14:creationId xmlns:p14="http://schemas.microsoft.com/office/powerpoint/2010/main" val="2620226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4012715E-2BFB-4FEF-92C9-685BE98B0E37}" type="slidenum">
              <a:rPr lang="en-US" smtClean="0"/>
              <a:t>30</a:t>
            </a:fld>
            <a:endParaRPr lang="en-US"/>
          </a:p>
        </p:txBody>
      </p:sp>
    </p:spTree>
    <p:extLst>
      <p:ext uri="{BB962C8B-B14F-4D97-AF65-F5344CB8AC3E}">
        <p14:creationId xmlns:p14="http://schemas.microsoft.com/office/powerpoint/2010/main" val="2937465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1" lang="en-US" altLang="zh-CN" dirty="0" smtClean="0"/>
              <a:t>Define which domain of subjects can operate which class and type of objects with a set of permissions, open, read,</a:t>
            </a:r>
            <a:r>
              <a:rPr kumimoji="1" lang="en-US" altLang="zh-CN" baseline="0" dirty="0" smtClean="0"/>
              <a:t> write, </a:t>
            </a:r>
            <a:endParaRPr kumimoji="1" lang="en-US" altLang="zh-CN" dirty="0" smtClean="0"/>
          </a:p>
          <a:p>
            <a:endParaRPr lang="en-US" altLang="zh-CN" dirty="0" smtClean="0"/>
          </a:p>
          <a:p>
            <a:r>
              <a:rPr lang="en-US" altLang="zh-CN" dirty="0" smtClean="0"/>
              <a:t>Each</a:t>
            </a:r>
            <a:r>
              <a:rPr lang="en-US" altLang="zh-CN" baseline="0" dirty="0" smtClean="0"/>
              <a:t> subject/object has one or more labels. Label defines the attribute of the subject/object.</a:t>
            </a:r>
            <a:endParaRPr lang="en-US" altLang="zh-CN" dirty="0" smtClean="0"/>
          </a:p>
        </p:txBody>
      </p:sp>
      <p:sp>
        <p:nvSpPr>
          <p:cNvPr id="4" name="灯片编号占位符 3"/>
          <p:cNvSpPr>
            <a:spLocks noGrp="1"/>
          </p:cNvSpPr>
          <p:nvPr>
            <p:ph type="sldNum" sz="quarter" idx="10"/>
          </p:nvPr>
        </p:nvSpPr>
        <p:spPr/>
        <p:txBody>
          <a:bodyPr/>
          <a:lstStyle/>
          <a:p>
            <a:fld id="{4012715E-2BFB-4FEF-92C9-685BE98B0E37}" type="slidenum">
              <a:rPr lang="en-US" smtClean="0"/>
              <a:t>3</a:t>
            </a:fld>
            <a:endParaRPr lang="en-US"/>
          </a:p>
        </p:txBody>
      </p:sp>
    </p:spTree>
    <p:extLst>
      <p:ext uri="{BB962C8B-B14F-4D97-AF65-F5344CB8AC3E}">
        <p14:creationId xmlns:p14="http://schemas.microsoft.com/office/powerpoint/2010/main" val="678114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All the files under this path, have the same labels.</a:t>
            </a:r>
          </a:p>
          <a:p>
            <a:r>
              <a:rPr lang="en-US" altLang="zh-CN" dirty="0" smtClean="0"/>
              <a:t>App is subject label. All the process in app have</a:t>
            </a:r>
            <a:r>
              <a:rPr lang="en-US" altLang="zh-CN" baseline="0" dirty="0" smtClean="0"/>
              <a:t> the same label: app</a:t>
            </a:r>
          </a:p>
          <a:p>
            <a:pPr marL="0" marR="0" lvl="1" indent="0" algn="l" defTabSz="914400" rtl="0" eaLnBrk="1" fontAlgn="auto" latinLnBrk="0" hangingPunct="1">
              <a:lnSpc>
                <a:spcPct val="100000"/>
              </a:lnSpc>
              <a:spcBef>
                <a:spcPts val="0"/>
              </a:spcBef>
              <a:spcAft>
                <a:spcPts val="0"/>
              </a:spcAft>
              <a:buClrTx/>
              <a:buSzTx/>
              <a:buFontTx/>
              <a:buNone/>
              <a:tabLst/>
              <a:defRPr/>
            </a:pPr>
            <a:r>
              <a:rPr kumimoji="1" lang="en-US" altLang="zh-CN" sz="2800" dirty="0" smtClean="0"/>
              <a:t>Allow process</a:t>
            </a:r>
            <a:r>
              <a:rPr kumimoji="1" lang="en-US" altLang="zh-CN" sz="2800" baseline="0" dirty="0" smtClean="0"/>
              <a:t> </a:t>
            </a:r>
            <a:r>
              <a:rPr kumimoji="1" lang="en-US" altLang="zh-CN" sz="2800" dirty="0" smtClean="0"/>
              <a:t>with the app domain to open and read file class objects assigned with </a:t>
            </a:r>
            <a:r>
              <a:rPr kumimoji="1" lang="en-US" altLang="zh-CN" sz="2800" dirty="0" err="1" smtClean="0"/>
              <a:t>app_data_file</a:t>
            </a:r>
            <a:r>
              <a:rPr kumimoji="1" lang="en-US" altLang="zh-CN" sz="2800" dirty="0" smtClean="0"/>
              <a:t> type (label)</a:t>
            </a:r>
            <a:endParaRPr kumimoji="1" lang="en-US" altLang="zh-CN" sz="2800" b="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kumimoji="1" lang="en-US" altLang="zh-CN" sz="2800" b="0" dirty="0" smtClean="0"/>
              <a:t>Process with </a:t>
            </a:r>
            <a:r>
              <a:rPr lang="en-US" altLang="zh-CN" sz="2800" b="0" dirty="0" err="1" smtClean="0">
                <a:solidFill>
                  <a:schemeClr val="accent1">
                    <a:lumMod val="75000"/>
                  </a:schemeClr>
                </a:solidFill>
                <a:latin typeface="Courier New" panose="02070309020205020404" pitchFamily="49" charset="0"/>
                <a:cs typeface="Courier New" panose="02070309020205020404" pitchFamily="49" charset="0"/>
              </a:rPr>
              <a:t>untrusted_app</a:t>
            </a:r>
            <a:r>
              <a:rPr lang="en-US" altLang="zh-CN" sz="2800" b="0" dirty="0" smtClean="0">
                <a:solidFill>
                  <a:schemeClr val="accent1">
                    <a:lumMod val="75000"/>
                  </a:schemeClr>
                </a:solidFill>
                <a:latin typeface="Courier New" panose="02070309020205020404" pitchFamily="49" charset="0"/>
                <a:cs typeface="Courier New" panose="02070309020205020404" pitchFamily="49" charset="0"/>
              </a:rPr>
              <a:t> domain are not allowed to read the file class objects with</a:t>
            </a:r>
            <a:r>
              <a:rPr lang="en-US" altLang="zh-CN" sz="2800" b="0" baseline="0" dirty="0" smtClean="0">
                <a:solidFill>
                  <a:schemeClr val="accent1">
                    <a:lumMod val="75000"/>
                  </a:schemeClr>
                </a:solidFill>
                <a:latin typeface="Courier New" panose="02070309020205020404" pitchFamily="49" charset="0"/>
                <a:cs typeface="Courier New" panose="02070309020205020404" pitchFamily="49" charset="0"/>
              </a:rPr>
              <a:t> </a:t>
            </a:r>
            <a:r>
              <a:rPr lang="en-US" altLang="zh-CN" sz="2800" b="0" baseline="0" dirty="0" err="1" smtClean="0">
                <a:solidFill>
                  <a:schemeClr val="accent1">
                    <a:lumMod val="75000"/>
                  </a:schemeClr>
                </a:solidFill>
                <a:latin typeface="Courier New" panose="02070309020205020404" pitchFamily="49" charset="0"/>
                <a:cs typeface="Courier New" panose="02070309020205020404" pitchFamily="49" charset="0"/>
              </a:rPr>
              <a:t>init</a:t>
            </a:r>
            <a:r>
              <a:rPr lang="en-US" altLang="zh-CN" sz="2800" b="0" baseline="0" dirty="0" smtClean="0">
                <a:solidFill>
                  <a:schemeClr val="accent1">
                    <a:lumMod val="75000"/>
                  </a:schemeClr>
                </a:solidFill>
                <a:latin typeface="Courier New" panose="02070309020205020404" pitchFamily="49" charset="0"/>
                <a:cs typeface="Courier New" panose="02070309020205020404" pitchFamily="49" charset="0"/>
              </a:rPr>
              <a:t> type (label)</a:t>
            </a:r>
            <a:endParaRPr kumimoji="1" lang="en-US" altLang="zh-CN" sz="2800" b="0" dirty="0" smtClean="0"/>
          </a:p>
          <a:p>
            <a:endParaRPr lang="en-US" altLang="zh-CN" b="0" dirty="0" smtClean="0"/>
          </a:p>
          <a:p>
            <a:endParaRPr lang="zh-CN" altLang="en-US" dirty="0"/>
          </a:p>
        </p:txBody>
      </p:sp>
      <p:sp>
        <p:nvSpPr>
          <p:cNvPr id="4" name="灯片编号占位符 3"/>
          <p:cNvSpPr>
            <a:spLocks noGrp="1"/>
          </p:cNvSpPr>
          <p:nvPr>
            <p:ph type="sldNum" sz="quarter" idx="10"/>
          </p:nvPr>
        </p:nvSpPr>
        <p:spPr/>
        <p:txBody>
          <a:bodyPr/>
          <a:lstStyle/>
          <a:p>
            <a:fld id="{4012715E-2BFB-4FEF-92C9-685BE98B0E37}" type="slidenum">
              <a:rPr lang="en-US" smtClean="0"/>
              <a:t>4</a:t>
            </a:fld>
            <a:endParaRPr lang="en-US"/>
          </a:p>
        </p:txBody>
      </p:sp>
    </p:spTree>
    <p:extLst>
      <p:ext uri="{BB962C8B-B14F-4D97-AF65-F5344CB8AC3E}">
        <p14:creationId xmlns:p14="http://schemas.microsoft.com/office/powerpoint/2010/main" val="2817577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Challenge of audit logs</a:t>
            </a:r>
          </a:p>
          <a:p>
            <a:r>
              <a:rPr lang="en-US" altLang="zh-CN" sz="1200" b="0" i="0" u="none" strike="noStrike" kern="1200" baseline="0" dirty="0" smtClean="0">
                <a:solidFill>
                  <a:schemeClr val="tx1"/>
                </a:solidFill>
                <a:latin typeface="+mn-lt"/>
                <a:ea typeface="+mn-ea"/>
                <a:cs typeface="+mn-cs"/>
              </a:rPr>
              <a:t>First, audit logs are collected from millions of real-world devices, and purely manual analysis is impractical.</a:t>
            </a:r>
          </a:p>
          <a:p>
            <a:r>
              <a:rPr lang="en-US" altLang="zh-CN" sz="1200" b="0" i="0" u="none" strike="noStrike" kern="1200" baseline="0" dirty="0" smtClean="0">
                <a:solidFill>
                  <a:schemeClr val="tx1"/>
                </a:solidFill>
                <a:latin typeface="+mn-lt"/>
                <a:ea typeface="+mn-ea"/>
                <a:cs typeface="+mn-cs"/>
              </a:rPr>
              <a:t>Second, the audit logs contain both benign access patterns and malicious access patterns. </a:t>
            </a:r>
          </a:p>
          <a:p>
            <a:r>
              <a:rPr lang="en-US" altLang="zh-CN" sz="1200" b="0" i="0" u="none" strike="noStrike" kern="1200" baseline="0" dirty="0" smtClean="0">
                <a:solidFill>
                  <a:schemeClr val="tx1"/>
                </a:solidFill>
                <a:latin typeface="+mn-lt"/>
                <a:ea typeface="+mn-ea"/>
                <a:cs typeface="+mn-cs"/>
              </a:rPr>
              <a:t>Third, the functionality of both benign applications and malicious exploits is continually changing/upgrading, requiring frequent reassessment of the deny/allow</a:t>
            </a:r>
          </a:p>
          <a:p>
            <a:r>
              <a:rPr lang="en-US" altLang="zh-CN" sz="1200" b="0" i="0" u="none" strike="noStrike" kern="1200" baseline="0" dirty="0" smtClean="0">
                <a:solidFill>
                  <a:schemeClr val="tx1"/>
                </a:solidFill>
                <a:latin typeface="+mn-lt"/>
                <a:ea typeface="+mn-ea"/>
                <a:cs typeface="+mn-cs"/>
              </a:rPr>
              <a:t>boundary to refine the policy</a:t>
            </a:r>
            <a:endParaRPr lang="zh-CN" altLang="en-US" dirty="0"/>
          </a:p>
        </p:txBody>
      </p:sp>
      <p:sp>
        <p:nvSpPr>
          <p:cNvPr id="4" name="灯片编号占位符 3"/>
          <p:cNvSpPr>
            <a:spLocks noGrp="1"/>
          </p:cNvSpPr>
          <p:nvPr>
            <p:ph type="sldNum" sz="quarter" idx="10"/>
          </p:nvPr>
        </p:nvSpPr>
        <p:spPr/>
        <p:txBody>
          <a:bodyPr/>
          <a:lstStyle/>
          <a:p>
            <a:fld id="{4012715E-2BFB-4FEF-92C9-685BE98B0E37}" type="slidenum">
              <a:rPr lang="en-US" smtClean="0"/>
              <a:t>8</a:t>
            </a:fld>
            <a:endParaRPr lang="en-US"/>
          </a:p>
        </p:txBody>
      </p:sp>
    </p:spTree>
    <p:extLst>
      <p:ext uri="{BB962C8B-B14F-4D97-AF65-F5344CB8AC3E}">
        <p14:creationId xmlns:p14="http://schemas.microsoft.com/office/powerpoint/2010/main" val="3027729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solidFill>
                  <a:srgbClr val="0070C0"/>
                </a:solidFill>
              </a:rPr>
              <a:t>auditallow</a:t>
            </a:r>
            <a:r>
              <a:rPr lang="en-US" altLang="zh-CN" dirty="0" smtClean="0">
                <a:solidFill>
                  <a:srgbClr val="0070C0"/>
                </a:solidFill>
              </a:rPr>
              <a:t> : allow but logs the access</a:t>
            </a:r>
          </a:p>
          <a:p>
            <a:r>
              <a:rPr lang="en-US" altLang="zh-CN" dirty="0" smtClean="0">
                <a:solidFill>
                  <a:srgbClr val="0070C0"/>
                </a:solidFill>
              </a:rPr>
              <a:t>Many access events may map to the same access pattern</a:t>
            </a:r>
            <a:endParaRPr lang="zh-CN" altLang="en-US" dirty="0"/>
          </a:p>
        </p:txBody>
      </p:sp>
      <p:sp>
        <p:nvSpPr>
          <p:cNvPr id="4" name="灯片编号占位符 3"/>
          <p:cNvSpPr>
            <a:spLocks noGrp="1"/>
          </p:cNvSpPr>
          <p:nvPr>
            <p:ph type="sldNum" sz="quarter" idx="10"/>
          </p:nvPr>
        </p:nvSpPr>
        <p:spPr/>
        <p:txBody>
          <a:bodyPr/>
          <a:lstStyle/>
          <a:p>
            <a:fld id="{4012715E-2BFB-4FEF-92C9-685BE98B0E37}" type="slidenum">
              <a:rPr lang="en-US" smtClean="0"/>
              <a:t>12</a:t>
            </a:fld>
            <a:endParaRPr lang="en-US"/>
          </a:p>
        </p:txBody>
      </p:sp>
    </p:spTree>
    <p:extLst>
      <p:ext uri="{BB962C8B-B14F-4D97-AF65-F5344CB8AC3E}">
        <p14:creationId xmlns:p14="http://schemas.microsoft.com/office/powerpoint/2010/main" val="3832429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goal</a:t>
            </a:r>
            <a:r>
              <a:rPr lang="en-US" altLang="zh-CN" baseline="0" dirty="0" smtClean="0"/>
              <a:t> of each algorithm is to find semantic correlations between unknown new access patterns and existing knowledge base, in order to classify each new access pattern as benign or malicious</a:t>
            </a:r>
            <a:endParaRPr lang="zh-CN" altLang="en-US" dirty="0"/>
          </a:p>
        </p:txBody>
      </p:sp>
      <p:sp>
        <p:nvSpPr>
          <p:cNvPr id="4" name="灯片编号占位符 3"/>
          <p:cNvSpPr>
            <a:spLocks noGrp="1"/>
          </p:cNvSpPr>
          <p:nvPr>
            <p:ph type="sldNum" sz="quarter" idx="10"/>
          </p:nvPr>
        </p:nvSpPr>
        <p:spPr/>
        <p:txBody>
          <a:bodyPr/>
          <a:lstStyle/>
          <a:p>
            <a:fld id="{4012715E-2BFB-4FEF-92C9-685BE98B0E37}" type="slidenum">
              <a:rPr lang="en-US" smtClean="0"/>
              <a:t>16</a:t>
            </a:fld>
            <a:endParaRPr lang="en-US"/>
          </a:p>
        </p:txBody>
      </p:sp>
    </p:spTree>
    <p:extLst>
      <p:ext uri="{BB962C8B-B14F-4D97-AF65-F5344CB8AC3E}">
        <p14:creationId xmlns:p14="http://schemas.microsoft.com/office/powerpoint/2010/main" val="1293432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Nearest-neighbors-based (NN) learning is a common technique for classifying an unlabeled instance based on its nearest labeled neighbors within a defined distance. </a:t>
            </a:r>
          </a:p>
          <a:p>
            <a:r>
              <a:rPr lang="en-US" altLang="zh-CN" sz="1200" b="0" i="0" u="none" strike="noStrike" kern="1200" baseline="0" dirty="0" smtClean="0">
                <a:solidFill>
                  <a:schemeClr val="tx1"/>
                </a:solidFill>
                <a:latin typeface="+mn-lt"/>
                <a:ea typeface="+mn-ea"/>
                <a:cs typeface="+mn-cs"/>
              </a:rPr>
              <a:t>Two observation:</a:t>
            </a:r>
          </a:p>
          <a:p>
            <a:r>
              <a:rPr lang="en-US" altLang="zh-CN" sz="1200" b="0" i="0" u="none" strike="noStrike" kern="1200" baseline="0" dirty="0" smtClean="0">
                <a:solidFill>
                  <a:schemeClr val="tx1"/>
                </a:solidFill>
                <a:latin typeface="+mn-lt"/>
                <a:ea typeface="+mn-ea"/>
                <a:cs typeface="+mn-cs"/>
              </a:rPr>
              <a:t>First, known subjects often perform previously unseen access patterns in audit logs. This scenario often occurs when Android applications and system binaries are updated with new capabilities.</a:t>
            </a:r>
          </a:p>
          <a:p>
            <a:r>
              <a:rPr lang="en-US" altLang="zh-CN" sz="1200" b="0" i="0" u="none" strike="noStrike" kern="1200" baseline="0" dirty="0" smtClean="0">
                <a:solidFill>
                  <a:schemeClr val="tx1"/>
                </a:solidFill>
                <a:latin typeface="+mn-lt"/>
                <a:ea typeface="+mn-ea"/>
                <a:cs typeface="+mn-cs"/>
              </a:rPr>
              <a:t>Second, some known access patterns are also performed by new subjects. This scenario occurs when certain operations become popular and are copied by other new applications.</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These two scenarios cause known subjects and patterns to be semantically connected with new subjects and patterns.</a:t>
            </a:r>
          </a:p>
          <a:p>
            <a:endParaRPr lang="en-US" altLang="zh-CN"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err="1" smtClean="0">
                <a:solidFill>
                  <a:schemeClr val="tx1"/>
                </a:solidFill>
                <a:latin typeface="+mn-lt"/>
                <a:ea typeface="+mn-ea"/>
                <a:cs typeface="+mn-cs"/>
              </a:rPr>
              <a:t>EASEAndroid</a:t>
            </a:r>
            <a:r>
              <a:rPr lang="en-US" altLang="zh-CN" sz="1200" b="0" i="0" u="none" strike="noStrike" kern="1200" baseline="0" dirty="0" smtClean="0">
                <a:solidFill>
                  <a:schemeClr val="tx1"/>
                </a:solidFill>
                <a:latin typeface="+mn-lt"/>
                <a:ea typeface="+mn-ea"/>
                <a:cs typeface="+mn-cs"/>
              </a:rPr>
              <a:t> leverages this connectivity as the distance metric to design the NN classifier. Nearest-neighbors-based (NN) learning is a common technique for classifying an unlabeled instance based on its nearest labeled neighbors within a defined distance. In this case,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smtClean="0">
                <a:solidFill>
                  <a:schemeClr val="tx1"/>
                </a:solidFill>
                <a:latin typeface="+mn-lt"/>
                <a:ea typeface="+mn-ea"/>
                <a:cs typeface="+mn-cs"/>
              </a:rPr>
              <a:t>when multiple known subjects connect to the same new pattern the NN classifier can infer whether the new pattern is benign or malicious, based on the majority of the connected known neighbors (subjects). If all the known subjects are benign, then the new access patterns are likely to be benign.</a:t>
            </a:r>
          </a:p>
          <a:p>
            <a:endParaRPr lang="en-US" altLang="zh-CN"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smtClean="0">
                <a:solidFill>
                  <a:schemeClr val="tx1"/>
                </a:solidFill>
                <a:latin typeface="+mn-lt"/>
                <a:ea typeface="+mn-ea"/>
                <a:cs typeface="+mn-cs"/>
              </a:rPr>
              <a:t>when multiple known patterns connect to the same new subject, the NN classifier can infer whether the new subject is benign or malicious, based on the majority of the connected known neighbors (patterns).</a:t>
            </a:r>
          </a:p>
          <a:p>
            <a:endParaRPr lang="zh-CN" altLang="en-US" dirty="0"/>
          </a:p>
        </p:txBody>
      </p:sp>
      <p:sp>
        <p:nvSpPr>
          <p:cNvPr id="4" name="灯片编号占位符 3"/>
          <p:cNvSpPr>
            <a:spLocks noGrp="1"/>
          </p:cNvSpPr>
          <p:nvPr>
            <p:ph type="sldNum" sz="quarter" idx="10"/>
          </p:nvPr>
        </p:nvSpPr>
        <p:spPr/>
        <p:txBody>
          <a:bodyPr/>
          <a:lstStyle/>
          <a:p>
            <a:fld id="{4012715E-2BFB-4FEF-92C9-685BE98B0E37}" type="slidenum">
              <a:rPr lang="en-US" smtClean="0"/>
              <a:t>17</a:t>
            </a:fld>
            <a:endParaRPr lang="en-US"/>
          </a:p>
        </p:txBody>
      </p:sp>
    </p:spTree>
    <p:extLst>
      <p:ext uri="{BB962C8B-B14F-4D97-AF65-F5344CB8AC3E}">
        <p14:creationId xmlns:p14="http://schemas.microsoft.com/office/powerpoint/2010/main" val="3775034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Therefore, If one pattern are close to the existing allow rules, then it is a benign one. To measure this closeness or similarity, the authors use </a:t>
            </a:r>
            <a:r>
              <a:rPr lang="en-US" altLang="zh-CN" dirty="0" smtClean="0"/>
              <a:t>Decision-Tree-based Approach</a:t>
            </a:r>
            <a:r>
              <a:rPr lang="en-US" altLang="zh-CN" baseline="0" dirty="0" smtClean="0"/>
              <a:t> to measure </a:t>
            </a:r>
            <a:r>
              <a:rPr lang="en-US" altLang="zh-CN" sz="1200" b="0" i="0" u="none" strike="noStrike" kern="1200" baseline="0" dirty="0" smtClean="0">
                <a:solidFill>
                  <a:schemeClr val="tx1"/>
                </a:solidFill>
                <a:latin typeface="+mn-lt"/>
                <a:ea typeface="+mn-ea"/>
                <a:cs typeface="+mn-cs"/>
              </a:rPr>
              <a:t>the distance between new access patterns and existing policy rules. If a new access pattern is closest to an allow rule, it is classified as benign. If it is closest to a </a:t>
            </a:r>
            <a:r>
              <a:rPr lang="en-US" altLang="zh-CN" sz="1200" b="0" i="0" u="none" strike="noStrike" kern="1200" baseline="0" dirty="0" err="1" smtClean="0">
                <a:solidFill>
                  <a:schemeClr val="tx1"/>
                </a:solidFill>
                <a:latin typeface="+mn-lt"/>
                <a:ea typeface="+mn-ea"/>
                <a:cs typeface="+mn-cs"/>
              </a:rPr>
              <a:t>neverallow</a:t>
            </a:r>
            <a:r>
              <a:rPr lang="en-US" altLang="zh-CN" sz="1200" b="0" i="0" u="none" strike="noStrike" kern="1200" baseline="0" dirty="0" smtClean="0">
                <a:solidFill>
                  <a:schemeClr val="tx1"/>
                </a:solidFill>
                <a:latin typeface="+mn-lt"/>
                <a:ea typeface="+mn-ea"/>
                <a:cs typeface="+mn-cs"/>
              </a:rPr>
              <a:t> rule, it is classified as malicious. If the access pattern is not close to either type of rule, it remains unclassified. </a:t>
            </a:r>
            <a:endParaRPr lang="zh-CN" altLang="en-US" dirty="0"/>
          </a:p>
        </p:txBody>
      </p:sp>
      <p:sp>
        <p:nvSpPr>
          <p:cNvPr id="4" name="灯片编号占位符 3"/>
          <p:cNvSpPr>
            <a:spLocks noGrp="1"/>
          </p:cNvSpPr>
          <p:nvPr>
            <p:ph type="sldNum" sz="quarter" idx="10"/>
          </p:nvPr>
        </p:nvSpPr>
        <p:spPr/>
        <p:txBody>
          <a:bodyPr/>
          <a:lstStyle/>
          <a:p>
            <a:fld id="{4012715E-2BFB-4FEF-92C9-685BE98B0E37}" type="slidenum">
              <a:rPr lang="en-US" smtClean="0"/>
              <a:t>18</a:t>
            </a:fld>
            <a:endParaRPr lang="en-US"/>
          </a:p>
        </p:txBody>
      </p:sp>
    </p:spTree>
    <p:extLst>
      <p:ext uri="{BB962C8B-B14F-4D97-AF65-F5344CB8AC3E}">
        <p14:creationId xmlns:p14="http://schemas.microsoft.com/office/powerpoint/2010/main" val="2597522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1">
        <a:schemeClr val="bg2"/>
      </p:bgRef>
    </p:bg>
    <p:spTree>
      <p:nvGrpSpPr>
        <p:cNvPr id="1" name=""/>
        <p:cNvGrpSpPr/>
        <p:nvPr/>
      </p:nvGrpSpPr>
      <p:grpSpPr>
        <a:xfrm>
          <a:off x="0" y="0"/>
          <a:ext cx="0" cy="0"/>
          <a:chOff x="0" y="0"/>
          <a:chExt cx="0" cy="0"/>
        </a:xfrm>
      </p:grpSpPr>
      <p:sp>
        <p:nvSpPr>
          <p:cNvPr id="7" name="矩形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标题 7"/>
          <p:cNvSpPr>
            <a:spLocks noGrp="1"/>
          </p:cNvSpPr>
          <p:nvPr>
            <p:ph type="ctrTitle"/>
          </p:nvPr>
        </p:nvSpPr>
        <p:spPr>
          <a:xfrm>
            <a:off x="2362200" y="4038600"/>
            <a:ext cx="6477000" cy="1828800"/>
          </a:xfrm>
        </p:spPr>
        <p:txBody>
          <a:bodyPr anchor="b"/>
          <a:lstStyle>
            <a:lvl1pPr>
              <a:defRPr cap="none" baseline="0"/>
            </a:lvl1pPr>
          </a:lstStyle>
          <a:p>
            <a:r>
              <a:rPr kumimoji="0" lang="zh-CN" altLang="en-US" smtClean="0"/>
              <a:t>单击此处编辑母版标题样式</a:t>
            </a:r>
            <a:endParaRPr kumimoji="0" lang="en-US"/>
          </a:p>
        </p:txBody>
      </p:sp>
      <p:sp>
        <p:nvSpPr>
          <p:cNvPr id="9" name="副标题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dirty="0" smtClean="0"/>
              <a:t>单击此处编辑母版副标题样式</a:t>
            </a:r>
            <a:endParaRPr kumimoji="0" lang="en-US" dirty="0"/>
          </a:p>
        </p:txBody>
      </p:sp>
      <p:sp>
        <p:nvSpPr>
          <p:cNvPr id="28" name="日期占位符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94D0EA7-4015-4407-AFA5-4284CF5A87C4}" type="datetime1">
              <a:rPr kumimoji="1" lang="zh-CN" altLang="en-US" smtClean="0"/>
              <a:t>2015/9/28</a:t>
            </a:fld>
            <a:endParaRPr kumimoji="1" lang="zh-CN" altLang="en-US"/>
          </a:p>
        </p:txBody>
      </p:sp>
      <p:sp>
        <p:nvSpPr>
          <p:cNvPr id="17" name="页脚占位符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kumimoji="1" lang="zh-CN" altLang="en-US"/>
          </a:p>
        </p:txBody>
      </p:sp>
      <p:sp>
        <p:nvSpPr>
          <p:cNvPr id="29" name="幻灯片编号占位符 28"/>
          <p:cNvSpPr>
            <a:spLocks noGrp="1"/>
          </p:cNvSpPr>
          <p:nvPr>
            <p:ph type="sldNum" sz="quarter" idx="12"/>
          </p:nvPr>
        </p:nvSpPr>
        <p:spPr>
          <a:xfrm>
            <a:off x="8001000" y="228600"/>
            <a:ext cx="838200" cy="381000"/>
          </a:xfrm>
        </p:spPr>
        <p:txBody>
          <a:bodyPr/>
          <a:lstStyle>
            <a:lvl1pPr>
              <a:defRPr>
                <a:solidFill>
                  <a:schemeClr val="tx2"/>
                </a:solidFill>
              </a:defRPr>
            </a:lvl1pPr>
          </a:lstStyle>
          <a:p>
            <a:fld id="{7006221C-0B84-0B4D-9432-99088D48C6A6}" type="slidenum">
              <a:rPr kumimoji="1" lang="zh-CN" altLang="en-US" smtClean="0"/>
              <a:t>‹#›</a:t>
            </a:fld>
            <a:endParaRPr kumimoji="1" lang="zh-CN" alt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本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二级</a:t>
            </a:r>
          </a:p>
          <a:p>
            <a:pPr lvl="2" eaLnBrk="1" latinLnBrk="0" hangingPunct="1"/>
            <a:r>
              <a:rPr lang="zh-CN" altLang="en-US" smtClean="0"/>
              <a:t>三级</a:t>
            </a:r>
          </a:p>
          <a:p>
            <a:pPr lvl="3" eaLnBrk="1" latinLnBrk="0" hangingPunct="1"/>
            <a:r>
              <a:rPr lang="zh-CN" altLang="en-US" smtClean="0"/>
              <a:t>四级</a:t>
            </a:r>
          </a:p>
          <a:p>
            <a:pPr lvl="4" eaLnBrk="1" latinLnBrk="0" hangingPunct="1"/>
            <a:r>
              <a:rPr lang="zh-CN" altLang="en-US" smtClean="0"/>
              <a:t>五级</a:t>
            </a:r>
            <a:endParaRPr kumimoji="0" lang="en-US"/>
          </a:p>
        </p:txBody>
      </p:sp>
      <p:sp>
        <p:nvSpPr>
          <p:cNvPr id="4" name="日期占位符 3"/>
          <p:cNvSpPr>
            <a:spLocks noGrp="1"/>
          </p:cNvSpPr>
          <p:nvPr>
            <p:ph type="dt" sz="half" idx="10"/>
          </p:nvPr>
        </p:nvSpPr>
        <p:spPr/>
        <p:txBody>
          <a:bodyPr/>
          <a:lstStyle/>
          <a:p>
            <a:fld id="{DC9CE620-8A61-4063-83F3-B38878F6DACA}" type="datetime1">
              <a:rPr kumimoji="1" lang="zh-CN" altLang="en-US" smtClean="0"/>
              <a:t>2015/9/28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7006221C-0B84-0B4D-9432-99088D48C6A6}" type="slidenum">
              <a:rPr kumimoji="1" lang="zh-CN" altLang="en-US" smtClean="0"/>
              <a:t>‹#›</a:t>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和文本">
    <p:bg>
      <p:bgRef idx="1001">
        <a:schemeClr val="bg1"/>
      </p:bgRef>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53200" y="609600"/>
            <a:ext cx="2057400" cy="5516563"/>
          </a:xfrm>
        </p:spPr>
        <p:txBody>
          <a:bodyPr vert="eaVert"/>
          <a:lstStyle/>
          <a:p>
            <a:r>
              <a:rPr kumimoji="0" lang="zh-CN" altLang="en-US" smtClean="0"/>
              <a:t>单击此处编辑母版标题样式</a:t>
            </a:r>
            <a:endParaRPr kumimoji="0" lang="en-US"/>
          </a:p>
        </p:txBody>
      </p:sp>
      <p:sp>
        <p:nvSpPr>
          <p:cNvPr id="3" name="竖排文本占位符 2"/>
          <p:cNvSpPr>
            <a:spLocks noGrp="1"/>
          </p:cNvSpPr>
          <p:nvPr>
            <p:ph type="body" orient="vert" idx="1"/>
          </p:nvPr>
        </p:nvSpPr>
        <p:spPr>
          <a:xfrm>
            <a:off x="457200" y="609600"/>
            <a:ext cx="5562600" cy="5516564"/>
          </a:xfrm>
        </p:spPr>
        <p:txBody>
          <a:bodyPr vert="eaVert"/>
          <a:lstStyle/>
          <a:p>
            <a:pPr lvl="0" eaLnBrk="1" latinLnBrk="0" hangingPunct="1"/>
            <a:r>
              <a:rPr lang="zh-CN" altLang="en-US" smtClean="0"/>
              <a:t>单击此处编辑母版文本样式</a:t>
            </a:r>
          </a:p>
          <a:p>
            <a:pPr lvl="1" eaLnBrk="1" latinLnBrk="0" hangingPunct="1"/>
            <a:r>
              <a:rPr lang="zh-CN" altLang="en-US" smtClean="0"/>
              <a:t>二级</a:t>
            </a:r>
          </a:p>
          <a:p>
            <a:pPr lvl="2" eaLnBrk="1" latinLnBrk="0" hangingPunct="1"/>
            <a:r>
              <a:rPr lang="zh-CN" altLang="en-US" smtClean="0"/>
              <a:t>三级</a:t>
            </a:r>
          </a:p>
          <a:p>
            <a:pPr lvl="3" eaLnBrk="1" latinLnBrk="0" hangingPunct="1"/>
            <a:r>
              <a:rPr lang="zh-CN" altLang="en-US" smtClean="0"/>
              <a:t>四级</a:t>
            </a:r>
          </a:p>
          <a:p>
            <a:pPr lvl="4" eaLnBrk="1" latinLnBrk="0" hangingPunct="1"/>
            <a:r>
              <a:rPr lang="zh-CN" altLang="en-US" smtClean="0"/>
              <a:t>五级</a:t>
            </a:r>
            <a:endParaRPr kumimoji="0" lang="en-US"/>
          </a:p>
        </p:txBody>
      </p:sp>
      <p:sp>
        <p:nvSpPr>
          <p:cNvPr id="4" name="日期占位符 3"/>
          <p:cNvSpPr>
            <a:spLocks noGrp="1"/>
          </p:cNvSpPr>
          <p:nvPr>
            <p:ph type="dt" sz="half" idx="10"/>
          </p:nvPr>
        </p:nvSpPr>
        <p:spPr>
          <a:xfrm>
            <a:off x="6553200" y="6248402"/>
            <a:ext cx="2209800" cy="365125"/>
          </a:xfrm>
        </p:spPr>
        <p:txBody>
          <a:bodyPr/>
          <a:lstStyle/>
          <a:p>
            <a:fld id="{83E8EFAC-5AC3-403B-97AC-5DCB4FA2811C}" type="datetime1">
              <a:rPr kumimoji="1" lang="zh-CN" altLang="en-US" smtClean="0"/>
              <a:t>2015/9/28</a:t>
            </a:fld>
            <a:endParaRPr kumimoji="1" lang="zh-CN" altLang="en-US"/>
          </a:p>
        </p:txBody>
      </p:sp>
      <p:sp>
        <p:nvSpPr>
          <p:cNvPr id="5" name="页脚占位符 4"/>
          <p:cNvSpPr>
            <a:spLocks noGrp="1"/>
          </p:cNvSpPr>
          <p:nvPr>
            <p:ph type="ftr" sz="quarter" idx="11"/>
          </p:nvPr>
        </p:nvSpPr>
        <p:spPr>
          <a:xfrm>
            <a:off x="457201" y="6248207"/>
            <a:ext cx="5573483" cy="365125"/>
          </a:xfrm>
        </p:spPr>
        <p:txBody>
          <a:bodyPr/>
          <a:lstStyle/>
          <a:p>
            <a:endParaRPr kumimoji="1" lang="zh-CN" altLang="en-US"/>
          </a:p>
        </p:txBody>
      </p:sp>
      <p:sp>
        <p:nvSpPr>
          <p:cNvPr id="7" name="矩形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矩形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矩形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幻灯片编号占位符 5"/>
          <p:cNvSpPr>
            <a:spLocks noGrp="1"/>
          </p:cNvSpPr>
          <p:nvPr>
            <p:ph type="sldNum" sz="quarter" idx="12"/>
          </p:nvPr>
        </p:nvSpPr>
        <p:spPr>
          <a:xfrm rot="5400000">
            <a:off x="5989638" y="144462"/>
            <a:ext cx="533400" cy="244476"/>
          </a:xfrm>
        </p:spPr>
        <p:txBody>
          <a:bodyPr/>
          <a:lstStyle/>
          <a:p>
            <a:fld id="{7006221C-0B84-0B4D-9432-99088D48C6A6}" type="slidenum">
              <a:rPr kumimoji="1" lang="zh-CN" altLang="en-US" smtClean="0"/>
              <a:t>‹#›</a:t>
            </a:fld>
            <a:endParaRPr kumimoji="1"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12648" y="228600"/>
            <a:ext cx="8153400" cy="990600"/>
          </a:xfrm>
        </p:spPr>
        <p:txBody>
          <a:bodyPr/>
          <a:lstStyle/>
          <a:p>
            <a:r>
              <a:rPr kumimoji="0" lang="zh-CN" altLang="en-US" smtClean="0"/>
              <a:t>单击此处编辑母版标题样式</a:t>
            </a:r>
            <a:endParaRPr kumimoji="0" lang="en-US"/>
          </a:p>
        </p:txBody>
      </p:sp>
      <p:sp>
        <p:nvSpPr>
          <p:cNvPr id="4" name="日期占位符 3"/>
          <p:cNvSpPr>
            <a:spLocks noGrp="1"/>
          </p:cNvSpPr>
          <p:nvPr>
            <p:ph type="dt" sz="half" idx="10"/>
          </p:nvPr>
        </p:nvSpPr>
        <p:spPr/>
        <p:txBody>
          <a:bodyPr/>
          <a:lstStyle/>
          <a:p>
            <a:fld id="{2E43A9F4-05E8-4C29-B25E-34015B83B16A}" type="datetime1">
              <a:rPr kumimoji="1" lang="zh-CN" altLang="en-US" smtClean="0"/>
              <a:t>2015/9/28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lvl1pPr>
              <a:defRPr>
                <a:solidFill>
                  <a:srgbClr val="FFFFFF"/>
                </a:solidFill>
              </a:defRPr>
            </a:lvl1pPr>
          </a:lstStyle>
          <a:p>
            <a:fld id="{7006221C-0B84-0B4D-9432-99088D48C6A6}" type="slidenum">
              <a:rPr kumimoji="1" lang="zh-CN" altLang="en-US" smtClean="0"/>
              <a:t>‹#›</a:t>
            </a:fld>
            <a:endParaRPr kumimoji="1" lang="zh-CN" altLang="en-US"/>
          </a:p>
        </p:txBody>
      </p:sp>
      <p:sp>
        <p:nvSpPr>
          <p:cNvPr id="8" name="内容占位符 7"/>
          <p:cNvSpPr>
            <a:spLocks noGrp="1"/>
          </p:cNvSpPr>
          <p:nvPr>
            <p:ph sz="quarter" idx="1"/>
          </p:nvPr>
        </p:nvSpPr>
        <p:spPr>
          <a:xfrm>
            <a:off x="612648" y="1600200"/>
            <a:ext cx="8153400" cy="4495800"/>
          </a:xfrm>
        </p:spPr>
        <p:txBody>
          <a:bodyPr/>
          <a:lstStyle/>
          <a:p>
            <a:pPr lvl="0" eaLnBrk="1" latinLnBrk="0" hangingPunct="1"/>
            <a:r>
              <a:rPr lang="zh-CN" altLang="en-US" smtClean="0"/>
              <a:t>单击此处编辑母版文本样式</a:t>
            </a:r>
          </a:p>
          <a:p>
            <a:pPr lvl="1" eaLnBrk="1" latinLnBrk="0" hangingPunct="1"/>
            <a:r>
              <a:rPr lang="zh-CN" altLang="en-US" smtClean="0"/>
              <a:t>二级</a:t>
            </a:r>
          </a:p>
          <a:p>
            <a:pPr lvl="2" eaLnBrk="1" latinLnBrk="0" hangingPunct="1"/>
            <a:r>
              <a:rPr lang="zh-CN" altLang="en-US" smtClean="0"/>
              <a:t>三级</a:t>
            </a:r>
          </a:p>
          <a:p>
            <a:pPr lvl="3" eaLnBrk="1" latinLnBrk="0" hangingPunct="1"/>
            <a:r>
              <a:rPr lang="zh-CN" altLang="en-US" smtClean="0"/>
              <a:t>四级</a:t>
            </a:r>
          </a:p>
          <a:p>
            <a:pPr lvl="4" eaLnBrk="1" latinLnBrk="0" hangingPunct="1"/>
            <a:r>
              <a:rPr lang="zh-CN" altLang="en-US" smtClean="0"/>
              <a:t>五级</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1"/>
      </p:bgRef>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7" name="矩形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zh-CN" altLang="en-US" smtClean="0"/>
              <a:t>单击此处编辑母版标题样式</a:t>
            </a:r>
            <a:endParaRPr kumimoji="0" lang="en-US"/>
          </a:p>
        </p:txBody>
      </p:sp>
      <p:sp>
        <p:nvSpPr>
          <p:cNvPr id="12" name="日期占位符 11"/>
          <p:cNvSpPr>
            <a:spLocks noGrp="1"/>
          </p:cNvSpPr>
          <p:nvPr>
            <p:ph type="dt" sz="half" idx="10"/>
          </p:nvPr>
        </p:nvSpPr>
        <p:spPr/>
        <p:txBody>
          <a:bodyPr/>
          <a:lstStyle/>
          <a:p>
            <a:fld id="{E3477330-2C82-4B23-BAC2-CE3D7F2A1C2F}" type="datetime1">
              <a:rPr kumimoji="1" lang="zh-CN" altLang="en-US" smtClean="0"/>
              <a:t>2015/9/28</a:t>
            </a:fld>
            <a:endParaRPr kumimoji="1" lang="zh-CN" altLang="en-US"/>
          </a:p>
        </p:txBody>
      </p:sp>
      <p:sp>
        <p:nvSpPr>
          <p:cNvPr id="13" name="幻灯片编号占位符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006221C-0B84-0B4D-9432-99088D48C6A6}" type="slidenum">
              <a:rPr kumimoji="1" lang="zh-CN" altLang="en-US" smtClean="0"/>
              <a:t>‹#›</a:t>
            </a:fld>
            <a:endParaRPr kumimoji="1" lang="zh-CN" altLang="en-US"/>
          </a:p>
        </p:txBody>
      </p:sp>
      <p:sp>
        <p:nvSpPr>
          <p:cNvPr id="14" name="页脚占位符 13"/>
          <p:cNvSpPr>
            <a:spLocks noGrp="1"/>
          </p:cNvSpPr>
          <p:nvPr>
            <p:ph type="ftr" sz="quarter" idx="12"/>
          </p:nvPr>
        </p:nvSpPr>
        <p:spPr/>
        <p:txBody>
          <a:bodyPr/>
          <a:lstStyle/>
          <a:p>
            <a:endParaRPr kumimoji="1"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9" name="内容占位符 8"/>
          <p:cNvSpPr>
            <a:spLocks noGrp="1"/>
          </p:cNvSpPr>
          <p:nvPr>
            <p:ph sz="quarter" idx="1"/>
          </p:nvPr>
        </p:nvSpPr>
        <p:spPr>
          <a:xfrm>
            <a:off x="609600" y="1589567"/>
            <a:ext cx="3886200" cy="4572000"/>
          </a:xfrm>
        </p:spPr>
        <p:txBody>
          <a:bodyPr/>
          <a:lstStyle/>
          <a:p>
            <a:pPr lvl="0" eaLnBrk="1" latinLnBrk="0" hangingPunct="1"/>
            <a:r>
              <a:rPr lang="zh-CN" altLang="en-US" smtClean="0"/>
              <a:t>单击此处编辑母版文本样式</a:t>
            </a:r>
          </a:p>
          <a:p>
            <a:pPr lvl="1" eaLnBrk="1" latinLnBrk="0" hangingPunct="1"/>
            <a:r>
              <a:rPr lang="zh-CN" altLang="en-US" smtClean="0"/>
              <a:t>二级</a:t>
            </a:r>
          </a:p>
          <a:p>
            <a:pPr lvl="2" eaLnBrk="1" latinLnBrk="0" hangingPunct="1"/>
            <a:r>
              <a:rPr lang="zh-CN" altLang="en-US" smtClean="0"/>
              <a:t>三级</a:t>
            </a:r>
          </a:p>
          <a:p>
            <a:pPr lvl="3" eaLnBrk="1" latinLnBrk="0" hangingPunct="1"/>
            <a:r>
              <a:rPr lang="zh-CN" altLang="en-US" smtClean="0"/>
              <a:t>四级</a:t>
            </a:r>
          </a:p>
          <a:p>
            <a:pPr lvl="4" eaLnBrk="1" latinLnBrk="0" hangingPunct="1"/>
            <a:r>
              <a:rPr lang="zh-CN" altLang="en-US" smtClean="0"/>
              <a:t>五级</a:t>
            </a:r>
            <a:endParaRPr kumimoji="0" lang="en-US"/>
          </a:p>
        </p:txBody>
      </p:sp>
      <p:sp>
        <p:nvSpPr>
          <p:cNvPr id="11" name="内容占位符 10"/>
          <p:cNvSpPr>
            <a:spLocks noGrp="1"/>
          </p:cNvSpPr>
          <p:nvPr>
            <p:ph sz="quarter" idx="2"/>
          </p:nvPr>
        </p:nvSpPr>
        <p:spPr>
          <a:xfrm>
            <a:off x="4844901" y="1589567"/>
            <a:ext cx="3886200" cy="4572000"/>
          </a:xfrm>
        </p:spPr>
        <p:txBody>
          <a:bodyPr/>
          <a:lstStyle/>
          <a:p>
            <a:pPr lvl="0" eaLnBrk="1" latinLnBrk="0" hangingPunct="1"/>
            <a:r>
              <a:rPr lang="zh-CN" altLang="en-US" smtClean="0"/>
              <a:t>单击此处编辑母版文本样式</a:t>
            </a:r>
          </a:p>
          <a:p>
            <a:pPr lvl="1" eaLnBrk="1" latinLnBrk="0" hangingPunct="1"/>
            <a:r>
              <a:rPr lang="zh-CN" altLang="en-US" smtClean="0"/>
              <a:t>二级</a:t>
            </a:r>
          </a:p>
          <a:p>
            <a:pPr lvl="2" eaLnBrk="1" latinLnBrk="0" hangingPunct="1"/>
            <a:r>
              <a:rPr lang="zh-CN" altLang="en-US" smtClean="0"/>
              <a:t>三级</a:t>
            </a:r>
          </a:p>
          <a:p>
            <a:pPr lvl="3" eaLnBrk="1" latinLnBrk="0" hangingPunct="1"/>
            <a:r>
              <a:rPr lang="zh-CN" altLang="en-US" smtClean="0"/>
              <a:t>四级</a:t>
            </a:r>
          </a:p>
          <a:p>
            <a:pPr lvl="4" eaLnBrk="1" latinLnBrk="0" hangingPunct="1"/>
            <a:r>
              <a:rPr lang="zh-CN" altLang="en-US" smtClean="0"/>
              <a:t>五级</a:t>
            </a:r>
            <a:endParaRPr kumimoji="0" lang="en-US"/>
          </a:p>
        </p:txBody>
      </p:sp>
      <p:sp>
        <p:nvSpPr>
          <p:cNvPr id="8" name="日期占位符 7"/>
          <p:cNvSpPr>
            <a:spLocks noGrp="1"/>
          </p:cNvSpPr>
          <p:nvPr>
            <p:ph type="dt" sz="half" idx="15"/>
          </p:nvPr>
        </p:nvSpPr>
        <p:spPr/>
        <p:txBody>
          <a:bodyPr rtlCol="0"/>
          <a:lstStyle/>
          <a:p>
            <a:fld id="{A67994F9-E344-4BE2-B7D9-FDC40DA0A422}" type="datetime1">
              <a:rPr kumimoji="1" lang="zh-CN" altLang="en-US" smtClean="0"/>
              <a:t>2015/9/28</a:t>
            </a:fld>
            <a:endParaRPr kumimoji="1" lang="zh-CN" altLang="en-US"/>
          </a:p>
        </p:txBody>
      </p:sp>
      <p:sp>
        <p:nvSpPr>
          <p:cNvPr id="10" name="幻灯片编号占位符 9"/>
          <p:cNvSpPr>
            <a:spLocks noGrp="1"/>
          </p:cNvSpPr>
          <p:nvPr>
            <p:ph type="sldNum" sz="quarter" idx="16"/>
          </p:nvPr>
        </p:nvSpPr>
        <p:spPr/>
        <p:txBody>
          <a:bodyPr rtlCol="0"/>
          <a:lstStyle/>
          <a:p>
            <a:fld id="{7006221C-0B84-0B4D-9432-99088D48C6A6}" type="slidenum">
              <a:rPr kumimoji="1" lang="zh-CN" altLang="en-US" smtClean="0"/>
              <a:t>‹#›</a:t>
            </a:fld>
            <a:endParaRPr kumimoji="1" lang="zh-CN" altLang="en-US"/>
          </a:p>
        </p:txBody>
      </p:sp>
      <p:sp>
        <p:nvSpPr>
          <p:cNvPr id="12" name="页脚占位符 11"/>
          <p:cNvSpPr>
            <a:spLocks noGrp="1"/>
          </p:cNvSpPr>
          <p:nvPr>
            <p:ph type="ftr" sz="quarter" idx="17"/>
          </p:nvPr>
        </p:nvSpPr>
        <p:spPr/>
        <p:txBody>
          <a:bodyPr rtlCol="0"/>
          <a:lstStyle/>
          <a:p>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33400" y="273050"/>
            <a:ext cx="8153400" cy="869950"/>
          </a:xfrm>
        </p:spPr>
        <p:txBody>
          <a:bodyPr anchor="ctr"/>
          <a:lstStyle>
            <a:lvl1pPr>
              <a:defRPr/>
            </a:lvl1pPr>
          </a:lstStyle>
          <a:p>
            <a:r>
              <a:rPr kumimoji="0" lang="zh-CN" altLang="en-US" smtClean="0"/>
              <a:t>单击此处编辑母版标题样式</a:t>
            </a:r>
            <a:endParaRPr kumimoji="0" lang="en-US"/>
          </a:p>
        </p:txBody>
      </p:sp>
      <p:sp>
        <p:nvSpPr>
          <p:cNvPr id="11" name="内容占位符 10"/>
          <p:cNvSpPr>
            <a:spLocks noGrp="1"/>
          </p:cNvSpPr>
          <p:nvPr>
            <p:ph sz="quarter" idx="2"/>
          </p:nvPr>
        </p:nvSpPr>
        <p:spPr>
          <a:xfrm>
            <a:off x="609600" y="2438400"/>
            <a:ext cx="3886200" cy="3581400"/>
          </a:xfrm>
        </p:spPr>
        <p:txBody>
          <a:bodyPr/>
          <a:lstStyle/>
          <a:p>
            <a:pPr lvl="0" eaLnBrk="1" latinLnBrk="0" hangingPunct="1"/>
            <a:r>
              <a:rPr lang="zh-CN" altLang="en-US" smtClean="0"/>
              <a:t>单击此处编辑母版文本样式</a:t>
            </a:r>
          </a:p>
          <a:p>
            <a:pPr lvl="1" eaLnBrk="1" latinLnBrk="0" hangingPunct="1"/>
            <a:r>
              <a:rPr lang="zh-CN" altLang="en-US" smtClean="0"/>
              <a:t>二级</a:t>
            </a:r>
          </a:p>
          <a:p>
            <a:pPr lvl="2" eaLnBrk="1" latinLnBrk="0" hangingPunct="1"/>
            <a:r>
              <a:rPr lang="zh-CN" altLang="en-US" smtClean="0"/>
              <a:t>三级</a:t>
            </a:r>
          </a:p>
          <a:p>
            <a:pPr lvl="3" eaLnBrk="1" latinLnBrk="0" hangingPunct="1"/>
            <a:r>
              <a:rPr lang="zh-CN" altLang="en-US" smtClean="0"/>
              <a:t>四级</a:t>
            </a:r>
          </a:p>
          <a:p>
            <a:pPr lvl="4" eaLnBrk="1" latinLnBrk="0" hangingPunct="1"/>
            <a:r>
              <a:rPr lang="zh-CN" altLang="en-US" smtClean="0"/>
              <a:t>五级</a:t>
            </a:r>
            <a:endParaRPr kumimoji="0" lang="en-US"/>
          </a:p>
        </p:txBody>
      </p:sp>
      <p:sp>
        <p:nvSpPr>
          <p:cNvPr id="13" name="内容占位符 12"/>
          <p:cNvSpPr>
            <a:spLocks noGrp="1"/>
          </p:cNvSpPr>
          <p:nvPr>
            <p:ph sz="quarter" idx="4"/>
          </p:nvPr>
        </p:nvSpPr>
        <p:spPr>
          <a:xfrm>
            <a:off x="4800600" y="2438400"/>
            <a:ext cx="3886200" cy="3581400"/>
          </a:xfrm>
        </p:spPr>
        <p:txBody>
          <a:bodyPr/>
          <a:lstStyle/>
          <a:p>
            <a:pPr lvl="0" eaLnBrk="1" latinLnBrk="0" hangingPunct="1"/>
            <a:r>
              <a:rPr lang="zh-CN" altLang="en-US" smtClean="0"/>
              <a:t>单击此处编辑母版文本样式</a:t>
            </a:r>
          </a:p>
          <a:p>
            <a:pPr lvl="1" eaLnBrk="1" latinLnBrk="0" hangingPunct="1"/>
            <a:r>
              <a:rPr lang="zh-CN" altLang="en-US" smtClean="0"/>
              <a:t>二级</a:t>
            </a:r>
          </a:p>
          <a:p>
            <a:pPr lvl="2" eaLnBrk="1" latinLnBrk="0" hangingPunct="1"/>
            <a:r>
              <a:rPr lang="zh-CN" altLang="en-US" smtClean="0"/>
              <a:t>三级</a:t>
            </a:r>
          </a:p>
          <a:p>
            <a:pPr lvl="3" eaLnBrk="1" latinLnBrk="0" hangingPunct="1"/>
            <a:r>
              <a:rPr lang="zh-CN" altLang="en-US" smtClean="0"/>
              <a:t>四级</a:t>
            </a:r>
          </a:p>
          <a:p>
            <a:pPr lvl="4" eaLnBrk="1" latinLnBrk="0" hangingPunct="1"/>
            <a:r>
              <a:rPr lang="zh-CN" altLang="en-US" smtClean="0"/>
              <a:t>五级</a:t>
            </a:r>
            <a:endParaRPr kumimoji="0" lang="en-US"/>
          </a:p>
        </p:txBody>
      </p:sp>
      <p:sp>
        <p:nvSpPr>
          <p:cNvPr id="10" name="日期占位符 9"/>
          <p:cNvSpPr>
            <a:spLocks noGrp="1"/>
          </p:cNvSpPr>
          <p:nvPr>
            <p:ph type="dt" sz="half" idx="15"/>
          </p:nvPr>
        </p:nvSpPr>
        <p:spPr/>
        <p:txBody>
          <a:bodyPr rtlCol="0"/>
          <a:lstStyle/>
          <a:p>
            <a:fld id="{65EA0D30-770F-4AE0-BA78-E43219AEAB17}" type="datetime1">
              <a:rPr kumimoji="1" lang="zh-CN" altLang="en-US" smtClean="0"/>
              <a:t>2015/9/28</a:t>
            </a:fld>
            <a:endParaRPr kumimoji="1" lang="zh-CN" altLang="en-US"/>
          </a:p>
        </p:txBody>
      </p:sp>
      <p:sp>
        <p:nvSpPr>
          <p:cNvPr id="12" name="幻灯片编号占位符 11"/>
          <p:cNvSpPr>
            <a:spLocks noGrp="1"/>
          </p:cNvSpPr>
          <p:nvPr>
            <p:ph type="sldNum" sz="quarter" idx="16"/>
          </p:nvPr>
        </p:nvSpPr>
        <p:spPr/>
        <p:txBody>
          <a:bodyPr rtlCol="0"/>
          <a:lstStyle/>
          <a:p>
            <a:fld id="{7006221C-0B84-0B4D-9432-99088D48C6A6}" type="slidenum">
              <a:rPr kumimoji="1" lang="zh-CN" altLang="en-US" smtClean="0"/>
              <a:t>‹#›</a:t>
            </a:fld>
            <a:endParaRPr kumimoji="1" lang="zh-CN" altLang="en-US"/>
          </a:p>
        </p:txBody>
      </p:sp>
      <p:sp>
        <p:nvSpPr>
          <p:cNvPr id="14" name="页脚占位符 13"/>
          <p:cNvSpPr>
            <a:spLocks noGrp="1"/>
          </p:cNvSpPr>
          <p:nvPr>
            <p:ph type="ftr" sz="quarter" idx="17"/>
          </p:nvPr>
        </p:nvSpPr>
        <p:spPr/>
        <p:txBody>
          <a:bodyPr rtlCol="0"/>
          <a:lstStyle/>
          <a:p>
            <a:endParaRPr kumimoji="1" lang="zh-CN" altLang="en-US"/>
          </a:p>
        </p:txBody>
      </p:sp>
      <p:sp>
        <p:nvSpPr>
          <p:cNvPr id="16" name="文本占位符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zh-CN" altLang="en-US" smtClean="0"/>
              <a:t>单击此处编辑母版文本样式</a:t>
            </a:r>
          </a:p>
        </p:txBody>
      </p:sp>
      <p:sp>
        <p:nvSpPr>
          <p:cNvPr id="15" name="文本占位符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zh-CN" altLang="en-US" smtClean="0"/>
              <a:t>单击此处编辑母版文本样式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694CCFB6-4580-46A6-A26A-F9FB0CA887EE}" type="datetime1">
              <a:rPr kumimoji="1" lang="zh-CN" altLang="en-US" smtClean="0"/>
              <a:t>2015/9/28</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lvl1pPr>
              <a:defRPr>
                <a:solidFill>
                  <a:srgbClr val="FFFFFF"/>
                </a:solidFill>
              </a:defRPr>
            </a:lvl1pPr>
          </a:lstStyle>
          <a:p>
            <a:fld id="{7006221C-0B84-0B4D-9432-99088D48C6A6}" type="slidenum">
              <a:rPr kumimoji="1" lang="zh-CN" altLang="en-US" smtClean="0"/>
              <a:t>‹#›</a:t>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8CE33B1-439B-4FD6-A2E5-AE5CFC76FB13}" type="datetime1">
              <a:rPr kumimoji="1" lang="zh-CN" altLang="en-US" smtClean="0"/>
              <a:t>2015/9/28</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a:xfrm>
            <a:off x="0" y="6248400"/>
            <a:ext cx="533400" cy="381000"/>
          </a:xfrm>
        </p:spPr>
        <p:txBody>
          <a:bodyPr/>
          <a:lstStyle>
            <a:lvl1pPr>
              <a:defRPr>
                <a:solidFill>
                  <a:schemeClr val="tx2"/>
                </a:solidFill>
              </a:defRPr>
            </a:lvl1pPr>
          </a:lstStyle>
          <a:p>
            <a:fld id="{7006221C-0B84-0B4D-9432-99088D48C6A6}" type="slidenum">
              <a:rPr kumimoji="1" lang="zh-CN" altLang="en-US" smtClean="0"/>
              <a:t>‹#›</a:t>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8077200" cy="869950"/>
          </a:xfrm>
        </p:spPr>
        <p:txBody>
          <a:bodyPr anchor="ctr"/>
          <a:lstStyle>
            <a:lvl1pPr algn="l">
              <a:buNone/>
              <a:defRPr sz="4400" b="0"/>
            </a:lvl1pPr>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p>
            <a:fld id="{A72D4068-3EA6-405A-A9EB-D1595F6AE251}" type="datetime1">
              <a:rPr kumimoji="1" lang="zh-CN" altLang="en-US" smtClean="0"/>
              <a:t>2015/9/28</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lvl1pPr>
              <a:defRPr>
                <a:solidFill>
                  <a:srgbClr val="FFFFFF"/>
                </a:solidFill>
              </a:defRPr>
            </a:lvl1pPr>
          </a:lstStyle>
          <a:p>
            <a:fld id="{7006221C-0B84-0B4D-9432-99088D48C6A6}" type="slidenum">
              <a:rPr kumimoji="1" lang="zh-CN" altLang="en-US" smtClean="0"/>
              <a:t>‹#›</a:t>
            </a:fld>
            <a:endParaRPr kumimoji="1" lang="zh-CN" altLang="en-US"/>
          </a:p>
        </p:txBody>
      </p:sp>
      <p:sp>
        <p:nvSpPr>
          <p:cNvPr id="3" name="文本占位符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9" name="内容占位符 8"/>
          <p:cNvSpPr>
            <a:spLocks noGrp="1"/>
          </p:cNvSpPr>
          <p:nvPr>
            <p:ph sz="quarter" idx="1"/>
          </p:nvPr>
        </p:nvSpPr>
        <p:spPr>
          <a:xfrm>
            <a:off x="2362200" y="1752600"/>
            <a:ext cx="6400800" cy="4419600"/>
          </a:xfrm>
        </p:spPr>
        <p:txBody>
          <a:bodyPr/>
          <a:lstStyle/>
          <a:p>
            <a:pPr lvl="0" eaLnBrk="1" latinLnBrk="0" hangingPunct="1"/>
            <a:r>
              <a:rPr lang="zh-CN" altLang="en-US" smtClean="0"/>
              <a:t>单击此处编辑母版文本样式</a:t>
            </a:r>
          </a:p>
          <a:p>
            <a:pPr lvl="1" eaLnBrk="1" latinLnBrk="0" hangingPunct="1"/>
            <a:r>
              <a:rPr lang="zh-CN" altLang="en-US" smtClean="0"/>
              <a:t>二级</a:t>
            </a:r>
          </a:p>
          <a:p>
            <a:pPr lvl="2" eaLnBrk="1" latinLnBrk="0" hangingPunct="1"/>
            <a:r>
              <a:rPr lang="zh-CN" altLang="en-US" smtClean="0"/>
              <a:t>三级</a:t>
            </a:r>
          </a:p>
          <a:p>
            <a:pPr lvl="3" eaLnBrk="1" latinLnBrk="0" hangingPunct="1"/>
            <a:r>
              <a:rPr lang="zh-CN" altLang="en-US" smtClean="0"/>
              <a:t>四级</a:t>
            </a:r>
          </a:p>
          <a:p>
            <a:pPr lvl="4" eaLnBrk="1" latinLnBrk="0" hangingPunct="1"/>
            <a:r>
              <a:rPr lang="zh-CN" altLang="en-US" smtClean="0"/>
              <a:t>五级</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3">
        <a:schemeClr val="bg2"/>
      </p:bgRef>
    </p:bg>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zh-CN" altLang="en-US" smtClean="0"/>
              <a:t>单击此处编辑母版文本样式</a:t>
            </a:r>
          </a:p>
        </p:txBody>
      </p:sp>
      <p:sp>
        <p:nvSpPr>
          <p:cNvPr id="8" name="矩形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zh-CN" altLang="en-US" smtClean="0"/>
              <a:t>单击此处编辑母版标题样式</a:t>
            </a:r>
            <a:endParaRPr kumimoji="0" lang="en-US"/>
          </a:p>
        </p:txBody>
      </p:sp>
      <p:sp>
        <p:nvSpPr>
          <p:cNvPr id="11" name="矩形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日期占位符 11"/>
          <p:cNvSpPr>
            <a:spLocks noGrp="1"/>
          </p:cNvSpPr>
          <p:nvPr>
            <p:ph type="dt" sz="half" idx="10"/>
          </p:nvPr>
        </p:nvSpPr>
        <p:spPr>
          <a:xfrm>
            <a:off x="6248400" y="6248400"/>
            <a:ext cx="2667000" cy="365125"/>
          </a:xfrm>
        </p:spPr>
        <p:txBody>
          <a:bodyPr rtlCol="0"/>
          <a:lstStyle/>
          <a:p>
            <a:fld id="{50F4A2CD-8545-4F7E-A100-BF7A7A84B633}" type="datetime1">
              <a:rPr kumimoji="1" lang="zh-CN" altLang="en-US" smtClean="0"/>
              <a:t>2015/9/28</a:t>
            </a:fld>
            <a:endParaRPr kumimoji="1" lang="zh-CN" altLang="en-US"/>
          </a:p>
        </p:txBody>
      </p:sp>
      <p:sp>
        <p:nvSpPr>
          <p:cNvPr id="13" name="幻灯片编号占位符 12"/>
          <p:cNvSpPr>
            <a:spLocks noGrp="1"/>
          </p:cNvSpPr>
          <p:nvPr>
            <p:ph type="sldNum" sz="quarter" idx="11"/>
          </p:nvPr>
        </p:nvSpPr>
        <p:spPr>
          <a:xfrm>
            <a:off x="0" y="4667249"/>
            <a:ext cx="1447800" cy="663578"/>
          </a:xfrm>
        </p:spPr>
        <p:txBody>
          <a:bodyPr rtlCol="0"/>
          <a:lstStyle>
            <a:lvl1pPr>
              <a:defRPr sz="2800"/>
            </a:lvl1pPr>
          </a:lstStyle>
          <a:p>
            <a:fld id="{7006221C-0B84-0B4D-9432-99088D48C6A6}" type="slidenum">
              <a:rPr kumimoji="1" lang="zh-CN" altLang="en-US" smtClean="0"/>
              <a:t>‹#›</a:t>
            </a:fld>
            <a:endParaRPr kumimoji="1" lang="zh-CN" altLang="en-US"/>
          </a:p>
        </p:txBody>
      </p:sp>
      <p:sp>
        <p:nvSpPr>
          <p:cNvPr id="14" name="页脚占位符 13"/>
          <p:cNvSpPr>
            <a:spLocks noGrp="1"/>
          </p:cNvSpPr>
          <p:nvPr>
            <p:ph type="ftr" sz="quarter" idx="12"/>
          </p:nvPr>
        </p:nvSpPr>
        <p:spPr>
          <a:xfrm>
            <a:off x="1600200" y="6248206"/>
            <a:ext cx="4572000" cy="365125"/>
          </a:xfrm>
        </p:spPr>
        <p:txBody>
          <a:bodyPr rtlCol="0"/>
          <a:lstStyle/>
          <a:p>
            <a:endParaRPr kumimoji="1" lang="zh-CN" altLang="en-US"/>
          </a:p>
        </p:txBody>
      </p:sp>
      <p:sp>
        <p:nvSpPr>
          <p:cNvPr id="3" name="图片占位符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zh-CN" altLang="en-US" smtClean="0"/>
              <a:t>将图片拖动到占位符，或单击添加图标</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标题占位符 21"/>
          <p:cNvSpPr>
            <a:spLocks noGrp="1"/>
          </p:cNvSpPr>
          <p:nvPr>
            <p:ph type="title"/>
          </p:nvPr>
        </p:nvSpPr>
        <p:spPr>
          <a:xfrm>
            <a:off x="609600" y="228600"/>
            <a:ext cx="8153400" cy="990600"/>
          </a:xfrm>
          <a:prstGeom prst="rect">
            <a:avLst/>
          </a:prstGeom>
        </p:spPr>
        <p:txBody>
          <a:bodyPr vert="horz" anchor="ctr">
            <a:normAutofit/>
          </a:body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二级</a:t>
            </a:r>
          </a:p>
          <a:p>
            <a:pPr lvl="2" eaLnBrk="1" latinLnBrk="0" hangingPunct="1"/>
            <a:r>
              <a:rPr kumimoji="0" lang="zh-CN" altLang="en-US" smtClean="0"/>
              <a:t>三级</a:t>
            </a:r>
          </a:p>
          <a:p>
            <a:pPr lvl="3" eaLnBrk="1" latinLnBrk="0" hangingPunct="1"/>
            <a:r>
              <a:rPr kumimoji="0" lang="zh-CN" altLang="en-US" smtClean="0"/>
              <a:t>四级</a:t>
            </a:r>
          </a:p>
          <a:p>
            <a:pPr lvl="4" eaLnBrk="1" latinLnBrk="0" hangingPunct="1"/>
            <a:r>
              <a:rPr kumimoji="0" lang="zh-CN" altLang="en-US" smtClean="0"/>
              <a:t>五级</a:t>
            </a:r>
            <a:endParaRPr kumimoji="0" lang="en-US"/>
          </a:p>
        </p:txBody>
      </p:sp>
      <p:sp>
        <p:nvSpPr>
          <p:cNvPr id="14" name="日期占位符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47008FD9-46EA-46D3-8C19-C323E5964EA3}" type="datetime1">
              <a:rPr kumimoji="1" lang="zh-CN" altLang="en-US" smtClean="0"/>
              <a:t>2015/9/28</a:t>
            </a:fld>
            <a:endParaRPr kumimoji="1" lang="zh-CN" altLang="en-US"/>
          </a:p>
        </p:txBody>
      </p:sp>
      <p:sp>
        <p:nvSpPr>
          <p:cNvPr id="3" name="页脚占位符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kumimoji="1" lang="zh-CN" altLang="en-US"/>
          </a:p>
        </p:txBody>
      </p:sp>
      <p:sp>
        <p:nvSpPr>
          <p:cNvPr id="7" name="矩形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幻灯片编号占位符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006221C-0B84-0B4D-9432-99088D48C6A6}"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69277" y="1723916"/>
            <a:ext cx="8346831" cy="1600201"/>
          </a:xfrm>
        </p:spPr>
        <p:txBody>
          <a:bodyPr>
            <a:noAutofit/>
          </a:bodyPr>
          <a:lstStyle/>
          <a:p>
            <a:pPr algn="ctr"/>
            <a:r>
              <a:rPr kumimoji="1" lang="en-US" altLang="en-US" sz="4000" dirty="0" err="1" smtClean="0"/>
              <a:t>EASEAndroid</a:t>
            </a:r>
            <a:r>
              <a:rPr kumimoji="1" lang="en-US" altLang="en-US" sz="4000" dirty="0"/>
              <a:t>: Automatic Analysis </a:t>
            </a:r>
            <a:br>
              <a:rPr kumimoji="1" lang="en-US" altLang="en-US" sz="4000" dirty="0"/>
            </a:br>
            <a:r>
              <a:rPr kumimoji="1" lang="en-US" altLang="en-US" sz="4000" dirty="0"/>
              <a:t>and Refinement for </a:t>
            </a:r>
            <a:r>
              <a:rPr kumimoji="1" lang="en-US" altLang="en-US" sz="4000" dirty="0" err="1"/>
              <a:t>SEAndroid</a:t>
            </a:r>
            <a:r>
              <a:rPr kumimoji="1" lang="en-US" altLang="en-US" sz="4000" dirty="0"/>
              <a:t> Policy </a:t>
            </a:r>
            <a:br>
              <a:rPr kumimoji="1" lang="en-US" altLang="en-US" sz="4000" dirty="0"/>
            </a:br>
            <a:r>
              <a:rPr kumimoji="1" lang="en-US" altLang="en-US" sz="4000" dirty="0"/>
              <a:t>via Large-scale Audit Log </a:t>
            </a:r>
            <a:r>
              <a:rPr kumimoji="1" lang="en-US" altLang="en-US" sz="4000" dirty="0" smtClean="0"/>
              <a:t>Analytics</a:t>
            </a:r>
            <a:r>
              <a:rPr kumimoji="1" lang="en-US" altLang="zh-CN" sz="4000" dirty="0" smtClean="0"/>
              <a:t> </a:t>
            </a:r>
            <a:endParaRPr kumimoji="1" lang="en-US" altLang="zh-CN" sz="4000" dirty="0"/>
          </a:p>
        </p:txBody>
      </p:sp>
      <p:sp>
        <p:nvSpPr>
          <p:cNvPr id="3" name="副标题 2"/>
          <p:cNvSpPr>
            <a:spLocks noGrp="1"/>
          </p:cNvSpPr>
          <p:nvPr>
            <p:ph type="subTitle" idx="1"/>
          </p:nvPr>
        </p:nvSpPr>
        <p:spPr/>
        <p:txBody>
          <a:bodyPr/>
          <a:lstStyle/>
          <a:p>
            <a:r>
              <a:rPr kumimoji="1" lang="en-US" altLang="zh-CN" dirty="0" smtClean="0"/>
              <a:t>Presenter: </a:t>
            </a:r>
            <a:r>
              <a:rPr kumimoji="1" lang="en-US" altLang="zh-CN" dirty="0" err="1" smtClean="0"/>
              <a:t>Hongyang</a:t>
            </a:r>
            <a:r>
              <a:rPr kumimoji="1" lang="en-US" altLang="zh-CN" dirty="0" smtClean="0"/>
              <a:t> Zhao</a:t>
            </a:r>
            <a:endParaRPr kumimoji="1" lang="zh-CN" altLang="en-US" dirty="0"/>
          </a:p>
        </p:txBody>
      </p:sp>
      <p:sp>
        <p:nvSpPr>
          <p:cNvPr id="4" name="文本框 3"/>
          <p:cNvSpPr txBox="1"/>
          <p:nvPr/>
        </p:nvSpPr>
        <p:spPr>
          <a:xfrm>
            <a:off x="2156438" y="3972348"/>
            <a:ext cx="4336636" cy="1200329"/>
          </a:xfrm>
          <a:prstGeom prst="rect">
            <a:avLst/>
          </a:prstGeom>
          <a:noFill/>
        </p:spPr>
        <p:txBody>
          <a:bodyPr wrap="none" rtlCol="0">
            <a:spAutoFit/>
          </a:bodyPr>
          <a:lstStyle/>
          <a:p>
            <a:pPr algn="ctr"/>
            <a:r>
              <a:rPr lang="en-US" altLang="en-US" dirty="0" err="1" smtClean="0"/>
              <a:t>Ruowen</a:t>
            </a:r>
            <a:r>
              <a:rPr lang="en-US" altLang="en-US" dirty="0" smtClean="0"/>
              <a:t> Wang, </a:t>
            </a:r>
          </a:p>
          <a:p>
            <a:pPr algn="ctr"/>
            <a:r>
              <a:rPr lang="en-US" altLang="en-US" dirty="0" err="1" smtClean="0"/>
              <a:t>Xinwen</a:t>
            </a:r>
            <a:r>
              <a:rPr lang="en-US" altLang="en-US" dirty="0" smtClean="0"/>
              <a:t> Zhang, </a:t>
            </a:r>
            <a:r>
              <a:rPr lang="en-US" altLang="en-US" dirty="0" err="1" smtClean="0"/>
              <a:t>Peng</a:t>
            </a:r>
            <a:r>
              <a:rPr lang="en-US" altLang="en-US" dirty="0" smtClean="0"/>
              <a:t> </a:t>
            </a:r>
            <a:r>
              <a:rPr lang="en-US" altLang="en-US" dirty="0" err="1" smtClean="0"/>
              <a:t>Ning</a:t>
            </a:r>
            <a:r>
              <a:rPr lang="en-US" altLang="en-US" dirty="0" smtClean="0"/>
              <a:t>,</a:t>
            </a:r>
          </a:p>
          <a:p>
            <a:pPr algn="ctr"/>
            <a:r>
              <a:rPr lang="en-US" altLang="en-US" dirty="0" smtClean="0"/>
              <a:t>Douglas Reeves, William </a:t>
            </a:r>
            <a:r>
              <a:rPr lang="en-US" altLang="en-US" dirty="0" err="1" smtClean="0"/>
              <a:t>Enck</a:t>
            </a:r>
            <a:r>
              <a:rPr lang="en-US" altLang="en-US" dirty="0"/>
              <a:t>,</a:t>
            </a:r>
            <a:endParaRPr lang="en-US" altLang="en-US" dirty="0" smtClean="0"/>
          </a:p>
          <a:p>
            <a:pPr algn="ctr"/>
            <a:r>
              <a:rPr lang="en-US" altLang="zh-CN" dirty="0" err="1"/>
              <a:t>Dingbang</a:t>
            </a:r>
            <a:r>
              <a:rPr lang="en-US" altLang="zh-CN" dirty="0"/>
              <a:t> </a:t>
            </a:r>
            <a:r>
              <a:rPr lang="en-US" altLang="zh-CN" dirty="0" err="1"/>
              <a:t>Xu</a:t>
            </a:r>
            <a:r>
              <a:rPr lang="en-US" altLang="zh-CN" dirty="0"/>
              <a:t>, Wu Zhou, and Ahmed M. </a:t>
            </a:r>
            <a:r>
              <a:rPr lang="en-US" altLang="zh-CN" dirty="0" err="1"/>
              <a:t>Azab</a:t>
            </a:r>
            <a:endParaRPr lang="zh-CN" altLang="en-US" dirty="0"/>
          </a:p>
        </p:txBody>
      </p:sp>
      <p:sp>
        <p:nvSpPr>
          <p:cNvPr id="5" name="文本框 4"/>
          <p:cNvSpPr txBox="1"/>
          <p:nvPr/>
        </p:nvSpPr>
        <p:spPr>
          <a:xfrm>
            <a:off x="6165659" y="5560800"/>
            <a:ext cx="2902141" cy="369332"/>
          </a:xfrm>
          <a:prstGeom prst="rect">
            <a:avLst/>
          </a:prstGeom>
          <a:noFill/>
        </p:spPr>
        <p:txBody>
          <a:bodyPr wrap="none" rtlCol="0">
            <a:spAutoFit/>
          </a:bodyPr>
          <a:lstStyle/>
          <a:p>
            <a:r>
              <a:rPr lang="en-US" altLang="zh-CN" dirty="0" smtClean="0"/>
              <a:t>Adapted from author’s slides</a:t>
            </a:r>
            <a:endParaRPr lang="zh-CN" altLang="en-US" dirty="0"/>
          </a:p>
        </p:txBody>
      </p:sp>
    </p:spTree>
    <p:extLst>
      <p:ext uri="{BB962C8B-B14F-4D97-AF65-F5344CB8AC3E}">
        <p14:creationId xmlns:p14="http://schemas.microsoft.com/office/powerpoint/2010/main" val="23608751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Audit log</a:t>
            </a:r>
            <a:endParaRPr kumimoji="1" lang="zh-CN" altLang="en-US" dirty="0"/>
          </a:p>
        </p:txBody>
      </p:sp>
      <p:sp>
        <p:nvSpPr>
          <p:cNvPr id="3" name="幻灯片编号占位符 2"/>
          <p:cNvSpPr>
            <a:spLocks noGrp="1"/>
          </p:cNvSpPr>
          <p:nvPr>
            <p:ph type="sldNum" sz="quarter" idx="12"/>
          </p:nvPr>
        </p:nvSpPr>
        <p:spPr/>
        <p:txBody>
          <a:bodyPr>
            <a:normAutofit fontScale="85000" lnSpcReduction="20000"/>
          </a:bodyPr>
          <a:lstStyle/>
          <a:p>
            <a:fld id="{7006221C-0B84-0B4D-9432-99088D48C6A6}" type="slidenum">
              <a:rPr kumimoji="1" lang="zh-CN" altLang="en-US" smtClean="0"/>
              <a:t>10</a:t>
            </a:fld>
            <a:endParaRPr kumimoji="1" lang="zh-CN" altLang="en-US"/>
          </a:p>
        </p:txBody>
      </p:sp>
      <p:sp>
        <p:nvSpPr>
          <p:cNvPr id="4" name="内容占位符 3"/>
          <p:cNvSpPr>
            <a:spLocks noGrp="1"/>
          </p:cNvSpPr>
          <p:nvPr>
            <p:ph sz="quarter" idx="1"/>
          </p:nvPr>
        </p:nvSpPr>
        <p:spPr/>
        <p:txBody>
          <a:bodyPr>
            <a:normAutofit/>
          </a:bodyPr>
          <a:lstStyle/>
          <a:p>
            <a:r>
              <a:rPr kumimoji="1" lang="en-US" altLang="zh-CN" dirty="0" smtClean="0"/>
              <a:t>Audit Log</a:t>
            </a:r>
          </a:p>
          <a:p>
            <a:pPr lvl="1"/>
            <a:r>
              <a:rPr lang="en-US" altLang="zh-CN" dirty="0"/>
              <a:t>Log access events not matched with </a:t>
            </a:r>
            <a:r>
              <a:rPr lang="en-US" altLang="zh-CN" b="1" dirty="0"/>
              <a:t>allow</a:t>
            </a:r>
            <a:r>
              <a:rPr lang="en-US" altLang="zh-CN" dirty="0"/>
              <a:t> </a:t>
            </a:r>
            <a:r>
              <a:rPr lang="en-US" altLang="zh-CN" dirty="0" smtClean="0"/>
              <a:t>rules</a:t>
            </a:r>
          </a:p>
          <a:p>
            <a:r>
              <a:rPr lang="en-US" altLang="zh-CN" dirty="0" smtClean="0"/>
              <a:t>Information </a:t>
            </a:r>
            <a:r>
              <a:rPr lang="en-US" altLang="zh-CN" dirty="0"/>
              <a:t>in one access event</a:t>
            </a:r>
            <a:endParaRPr kumimoji="1" lang="en-US" altLang="zh-CN" dirty="0"/>
          </a:p>
          <a:p>
            <a:pPr lvl="1"/>
            <a:r>
              <a:rPr lang="en-US" altLang="zh-CN" dirty="0"/>
              <a:t>Security labels of the denied access</a:t>
            </a:r>
          </a:p>
          <a:p>
            <a:pPr lvl="1"/>
            <a:r>
              <a:rPr lang="en-US" altLang="zh-CN" dirty="0" err="1"/>
              <a:t>Syscall</a:t>
            </a:r>
            <a:r>
              <a:rPr lang="en-US" altLang="zh-CN" dirty="0"/>
              <a:t> Subject Info (e.g. process)</a:t>
            </a:r>
          </a:p>
          <a:p>
            <a:pPr lvl="1"/>
            <a:r>
              <a:rPr lang="en-US" altLang="zh-CN" dirty="0" err="1"/>
              <a:t>Syscall</a:t>
            </a:r>
            <a:r>
              <a:rPr lang="en-US" altLang="zh-CN" dirty="0"/>
              <a:t> Object Info (e.g. file path)</a:t>
            </a:r>
            <a:endParaRPr lang="en-US" altLang="zh-CN" b="1" dirty="0">
              <a:solidFill>
                <a:srgbClr val="00B0F0"/>
              </a:solidFill>
              <a:latin typeface="Courier New" panose="02070309020205020404" pitchFamily="49" charset="0"/>
              <a:cs typeface="Courier New" panose="02070309020205020404" pitchFamily="49" charset="0"/>
            </a:endParaRPr>
          </a:p>
          <a:p>
            <a:r>
              <a:rPr lang="en-US" altLang="zh-CN" dirty="0"/>
              <a:t>We model as 6-tuple access </a:t>
            </a:r>
            <a:r>
              <a:rPr lang="en-US" altLang="zh-CN" dirty="0" smtClean="0"/>
              <a:t>pattern</a:t>
            </a:r>
            <a:endParaRPr kumimoji="1" lang="en-US" altLang="zh-CN" dirty="0" smtClean="0"/>
          </a:p>
          <a:p>
            <a:pPr lvl="1"/>
            <a:r>
              <a:rPr lang="en-US" altLang="zh-CN" b="1" dirty="0">
                <a:solidFill>
                  <a:schemeClr val="accent1">
                    <a:lumMod val="75000"/>
                  </a:schemeClr>
                </a:solidFill>
              </a:rPr>
              <a:t>&lt;</a:t>
            </a:r>
            <a:r>
              <a:rPr lang="en-US" altLang="zh-CN" b="1" dirty="0" err="1">
                <a:solidFill>
                  <a:schemeClr val="accent1">
                    <a:lumMod val="75000"/>
                  </a:schemeClr>
                </a:solidFill>
              </a:rPr>
              <a:t>sbj</a:t>
            </a:r>
            <a:r>
              <a:rPr lang="en-US" altLang="zh-CN" b="1" dirty="0">
                <a:solidFill>
                  <a:schemeClr val="accent1">
                    <a:lumMod val="75000"/>
                  </a:schemeClr>
                </a:solidFill>
              </a:rPr>
              <a:t>, </a:t>
            </a:r>
            <a:r>
              <a:rPr lang="en-US" altLang="zh-CN" b="1" dirty="0" err="1">
                <a:solidFill>
                  <a:schemeClr val="accent1">
                    <a:lumMod val="75000"/>
                  </a:schemeClr>
                </a:solidFill>
              </a:rPr>
              <a:t>sbj_label</a:t>
            </a:r>
            <a:r>
              <a:rPr lang="en-US" altLang="zh-CN" b="1" dirty="0">
                <a:solidFill>
                  <a:schemeClr val="accent1">
                    <a:lumMod val="75000"/>
                  </a:schemeClr>
                </a:solidFill>
              </a:rPr>
              <a:t>, perm, </a:t>
            </a:r>
            <a:r>
              <a:rPr lang="en-US" altLang="zh-CN" b="1" dirty="0" err="1">
                <a:solidFill>
                  <a:schemeClr val="accent1">
                    <a:lumMod val="75000"/>
                  </a:schemeClr>
                </a:solidFill>
              </a:rPr>
              <a:t>tclass</a:t>
            </a:r>
            <a:r>
              <a:rPr lang="en-US" altLang="zh-CN" b="1" dirty="0">
                <a:solidFill>
                  <a:schemeClr val="accent1">
                    <a:lumMod val="75000"/>
                  </a:schemeClr>
                </a:solidFill>
              </a:rPr>
              <a:t>, </a:t>
            </a:r>
            <a:r>
              <a:rPr lang="en-US" altLang="zh-CN" b="1" dirty="0" err="1">
                <a:solidFill>
                  <a:schemeClr val="accent1">
                    <a:lumMod val="75000"/>
                  </a:schemeClr>
                </a:solidFill>
              </a:rPr>
              <a:t>obj</a:t>
            </a:r>
            <a:r>
              <a:rPr lang="en-US" altLang="zh-CN" b="1" dirty="0">
                <a:solidFill>
                  <a:schemeClr val="accent1">
                    <a:lumMod val="75000"/>
                  </a:schemeClr>
                </a:solidFill>
              </a:rPr>
              <a:t>, </a:t>
            </a:r>
            <a:r>
              <a:rPr lang="en-US" altLang="zh-CN" b="1" dirty="0" err="1">
                <a:solidFill>
                  <a:schemeClr val="accent1">
                    <a:lumMod val="75000"/>
                  </a:schemeClr>
                </a:solidFill>
              </a:rPr>
              <a:t>obj_label</a:t>
            </a:r>
            <a:r>
              <a:rPr lang="en-US" altLang="zh-CN" b="1" dirty="0">
                <a:solidFill>
                  <a:schemeClr val="accent1">
                    <a:lumMod val="75000"/>
                  </a:schemeClr>
                </a:solidFill>
              </a:rPr>
              <a:t>&gt;</a:t>
            </a:r>
            <a:endParaRPr kumimoji="1" lang="en-US" altLang="zh-CN" dirty="0">
              <a:solidFill>
                <a:schemeClr val="accent1">
                  <a:lumMod val="75000"/>
                </a:schemeClr>
              </a:solidFill>
            </a:endParaRPr>
          </a:p>
        </p:txBody>
      </p:sp>
    </p:spTree>
    <p:extLst>
      <p:ext uri="{BB962C8B-B14F-4D97-AF65-F5344CB8AC3E}">
        <p14:creationId xmlns:p14="http://schemas.microsoft.com/office/powerpoint/2010/main" val="22466237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Audit log</a:t>
            </a:r>
            <a:endParaRPr kumimoji="1" lang="zh-CN" altLang="en-US" dirty="0"/>
          </a:p>
        </p:txBody>
      </p:sp>
      <p:sp>
        <p:nvSpPr>
          <p:cNvPr id="3" name="幻灯片编号占位符 2"/>
          <p:cNvSpPr>
            <a:spLocks noGrp="1"/>
          </p:cNvSpPr>
          <p:nvPr>
            <p:ph type="sldNum" sz="quarter" idx="12"/>
          </p:nvPr>
        </p:nvSpPr>
        <p:spPr/>
        <p:txBody>
          <a:bodyPr>
            <a:normAutofit fontScale="85000" lnSpcReduction="20000"/>
          </a:bodyPr>
          <a:lstStyle/>
          <a:p>
            <a:fld id="{7006221C-0B84-0B4D-9432-99088D48C6A6}" type="slidenum">
              <a:rPr kumimoji="1" lang="zh-CN" altLang="en-US" smtClean="0"/>
              <a:t>11</a:t>
            </a:fld>
            <a:endParaRPr kumimoji="1" lang="zh-CN" altLang="en-US"/>
          </a:p>
        </p:txBody>
      </p:sp>
      <p:pic>
        <p:nvPicPr>
          <p:cNvPr id="5" name="图片 4"/>
          <p:cNvPicPr>
            <a:picLocks noChangeAspect="1"/>
          </p:cNvPicPr>
          <p:nvPr/>
        </p:nvPicPr>
        <p:blipFill>
          <a:blip r:embed="rId2"/>
          <a:stretch>
            <a:fillRect/>
          </a:stretch>
        </p:blipFill>
        <p:spPr>
          <a:xfrm>
            <a:off x="2108073" y="2014267"/>
            <a:ext cx="6657975" cy="3952875"/>
          </a:xfrm>
          <a:prstGeom prst="rect">
            <a:avLst/>
          </a:prstGeom>
        </p:spPr>
      </p:pic>
      <p:sp>
        <p:nvSpPr>
          <p:cNvPr id="6" name="文本框 5"/>
          <p:cNvSpPr txBox="1"/>
          <p:nvPr/>
        </p:nvSpPr>
        <p:spPr>
          <a:xfrm>
            <a:off x="145622" y="2246668"/>
            <a:ext cx="1659717" cy="830997"/>
          </a:xfrm>
          <a:prstGeom prst="rect">
            <a:avLst/>
          </a:prstGeom>
          <a:noFill/>
          <a:ln w="38100">
            <a:solidFill>
              <a:schemeClr val="tx1"/>
            </a:solidFill>
          </a:ln>
        </p:spPr>
        <p:txBody>
          <a:bodyPr wrap="square" rtlCol="0">
            <a:spAutoFit/>
          </a:bodyPr>
          <a:lstStyle/>
          <a:p>
            <a:r>
              <a:rPr lang="en-US" altLang="zh-CN" sz="2400" dirty="0" smtClean="0">
                <a:solidFill>
                  <a:srgbClr val="FF0000"/>
                </a:solidFill>
              </a:rPr>
              <a:t>Labels &amp; Permission</a:t>
            </a:r>
            <a:endParaRPr lang="zh-CN" altLang="en-US" sz="2400" dirty="0">
              <a:solidFill>
                <a:srgbClr val="FF0000"/>
              </a:solidFill>
            </a:endParaRPr>
          </a:p>
        </p:txBody>
      </p:sp>
      <p:sp>
        <p:nvSpPr>
          <p:cNvPr id="7" name="文本框 6"/>
          <p:cNvSpPr txBox="1"/>
          <p:nvPr/>
        </p:nvSpPr>
        <p:spPr>
          <a:xfrm>
            <a:off x="160380" y="3575205"/>
            <a:ext cx="1630202" cy="830997"/>
          </a:xfrm>
          <a:prstGeom prst="rect">
            <a:avLst/>
          </a:prstGeom>
          <a:noFill/>
          <a:ln w="38100">
            <a:solidFill>
              <a:schemeClr val="tx1"/>
            </a:solidFill>
          </a:ln>
        </p:spPr>
        <p:txBody>
          <a:bodyPr wrap="square" rtlCol="0">
            <a:spAutoFit/>
          </a:bodyPr>
          <a:lstStyle/>
          <a:p>
            <a:r>
              <a:rPr lang="en-US" altLang="zh-CN" sz="2400" dirty="0" err="1" smtClean="0">
                <a:solidFill>
                  <a:srgbClr val="FF0000"/>
                </a:solidFill>
              </a:rPr>
              <a:t>Syscall</a:t>
            </a:r>
            <a:r>
              <a:rPr lang="en-US" altLang="zh-CN" sz="2400" dirty="0" smtClean="0">
                <a:solidFill>
                  <a:srgbClr val="FF0000"/>
                </a:solidFill>
              </a:rPr>
              <a:t> &amp; process info</a:t>
            </a:r>
            <a:endParaRPr lang="zh-CN" altLang="en-US" sz="2400" dirty="0">
              <a:solidFill>
                <a:srgbClr val="FF0000"/>
              </a:solidFill>
            </a:endParaRPr>
          </a:p>
        </p:txBody>
      </p:sp>
      <p:sp>
        <p:nvSpPr>
          <p:cNvPr id="8" name="文本框 7"/>
          <p:cNvSpPr txBox="1"/>
          <p:nvPr/>
        </p:nvSpPr>
        <p:spPr>
          <a:xfrm>
            <a:off x="160380" y="5124611"/>
            <a:ext cx="1644960" cy="461665"/>
          </a:xfrm>
          <a:prstGeom prst="rect">
            <a:avLst/>
          </a:prstGeom>
          <a:noFill/>
          <a:ln w="38100">
            <a:solidFill>
              <a:schemeClr val="tx1"/>
            </a:solidFill>
          </a:ln>
        </p:spPr>
        <p:txBody>
          <a:bodyPr wrap="square" rtlCol="0">
            <a:spAutoFit/>
          </a:bodyPr>
          <a:lstStyle/>
          <a:p>
            <a:r>
              <a:rPr lang="en-US" altLang="zh-CN" sz="2400" dirty="0" smtClean="0">
                <a:solidFill>
                  <a:srgbClr val="FF0000"/>
                </a:solidFill>
              </a:rPr>
              <a:t>Object info</a:t>
            </a:r>
            <a:endParaRPr lang="zh-CN" altLang="en-US" sz="2400" dirty="0">
              <a:solidFill>
                <a:srgbClr val="FF0000"/>
              </a:solidFill>
            </a:endParaRPr>
          </a:p>
        </p:txBody>
      </p:sp>
    </p:spTree>
    <p:extLst>
      <p:ext uri="{BB962C8B-B14F-4D97-AF65-F5344CB8AC3E}">
        <p14:creationId xmlns:p14="http://schemas.microsoft.com/office/powerpoint/2010/main" val="22776641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Audit log</a:t>
            </a:r>
            <a:endParaRPr kumimoji="1" lang="zh-CN" altLang="en-US" dirty="0"/>
          </a:p>
        </p:txBody>
      </p:sp>
      <p:sp>
        <p:nvSpPr>
          <p:cNvPr id="3" name="幻灯片编号占位符 2"/>
          <p:cNvSpPr>
            <a:spLocks noGrp="1"/>
          </p:cNvSpPr>
          <p:nvPr>
            <p:ph type="sldNum" sz="quarter" idx="12"/>
          </p:nvPr>
        </p:nvSpPr>
        <p:spPr/>
        <p:txBody>
          <a:bodyPr>
            <a:normAutofit fontScale="85000" lnSpcReduction="20000"/>
          </a:bodyPr>
          <a:lstStyle/>
          <a:p>
            <a:fld id="{7006221C-0B84-0B4D-9432-99088D48C6A6}" type="slidenum">
              <a:rPr kumimoji="1" lang="zh-CN" altLang="en-US" smtClean="0"/>
              <a:t>12</a:t>
            </a:fld>
            <a:endParaRPr kumimoji="1" lang="zh-CN" altLang="en-US"/>
          </a:p>
        </p:txBody>
      </p:sp>
      <p:sp>
        <p:nvSpPr>
          <p:cNvPr id="4" name="内容占位符 3"/>
          <p:cNvSpPr>
            <a:spLocks noGrp="1"/>
          </p:cNvSpPr>
          <p:nvPr>
            <p:ph sz="quarter" idx="1"/>
          </p:nvPr>
        </p:nvSpPr>
        <p:spPr/>
        <p:txBody>
          <a:bodyPr>
            <a:normAutofit/>
          </a:bodyPr>
          <a:lstStyle/>
          <a:p>
            <a:r>
              <a:rPr kumimoji="1" lang="en-US" altLang="zh-CN" dirty="0" smtClean="0"/>
              <a:t>Access Event</a:t>
            </a:r>
          </a:p>
          <a:p>
            <a:pPr lvl="1"/>
            <a:r>
              <a:rPr lang="en-US" altLang="zh-CN" dirty="0" smtClean="0"/>
              <a:t>Cause the audit log entries.</a:t>
            </a:r>
          </a:p>
          <a:p>
            <a:pPr lvl="1"/>
            <a:r>
              <a:rPr lang="en-US" altLang="zh-CN" dirty="0" smtClean="0"/>
              <a:t>Result from a policy denial, or an </a:t>
            </a:r>
            <a:r>
              <a:rPr lang="en-US" altLang="zh-CN" dirty="0" err="1" smtClean="0">
                <a:solidFill>
                  <a:srgbClr val="0070C0"/>
                </a:solidFill>
              </a:rPr>
              <a:t>auditallow</a:t>
            </a:r>
            <a:r>
              <a:rPr lang="en-US" altLang="zh-CN" dirty="0" smtClean="0">
                <a:solidFill>
                  <a:srgbClr val="0070C0"/>
                </a:solidFill>
              </a:rPr>
              <a:t> </a:t>
            </a:r>
            <a:r>
              <a:rPr lang="en-US" altLang="zh-CN" dirty="0" smtClean="0"/>
              <a:t>policy rule</a:t>
            </a:r>
          </a:p>
          <a:p>
            <a:r>
              <a:rPr lang="en-US" altLang="zh-CN" dirty="0" smtClean="0"/>
              <a:t>Access Pattern (</a:t>
            </a:r>
            <a:r>
              <a:rPr lang="en-US" altLang="zh-CN" dirty="0"/>
              <a:t>6-tuple</a:t>
            </a:r>
            <a:r>
              <a:rPr lang="en-US" altLang="zh-CN" dirty="0" smtClean="0"/>
              <a:t>)</a:t>
            </a:r>
          </a:p>
          <a:p>
            <a:pPr lvl="1"/>
            <a:r>
              <a:rPr kumimoji="1" lang="en-US" altLang="zh-CN" dirty="0" smtClean="0"/>
              <a:t>Map access events to access pattern</a:t>
            </a:r>
            <a:endParaRPr kumimoji="1" lang="en-US" altLang="zh-CN" dirty="0"/>
          </a:p>
          <a:p>
            <a:pPr lvl="1"/>
            <a:r>
              <a:rPr lang="en-US" altLang="zh-CN" b="1" dirty="0">
                <a:solidFill>
                  <a:schemeClr val="accent1">
                    <a:lumMod val="75000"/>
                  </a:schemeClr>
                </a:solidFill>
              </a:rPr>
              <a:t>&lt;</a:t>
            </a:r>
            <a:r>
              <a:rPr lang="en-US" altLang="zh-CN" b="1" dirty="0" err="1">
                <a:solidFill>
                  <a:schemeClr val="accent1">
                    <a:lumMod val="75000"/>
                  </a:schemeClr>
                </a:solidFill>
              </a:rPr>
              <a:t>sbj</a:t>
            </a:r>
            <a:r>
              <a:rPr lang="en-US" altLang="zh-CN" b="1" dirty="0">
                <a:solidFill>
                  <a:schemeClr val="accent1">
                    <a:lumMod val="75000"/>
                  </a:schemeClr>
                </a:solidFill>
              </a:rPr>
              <a:t>, </a:t>
            </a:r>
            <a:r>
              <a:rPr lang="en-US" altLang="zh-CN" b="1" dirty="0" err="1">
                <a:solidFill>
                  <a:schemeClr val="accent1">
                    <a:lumMod val="75000"/>
                  </a:schemeClr>
                </a:solidFill>
              </a:rPr>
              <a:t>sbj_label</a:t>
            </a:r>
            <a:r>
              <a:rPr lang="en-US" altLang="zh-CN" b="1" dirty="0">
                <a:solidFill>
                  <a:schemeClr val="accent1">
                    <a:lumMod val="75000"/>
                  </a:schemeClr>
                </a:solidFill>
              </a:rPr>
              <a:t>, perm, </a:t>
            </a:r>
            <a:r>
              <a:rPr lang="en-US" altLang="zh-CN" b="1" dirty="0" err="1">
                <a:solidFill>
                  <a:schemeClr val="accent1">
                    <a:lumMod val="75000"/>
                  </a:schemeClr>
                </a:solidFill>
              </a:rPr>
              <a:t>tclass</a:t>
            </a:r>
            <a:r>
              <a:rPr lang="en-US" altLang="zh-CN" b="1" dirty="0">
                <a:solidFill>
                  <a:schemeClr val="accent1">
                    <a:lumMod val="75000"/>
                  </a:schemeClr>
                </a:solidFill>
              </a:rPr>
              <a:t>, </a:t>
            </a:r>
            <a:r>
              <a:rPr lang="en-US" altLang="zh-CN" b="1" dirty="0" err="1">
                <a:solidFill>
                  <a:schemeClr val="accent1">
                    <a:lumMod val="75000"/>
                  </a:schemeClr>
                </a:solidFill>
              </a:rPr>
              <a:t>obj</a:t>
            </a:r>
            <a:r>
              <a:rPr lang="en-US" altLang="zh-CN" b="1" dirty="0">
                <a:solidFill>
                  <a:schemeClr val="accent1">
                    <a:lumMod val="75000"/>
                  </a:schemeClr>
                </a:solidFill>
              </a:rPr>
              <a:t>, </a:t>
            </a:r>
            <a:r>
              <a:rPr lang="en-US" altLang="zh-CN" b="1" dirty="0" err="1">
                <a:solidFill>
                  <a:schemeClr val="accent1">
                    <a:lumMod val="75000"/>
                  </a:schemeClr>
                </a:solidFill>
              </a:rPr>
              <a:t>obj_label</a:t>
            </a:r>
            <a:r>
              <a:rPr lang="en-US" altLang="zh-CN" b="1" dirty="0" smtClean="0">
                <a:solidFill>
                  <a:schemeClr val="accent1">
                    <a:lumMod val="75000"/>
                  </a:schemeClr>
                </a:solidFill>
              </a:rPr>
              <a:t>&gt;</a:t>
            </a:r>
            <a:endParaRPr kumimoji="1" lang="en-US" altLang="zh-CN" dirty="0">
              <a:solidFill>
                <a:schemeClr val="accent1">
                  <a:lumMod val="75000"/>
                </a:schemeClr>
              </a:solidFill>
            </a:endParaRPr>
          </a:p>
        </p:txBody>
      </p:sp>
    </p:spTree>
    <p:extLst>
      <p:ext uri="{BB962C8B-B14F-4D97-AF65-F5344CB8AC3E}">
        <p14:creationId xmlns:p14="http://schemas.microsoft.com/office/powerpoint/2010/main" val="301388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Audit log</a:t>
            </a:r>
            <a:endParaRPr kumimoji="1" lang="zh-CN" altLang="en-US" dirty="0"/>
          </a:p>
        </p:txBody>
      </p:sp>
      <p:sp>
        <p:nvSpPr>
          <p:cNvPr id="3" name="幻灯片编号占位符 2"/>
          <p:cNvSpPr>
            <a:spLocks noGrp="1"/>
          </p:cNvSpPr>
          <p:nvPr>
            <p:ph type="sldNum" sz="quarter" idx="12"/>
          </p:nvPr>
        </p:nvSpPr>
        <p:spPr/>
        <p:txBody>
          <a:bodyPr>
            <a:normAutofit fontScale="85000" lnSpcReduction="20000"/>
          </a:bodyPr>
          <a:lstStyle/>
          <a:p>
            <a:fld id="{7006221C-0B84-0B4D-9432-99088D48C6A6}" type="slidenum">
              <a:rPr kumimoji="1" lang="zh-CN" altLang="en-US" smtClean="0"/>
              <a:t>13</a:t>
            </a:fld>
            <a:endParaRPr kumimoji="1" lang="zh-CN" altLang="en-US"/>
          </a:p>
        </p:txBody>
      </p:sp>
      <p:sp>
        <p:nvSpPr>
          <p:cNvPr id="8" name="文本框 7"/>
          <p:cNvSpPr txBox="1"/>
          <p:nvPr/>
        </p:nvSpPr>
        <p:spPr>
          <a:xfrm>
            <a:off x="801846" y="1630572"/>
            <a:ext cx="7595088" cy="1200329"/>
          </a:xfrm>
          <a:prstGeom prst="rect">
            <a:avLst/>
          </a:prstGeom>
          <a:noFill/>
          <a:ln w="38100">
            <a:solidFill>
              <a:schemeClr val="tx1"/>
            </a:solidFill>
          </a:ln>
        </p:spPr>
        <p:txBody>
          <a:bodyPr wrap="square" rtlCol="0">
            <a:spAutoFit/>
          </a:bodyPr>
          <a:lstStyle/>
          <a:p>
            <a:pPr marL="0" lvl="1" algn="ctr"/>
            <a:r>
              <a:rPr lang="en-US" altLang="zh-CN" sz="2400" b="1" dirty="0">
                <a:solidFill>
                  <a:schemeClr val="accent1">
                    <a:lumMod val="75000"/>
                  </a:schemeClr>
                </a:solidFill>
              </a:rPr>
              <a:t>&lt;</a:t>
            </a:r>
            <a:r>
              <a:rPr lang="en-US" altLang="zh-CN" sz="2400" b="1" dirty="0" err="1">
                <a:solidFill>
                  <a:schemeClr val="accent1">
                    <a:lumMod val="75000"/>
                  </a:schemeClr>
                </a:solidFill>
              </a:rPr>
              <a:t>sbj</a:t>
            </a:r>
            <a:r>
              <a:rPr lang="en-US" altLang="zh-CN" sz="2400" b="1" dirty="0">
                <a:solidFill>
                  <a:schemeClr val="accent1">
                    <a:lumMod val="75000"/>
                  </a:schemeClr>
                </a:solidFill>
              </a:rPr>
              <a:t>, </a:t>
            </a:r>
            <a:r>
              <a:rPr lang="en-US" altLang="zh-CN" sz="2400" b="1" dirty="0" err="1">
                <a:solidFill>
                  <a:schemeClr val="accent1">
                    <a:lumMod val="75000"/>
                  </a:schemeClr>
                </a:solidFill>
              </a:rPr>
              <a:t>sbj_label</a:t>
            </a:r>
            <a:r>
              <a:rPr lang="en-US" altLang="zh-CN" sz="2400" b="1" dirty="0">
                <a:solidFill>
                  <a:schemeClr val="accent1">
                    <a:lumMod val="75000"/>
                  </a:schemeClr>
                </a:solidFill>
              </a:rPr>
              <a:t>, perm, </a:t>
            </a:r>
            <a:r>
              <a:rPr lang="en-US" altLang="zh-CN" sz="2400" b="1" dirty="0" err="1">
                <a:solidFill>
                  <a:schemeClr val="accent1">
                    <a:lumMod val="75000"/>
                  </a:schemeClr>
                </a:solidFill>
              </a:rPr>
              <a:t>tclass</a:t>
            </a:r>
            <a:r>
              <a:rPr lang="en-US" altLang="zh-CN" sz="2400" b="1" dirty="0">
                <a:solidFill>
                  <a:schemeClr val="accent1">
                    <a:lumMod val="75000"/>
                  </a:schemeClr>
                </a:solidFill>
              </a:rPr>
              <a:t>, </a:t>
            </a:r>
            <a:r>
              <a:rPr lang="en-US" altLang="zh-CN" sz="2400" b="1" dirty="0" err="1">
                <a:solidFill>
                  <a:schemeClr val="accent1">
                    <a:lumMod val="75000"/>
                  </a:schemeClr>
                </a:solidFill>
              </a:rPr>
              <a:t>obj</a:t>
            </a:r>
            <a:r>
              <a:rPr lang="en-US" altLang="zh-CN" sz="2400" b="1" dirty="0">
                <a:solidFill>
                  <a:schemeClr val="accent1">
                    <a:lumMod val="75000"/>
                  </a:schemeClr>
                </a:solidFill>
              </a:rPr>
              <a:t>, </a:t>
            </a:r>
            <a:r>
              <a:rPr lang="en-US" altLang="zh-CN" sz="2400" b="1" dirty="0" err="1">
                <a:solidFill>
                  <a:schemeClr val="accent1">
                    <a:lumMod val="75000"/>
                  </a:schemeClr>
                </a:solidFill>
              </a:rPr>
              <a:t>obj_label</a:t>
            </a:r>
            <a:r>
              <a:rPr lang="en-US" altLang="zh-CN" sz="2400" b="1" dirty="0" smtClean="0">
                <a:solidFill>
                  <a:schemeClr val="accent1">
                    <a:lumMod val="75000"/>
                  </a:schemeClr>
                </a:solidFill>
              </a:rPr>
              <a:t>&gt;</a:t>
            </a:r>
            <a:endParaRPr lang="fr-FR" altLang="zh-CN" sz="2400" dirty="0" smtClean="0"/>
          </a:p>
          <a:p>
            <a:r>
              <a:rPr lang="fr-FR" altLang="zh-CN" sz="2400" dirty="0"/>
              <a:t>&lt;</a:t>
            </a:r>
            <a:r>
              <a:rPr lang="fr-FR" altLang="zh-CN" sz="2400" dirty="0" smtClean="0"/>
              <a:t>“</a:t>
            </a:r>
            <a:r>
              <a:rPr lang="fr-FR" altLang="zh-CN" sz="2400" dirty="0" smtClean="0">
                <a:solidFill>
                  <a:srgbClr val="FF0000"/>
                </a:solidFill>
              </a:rPr>
              <a:t>/</a:t>
            </a:r>
            <a:r>
              <a:rPr lang="fr-FR" altLang="zh-CN" sz="2400" dirty="0">
                <a:solidFill>
                  <a:srgbClr val="FF0000"/>
                </a:solidFill>
              </a:rPr>
              <a:t>init</a:t>
            </a:r>
            <a:r>
              <a:rPr lang="fr-FR" altLang="zh-CN" sz="2400" dirty="0"/>
              <a:t>”, “</a:t>
            </a:r>
            <a:r>
              <a:rPr lang="fr-FR" altLang="zh-CN" sz="2400" dirty="0">
                <a:solidFill>
                  <a:srgbClr val="0070C0"/>
                </a:solidFill>
              </a:rPr>
              <a:t>init</a:t>
            </a:r>
            <a:r>
              <a:rPr lang="fr-FR" altLang="zh-CN" sz="2400" dirty="0"/>
              <a:t>”, “</a:t>
            </a:r>
            <a:r>
              <a:rPr lang="fr-FR" altLang="zh-CN" sz="2400" dirty="0">
                <a:solidFill>
                  <a:srgbClr val="00B050"/>
                </a:solidFill>
              </a:rPr>
              <a:t>entrypoint</a:t>
            </a:r>
            <a:r>
              <a:rPr lang="fr-FR" altLang="zh-CN" sz="2400" dirty="0" smtClean="0"/>
              <a:t>”,</a:t>
            </a:r>
            <a:r>
              <a:rPr lang="en-US" altLang="zh-CN" sz="2400" dirty="0" smtClean="0"/>
              <a:t>“</a:t>
            </a:r>
            <a:r>
              <a:rPr lang="en-US" altLang="zh-CN" sz="2400" dirty="0">
                <a:solidFill>
                  <a:srgbClr val="7030A0"/>
                </a:solidFill>
              </a:rPr>
              <a:t>file</a:t>
            </a:r>
            <a:r>
              <a:rPr lang="en-US" altLang="zh-CN" sz="2400" dirty="0"/>
              <a:t>”, </a:t>
            </a:r>
            <a:endParaRPr lang="en-US" altLang="zh-CN" sz="2400" dirty="0" smtClean="0"/>
          </a:p>
          <a:p>
            <a:r>
              <a:rPr lang="en-US" altLang="zh-CN" sz="2400" dirty="0" smtClean="0"/>
              <a:t>“</a:t>
            </a:r>
            <a:r>
              <a:rPr lang="en-US" altLang="zh-CN" sz="2400" dirty="0" smtClean="0">
                <a:solidFill>
                  <a:srgbClr val="FFC000"/>
                </a:solidFill>
              </a:rPr>
              <a:t>/</a:t>
            </a:r>
            <a:r>
              <a:rPr lang="en-US" altLang="zh-CN" sz="2400" dirty="0">
                <a:solidFill>
                  <a:srgbClr val="FFC000"/>
                </a:solidFill>
              </a:rPr>
              <a:t>system/</a:t>
            </a:r>
            <a:r>
              <a:rPr lang="en-US" altLang="zh-CN" sz="2400" dirty="0" err="1">
                <a:solidFill>
                  <a:srgbClr val="FFC000"/>
                </a:solidFill>
              </a:rPr>
              <a:t>etc</a:t>
            </a:r>
            <a:r>
              <a:rPr lang="en-US" altLang="zh-CN" sz="2400" dirty="0">
                <a:solidFill>
                  <a:srgbClr val="FFC000"/>
                </a:solidFill>
              </a:rPr>
              <a:t>/install-recovery.</a:t>
            </a:r>
            <a:r>
              <a:rPr lang="en-US" altLang="zh-CN" sz="2400" dirty="0" err="1">
                <a:solidFill>
                  <a:srgbClr val="FFC000"/>
                </a:solidFill>
              </a:rPr>
              <a:t>sh</a:t>
            </a:r>
            <a:r>
              <a:rPr lang="en-US" altLang="zh-CN" sz="2400" dirty="0" smtClean="0"/>
              <a:t>”,“</a:t>
            </a:r>
            <a:r>
              <a:rPr lang="en-US" altLang="zh-CN" sz="2400" dirty="0"/>
              <a:t>system file</a:t>
            </a:r>
            <a:r>
              <a:rPr lang="en-US" altLang="zh-CN" sz="2400" dirty="0" smtClean="0"/>
              <a:t>”&gt;</a:t>
            </a:r>
            <a:endParaRPr lang="zh-CN" altLang="en-US" sz="2400" dirty="0"/>
          </a:p>
        </p:txBody>
      </p:sp>
      <p:grpSp>
        <p:nvGrpSpPr>
          <p:cNvPr id="23" name="组合 22"/>
          <p:cNvGrpSpPr/>
          <p:nvPr/>
        </p:nvGrpSpPr>
        <p:grpSpPr>
          <a:xfrm>
            <a:off x="1270402" y="2905125"/>
            <a:ext cx="6657975" cy="3952875"/>
            <a:chOff x="1075140" y="1630572"/>
            <a:chExt cx="6657975" cy="3952875"/>
          </a:xfrm>
        </p:grpSpPr>
        <p:pic>
          <p:nvPicPr>
            <p:cNvPr id="5" name="图片 4"/>
            <p:cNvPicPr>
              <a:picLocks noChangeAspect="1"/>
            </p:cNvPicPr>
            <p:nvPr/>
          </p:nvPicPr>
          <p:blipFill>
            <a:blip r:embed="rId2"/>
            <a:stretch>
              <a:fillRect/>
            </a:stretch>
          </p:blipFill>
          <p:spPr>
            <a:xfrm>
              <a:off x="1075140" y="1630572"/>
              <a:ext cx="6657975" cy="3952875"/>
            </a:xfrm>
            <a:prstGeom prst="rect">
              <a:avLst/>
            </a:prstGeom>
          </p:spPr>
        </p:pic>
        <p:sp>
          <p:nvSpPr>
            <p:cNvPr id="17" name="矩形 16"/>
            <p:cNvSpPr/>
            <p:nvPr/>
          </p:nvSpPr>
          <p:spPr>
            <a:xfrm>
              <a:off x="2785533" y="3920067"/>
              <a:ext cx="1602317" cy="270933"/>
            </a:xfrm>
            <a:prstGeom prst="rect">
              <a:avLst/>
            </a:prstGeom>
            <a:noFill/>
            <a:ln w="381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8" name="矩形 17"/>
            <p:cNvSpPr/>
            <p:nvPr/>
          </p:nvSpPr>
          <p:spPr>
            <a:xfrm>
              <a:off x="2102908" y="4751757"/>
              <a:ext cx="5355167" cy="270933"/>
            </a:xfrm>
            <a:prstGeom prst="rect">
              <a:avLst/>
            </a:prstGeom>
            <a:noFill/>
            <a:ln w="38100">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solidFill>
                  <a:srgbClr val="FFC000"/>
                </a:solidFill>
              </a:endParaRPr>
            </a:p>
          </p:txBody>
        </p:sp>
        <p:sp>
          <p:nvSpPr>
            <p:cNvPr id="19" name="矩形 18"/>
            <p:cNvSpPr/>
            <p:nvPr/>
          </p:nvSpPr>
          <p:spPr>
            <a:xfrm>
              <a:off x="6989964" y="2501637"/>
              <a:ext cx="585789" cy="270933"/>
            </a:xfrm>
            <a:prstGeom prst="rect">
              <a:avLst/>
            </a:prstGeom>
            <a:noFill/>
            <a:ln w="38100">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0" name="矩形 19"/>
            <p:cNvSpPr/>
            <p:nvPr/>
          </p:nvSpPr>
          <p:spPr>
            <a:xfrm>
              <a:off x="5206999" y="5298595"/>
              <a:ext cx="1549401" cy="270933"/>
            </a:xfrm>
            <a:prstGeom prst="rect">
              <a:avLst/>
            </a:prstGeom>
            <a:no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1" name="矩形 20"/>
            <p:cNvSpPr/>
            <p:nvPr/>
          </p:nvSpPr>
          <p:spPr>
            <a:xfrm>
              <a:off x="3049989" y="1991175"/>
              <a:ext cx="1549401" cy="270933"/>
            </a:xfrm>
            <a:prstGeom prst="rect">
              <a:avLst/>
            </a:prstGeom>
            <a:noFill/>
            <a:ln w="38100">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2" name="矩形 21"/>
            <p:cNvSpPr/>
            <p:nvPr/>
          </p:nvSpPr>
          <p:spPr>
            <a:xfrm>
              <a:off x="5767588" y="3920860"/>
              <a:ext cx="585789" cy="270933"/>
            </a:xfrm>
            <a:prstGeom prst="rect">
              <a:avLst/>
            </a:prstGeom>
            <a:noFill/>
            <a:ln w="38100">
              <a:solidFill>
                <a:srgbClr val="0070C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917942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Semi-learning</a:t>
            </a:r>
            <a:endParaRPr kumimoji="1" lang="zh-CN" altLang="en-US" dirty="0"/>
          </a:p>
        </p:txBody>
      </p:sp>
      <p:sp>
        <p:nvSpPr>
          <p:cNvPr id="3" name="幻灯片编号占位符 2"/>
          <p:cNvSpPr>
            <a:spLocks noGrp="1"/>
          </p:cNvSpPr>
          <p:nvPr>
            <p:ph type="sldNum" sz="quarter" idx="12"/>
          </p:nvPr>
        </p:nvSpPr>
        <p:spPr/>
        <p:txBody>
          <a:bodyPr>
            <a:normAutofit fontScale="85000" lnSpcReduction="20000"/>
          </a:bodyPr>
          <a:lstStyle/>
          <a:p>
            <a:fld id="{7006221C-0B84-0B4D-9432-99088D48C6A6}" type="slidenum">
              <a:rPr kumimoji="1" lang="zh-CN" altLang="en-US" smtClean="0"/>
              <a:t>14</a:t>
            </a:fld>
            <a:endParaRPr kumimoji="1" lang="zh-CN" altLang="en-US"/>
          </a:p>
        </p:txBody>
      </p:sp>
      <p:sp>
        <p:nvSpPr>
          <p:cNvPr id="4" name="内容占位符 3"/>
          <p:cNvSpPr>
            <a:spLocks noGrp="1"/>
          </p:cNvSpPr>
          <p:nvPr>
            <p:ph sz="quarter" idx="1"/>
          </p:nvPr>
        </p:nvSpPr>
        <p:spPr/>
        <p:txBody>
          <a:bodyPr>
            <a:normAutofit/>
          </a:bodyPr>
          <a:lstStyle/>
          <a:p>
            <a:r>
              <a:rPr kumimoji="1" lang="en-US" altLang="zh-CN" dirty="0" smtClean="0"/>
              <a:t>Observation</a:t>
            </a:r>
            <a:endParaRPr kumimoji="1" lang="en-US" altLang="zh-CN" dirty="0"/>
          </a:p>
          <a:p>
            <a:pPr lvl="1"/>
            <a:r>
              <a:rPr lang="en-US" altLang="zh-CN" dirty="0"/>
              <a:t>Labeled data: insufficient and expensive</a:t>
            </a:r>
            <a:endParaRPr lang="en-US" altLang="zh-CN" b="1" dirty="0">
              <a:solidFill>
                <a:srgbClr val="00B0F0"/>
              </a:solidFill>
              <a:latin typeface="Courier New" panose="02070309020205020404" pitchFamily="49" charset="0"/>
              <a:cs typeface="Courier New" panose="02070309020205020404" pitchFamily="49" charset="0"/>
            </a:endParaRPr>
          </a:p>
          <a:p>
            <a:pPr lvl="1"/>
            <a:r>
              <a:rPr lang="en-US" altLang="zh-CN" dirty="0"/>
              <a:t>Unlabeled data: sufficient and easy to collect</a:t>
            </a:r>
          </a:p>
          <a:p>
            <a:endParaRPr kumimoji="1" lang="en-US" altLang="zh-CN" dirty="0" smtClean="0"/>
          </a:p>
          <a:p>
            <a:r>
              <a:rPr kumimoji="1" lang="en-US" altLang="zh-CN" dirty="0" smtClean="0"/>
              <a:t>Semi-learning</a:t>
            </a:r>
            <a:endParaRPr lang="en-US" altLang="zh-CN" dirty="0" smtClean="0"/>
          </a:p>
          <a:p>
            <a:pPr lvl="1"/>
            <a:r>
              <a:rPr lang="en-US" altLang="zh-CN" dirty="0" smtClean="0"/>
              <a:t>Correlate features in unlabeled data with labeled data, infer the labels of the unlabeled instances with strong correlation.</a:t>
            </a:r>
            <a:endParaRPr lang="en-US" altLang="zh-CN" dirty="0"/>
          </a:p>
        </p:txBody>
      </p:sp>
    </p:spTree>
    <p:extLst>
      <p:ext uri="{BB962C8B-B14F-4D97-AF65-F5344CB8AC3E}">
        <p14:creationId xmlns:p14="http://schemas.microsoft.com/office/powerpoint/2010/main" val="2182076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Key Insight</a:t>
            </a:r>
            <a:endParaRPr kumimoji="1" lang="zh-CN" altLang="en-US" dirty="0"/>
          </a:p>
        </p:txBody>
      </p:sp>
      <p:sp>
        <p:nvSpPr>
          <p:cNvPr id="3" name="幻灯片编号占位符 2"/>
          <p:cNvSpPr>
            <a:spLocks noGrp="1"/>
          </p:cNvSpPr>
          <p:nvPr>
            <p:ph type="sldNum" sz="quarter" idx="12"/>
          </p:nvPr>
        </p:nvSpPr>
        <p:spPr/>
        <p:txBody>
          <a:bodyPr>
            <a:normAutofit fontScale="85000" lnSpcReduction="20000"/>
          </a:bodyPr>
          <a:lstStyle/>
          <a:p>
            <a:fld id="{7006221C-0B84-0B4D-9432-99088D48C6A6}" type="slidenum">
              <a:rPr kumimoji="1" lang="zh-CN" altLang="en-US" smtClean="0"/>
              <a:t>15</a:t>
            </a:fld>
            <a:endParaRPr kumimoji="1" lang="zh-CN" altLang="en-US"/>
          </a:p>
        </p:txBody>
      </p:sp>
      <p:sp>
        <p:nvSpPr>
          <p:cNvPr id="4" name="内容占位符 3"/>
          <p:cNvSpPr>
            <a:spLocks noGrp="1"/>
          </p:cNvSpPr>
          <p:nvPr>
            <p:ph sz="quarter" idx="1"/>
          </p:nvPr>
        </p:nvSpPr>
        <p:spPr/>
        <p:txBody>
          <a:bodyPr>
            <a:normAutofit/>
          </a:bodyPr>
          <a:lstStyle/>
          <a:p>
            <a:r>
              <a:rPr lang="en-US" altLang="zh-CN" dirty="0" smtClean="0"/>
              <a:t>Learning Unknown based on Semantic Correlations</a:t>
            </a:r>
          </a:p>
          <a:p>
            <a:pPr lvl="1"/>
            <a:r>
              <a:rPr lang="en-US" altLang="zh-CN" sz="2400" dirty="0" smtClean="0"/>
              <a:t>A known malicious subject: an unseen behaviors (malicious)</a:t>
            </a:r>
          </a:p>
          <a:p>
            <a:pPr lvl="1"/>
            <a:r>
              <a:rPr lang="en-US" altLang="zh-CN" sz="2400" dirty="0" smtClean="0"/>
              <a:t>A system daemon: perform a new/similar operation (benign)</a:t>
            </a:r>
            <a:endParaRPr lang="en-US" altLang="zh-CN" sz="2400" dirty="0"/>
          </a:p>
        </p:txBody>
      </p:sp>
      <p:pic>
        <p:nvPicPr>
          <p:cNvPr id="5" name="图片 4"/>
          <p:cNvPicPr>
            <a:picLocks noChangeAspect="1"/>
          </p:cNvPicPr>
          <p:nvPr/>
        </p:nvPicPr>
        <p:blipFill>
          <a:blip r:embed="rId2"/>
          <a:stretch>
            <a:fillRect/>
          </a:stretch>
        </p:blipFill>
        <p:spPr>
          <a:xfrm>
            <a:off x="527294" y="3530823"/>
            <a:ext cx="5649088" cy="2768492"/>
          </a:xfrm>
          <a:prstGeom prst="rect">
            <a:avLst/>
          </a:prstGeom>
        </p:spPr>
      </p:pic>
      <p:pic>
        <p:nvPicPr>
          <p:cNvPr id="6" name="图片 5"/>
          <p:cNvPicPr>
            <a:picLocks noChangeAspect="1"/>
          </p:cNvPicPr>
          <p:nvPr/>
        </p:nvPicPr>
        <p:blipFill>
          <a:blip r:embed="rId3"/>
          <a:stretch>
            <a:fillRect/>
          </a:stretch>
        </p:blipFill>
        <p:spPr>
          <a:xfrm>
            <a:off x="6091027" y="4310282"/>
            <a:ext cx="2675021" cy="1887376"/>
          </a:xfrm>
          <a:prstGeom prst="rect">
            <a:avLst/>
          </a:prstGeom>
        </p:spPr>
      </p:pic>
    </p:spTree>
    <p:extLst>
      <p:ext uri="{BB962C8B-B14F-4D97-AF65-F5344CB8AC3E}">
        <p14:creationId xmlns:p14="http://schemas.microsoft.com/office/powerpoint/2010/main" val="42644357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err="1" smtClean="0"/>
              <a:t>EASEAndroid</a:t>
            </a:r>
            <a:r>
              <a:rPr kumimoji="1" lang="en-US" altLang="zh-CN" dirty="0" smtClean="0"/>
              <a:t> Architecture</a:t>
            </a:r>
            <a:endParaRPr kumimoji="1" lang="zh-CN" altLang="en-US" dirty="0"/>
          </a:p>
        </p:txBody>
      </p:sp>
      <p:sp>
        <p:nvSpPr>
          <p:cNvPr id="3" name="幻灯片编号占位符 2"/>
          <p:cNvSpPr>
            <a:spLocks noGrp="1"/>
          </p:cNvSpPr>
          <p:nvPr>
            <p:ph type="sldNum" sz="quarter" idx="12"/>
          </p:nvPr>
        </p:nvSpPr>
        <p:spPr/>
        <p:txBody>
          <a:bodyPr>
            <a:normAutofit fontScale="85000" lnSpcReduction="20000"/>
          </a:bodyPr>
          <a:lstStyle/>
          <a:p>
            <a:fld id="{7006221C-0B84-0B4D-9432-99088D48C6A6}" type="slidenum">
              <a:rPr kumimoji="1" lang="zh-CN" altLang="en-US" smtClean="0"/>
              <a:t>16</a:t>
            </a:fld>
            <a:endParaRPr kumimoji="1" lang="zh-CN" altLang="en-US"/>
          </a:p>
        </p:txBody>
      </p:sp>
      <p:pic>
        <p:nvPicPr>
          <p:cNvPr id="8" name="图片 7"/>
          <p:cNvPicPr>
            <a:picLocks noChangeAspect="1"/>
          </p:cNvPicPr>
          <p:nvPr/>
        </p:nvPicPr>
        <p:blipFill>
          <a:blip r:embed="rId3"/>
          <a:stretch>
            <a:fillRect/>
          </a:stretch>
        </p:blipFill>
        <p:spPr>
          <a:xfrm>
            <a:off x="209550" y="2132123"/>
            <a:ext cx="8934450" cy="3784002"/>
          </a:xfrm>
          <a:prstGeom prst="rect">
            <a:avLst/>
          </a:prstGeom>
        </p:spPr>
      </p:pic>
    </p:spTree>
    <p:extLst>
      <p:ext uri="{BB962C8B-B14F-4D97-AF65-F5344CB8AC3E}">
        <p14:creationId xmlns:p14="http://schemas.microsoft.com/office/powerpoint/2010/main" val="21086991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kumimoji="1" lang="en-US" altLang="zh-CN" sz="4000" dirty="0" smtClean="0"/>
              <a:t>Nearest-Neighbor </a:t>
            </a:r>
            <a:r>
              <a:rPr kumimoji="1" lang="en-US" altLang="zh-CN" sz="4000" dirty="0"/>
              <a:t>(NN) Classifier</a:t>
            </a:r>
            <a:endParaRPr kumimoji="1" lang="zh-CN" altLang="en-US" sz="4000" dirty="0"/>
          </a:p>
        </p:txBody>
      </p:sp>
      <p:sp>
        <p:nvSpPr>
          <p:cNvPr id="3" name="幻灯片编号占位符 2"/>
          <p:cNvSpPr>
            <a:spLocks noGrp="1"/>
          </p:cNvSpPr>
          <p:nvPr>
            <p:ph type="sldNum" sz="quarter" idx="12"/>
          </p:nvPr>
        </p:nvSpPr>
        <p:spPr/>
        <p:txBody>
          <a:bodyPr>
            <a:normAutofit fontScale="85000" lnSpcReduction="20000"/>
          </a:bodyPr>
          <a:lstStyle/>
          <a:p>
            <a:fld id="{7006221C-0B84-0B4D-9432-99088D48C6A6}" type="slidenum">
              <a:rPr kumimoji="1" lang="zh-CN" altLang="en-US" smtClean="0"/>
              <a:t>17</a:t>
            </a:fld>
            <a:endParaRPr kumimoji="1" lang="zh-CN" altLang="en-US"/>
          </a:p>
        </p:txBody>
      </p:sp>
      <p:sp>
        <p:nvSpPr>
          <p:cNvPr id="4" name="内容占位符 3"/>
          <p:cNvSpPr>
            <a:spLocks noGrp="1"/>
          </p:cNvSpPr>
          <p:nvPr>
            <p:ph sz="quarter" idx="1"/>
          </p:nvPr>
        </p:nvSpPr>
        <p:spPr/>
        <p:txBody>
          <a:bodyPr>
            <a:normAutofit/>
          </a:bodyPr>
          <a:lstStyle/>
          <a:p>
            <a:r>
              <a:rPr lang="en-US" altLang="zh-CN" dirty="0" smtClean="0"/>
              <a:t>Observation</a:t>
            </a:r>
          </a:p>
          <a:p>
            <a:pPr lvl="1"/>
            <a:r>
              <a:rPr lang="en-US" altLang="zh-CN" dirty="0"/>
              <a:t>Known </a:t>
            </a:r>
            <a:r>
              <a:rPr lang="en-US" altLang="zh-CN" dirty="0" err="1"/>
              <a:t>sbjs</a:t>
            </a:r>
            <a:r>
              <a:rPr lang="en-US" altLang="zh-CN" dirty="0"/>
              <a:t> perform new access </a:t>
            </a:r>
            <a:r>
              <a:rPr lang="en-US" altLang="zh-CN" dirty="0" smtClean="0"/>
              <a:t>patterns</a:t>
            </a:r>
          </a:p>
          <a:p>
            <a:pPr lvl="2"/>
            <a:r>
              <a:rPr lang="en-US" altLang="zh-CN" dirty="0"/>
              <a:t>Android apps/binaries update with new features</a:t>
            </a:r>
            <a:endParaRPr lang="en-US" altLang="zh-CN" dirty="0" smtClean="0"/>
          </a:p>
          <a:p>
            <a:pPr lvl="1"/>
            <a:r>
              <a:rPr lang="en-US" altLang="zh-CN" dirty="0"/>
              <a:t>New </a:t>
            </a:r>
            <a:r>
              <a:rPr lang="en-US" altLang="zh-CN" dirty="0" err="1"/>
              <a:t>sbjs</a:t>
            </a:r>
            <a:r>
              <a:rPr lang="en-US" altLang="zh-CN" dirty="0"/>
              <a:t> perform known access </a:t>
            </a:r>
            <a:r>
              <a:rPr lang="en-US" altLang="zh-CN" dirty="0" smtClean="0"/>
              <a:t>patterns</a:t>
            </a:r>
          </a:p>
          <a:p>
            <a:pPr lvl="2"/>
            <a:r>
              <a:rPr lang="en-US" altLang="zh-CN" dirty="0" smtClean="0"/>
              <a:t>Certain operations become popular, and are copied by other new applications</a:t>
            </a:r>
            <a:endParaRPr lang="en-US" altLang="zh-CN" dirty="0"/>
          </a:p>
          <a:p>
            <a:r>
              <a:rPr lang="en-US" altLang="zh-CN" dirty="0"/>
              <a:t>NN Classifier identifies connections </a:t>
            </a:r>
            <a:r>
              <a:rPr lang="en-US" altLang="zh-CN" dirty="0" smtClean="0"/>
              <a:t>between</a:t>
            </a:r>
          </a:p>
          <a:p>
            <a:pPr lvl="1"/>
            <a:r>
              <a:rPr lang="en-US" altLang="zh-CN" dirty="0"/>
              <a:t>Known subjects </a:t>
            </a:r>
            <a:r>
              <a:rPr lang="en-US" altLang="zh-CN" dirty="0" smtClean="0">
                <a:sym typeface="Wingdings" panose="05000000000000000000" pitchFamily="2" charset="2"/>
              </a:rPr>
              <a:t></a:t>
            </a:r>
            <a:r>
              <a:rPr lang="en-US" altLang="zh-CN" dirty="0" smtClean="0"/>
              <a:t> </a:t>
            </a:r>
            <a:r>
              <a:rPr lang="en-US" altLang="zh-CN" dirty="0"/>
              <a:t>New access </a:t>
            </a:r>
            <a:r>
              <a:rPr lang="en-US" altLang="zh-CN" dirty="0" smtClean="0"/>
              <a:t>patterns</a:t>
            </a:r>
          </a:p>
          <a:p>
            <a:pPr lvl="1"/>
            <a:r>
              <a:rPr lang="en-US" altLang="zh-CN" dirty="0"/>
              <a:t>New subjects </a:t>
            </a:r>
            <a:r>
              <a:rPr lang="en-US" altLang="zh-CN" dirty="0" smtClean="0">
                <a:sym typeface="Wingdings" panose="05000000000000000000" pitchFamily="2" charset="2"/>
              </a:rPr>
              <a:t></a:t>
            </a:r>
            <a:r>
              <a:rPr lang="en-US" altLang="zh-CN" dirty="0" smtClean="0"/>
              <a:t> </a:t>
            </a:r>
            <a:r>
              <a:rPr lang="en-US" altLang="zh-CN" dirty="0"/>
              <a:t>Known access patterns</a:t>
            </a:r>
            <a:endParaRPr kumimoji="1" lang="en-US" altLang="zh-CN" dirty="0" smtClean="0"/>
          </a:p>
        </p:txBody>
      </p:sp>
    </p:spTree>
    <p:extLst>
      <p:ext uri="{BB962C8B-B14F-4D97-AF65-F5344CB8AC3E}">
        <p14:creationId xmlns:p14="http://schemas.microsoft.com/office/powerpoint/2010/main" val="7391283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kumimoji="1" lang="en-US" altLang="zh-CN" sz="4000" dirty="0" smtClean="0"/>
              <a:t>Pattern-to-Rule Distance Measurer</a:t>
            </a:r>
            <a:endParaRPr kumimoji="1" lang="zh-CN" altLang="en-US" sz="4000" dirty="0"/>
          </a:p>
        </p:txBody>
      </p:sp>
      <p:sp>
        <p:nvSpPr>
          <p:cNvPr id="3" name="幻灯片编号占位符 2"/>
          <p:cNvSpPr>
            <a:spLocks noGrp="1"/>
          </p:cNvSpPr>
          <p:nvPr>
            <p:ph type="sldNum" sz="quarter" idx="12"/>
          </p:nvPr>
        </p:nvSpPr>
        <p:spPr/>
        <p:txBody>
          <a:bodyPr>
            <a:normAutofit fontScale="85000" lnSpcReduction="20000"/>
          </a:bodyPr>
          <a:lstStyle/>
          <a:p>
            <a:fld id="{7006221C-0B84-0B4D-9432-99088D48C6A6}" type="slidenum">
              <a:rPr kumimoji="1" lang="zh-CN" altLang="en-US" smtClean="0"/>
              <a:t>18</a:t>
            </a:fld>
            <a:endParaRPr kumimoji="1" lang="zh-CN" altLang="en-US"/>
          </a:p>
        </p:txBody>
      </p:sp>
      <p:sp>
        <p:nvSpPr>
          <p:cNvPr id="4" name="内容占位符 3"/>
          <p:cNvSpPr>
            <a:spLocks noGrp="1"/>
          </p:cNvSpPr>
          <p:nvPr>
            <p:ph sz="quarter" idx="1"/>
          </p:nvPr>
        </p:nvSpPr>
        <p:spPr/>
        <p:txBody>
          <a:bodyPr>
            <a:normAutofit/>
          </a:bodyPr>
          <a:lstStyle/>
          <a:p>
            <a:r>
              <a:rPr lang="en-US" altLang="zh-CN" dirty="0" smtClean="0"/>
              <a:t>Observation</a:t>
            </a:r>
          </a:p>
          <a:p>
            <a:pPr lvl="1"/>
            <a:r>
              <a:rPr lang="en-US" altLang="zh-CN" dirty="0"/>
              <a:t>New access patterns close to existing </a:t>
            </a:r>
            <a:r>
              <a:rPr lang="en-US" altLang="zh-CN" dirty="0" smtClean="0"/>
              <a:t>incomplete </a:t>
            </a:r>
            <a:r>
              <a:rPr lang="en-US" altLang="zh-CN" sz="2800" dirty="0" smtClean="0"/>
              <a:t>rules </a:t>
            </a:r>
            <a:r>
              <a:rPr lang="en-US" altLang="zh-CN" sz="2800" dirty="0"/>
              <a:t>are the missing parts of those </a:t>
            </a:r>
            <a:r>
              <a:rPr lang="en-US" altLang="zh-CN" sz="2800" dirty="0" smtClean="0"/>
              <a:t>rules</a:t>
            </a:r>
          </a:p>
          <a:p>
            <a:r>
              <a:rPr lang="en-US" altLang="zh-CN" dirty="0"/>
              <a:t>Decision-Tree-based </a:t>
            </a:r>
            <a:r>
              <a:rPr lang="en-US" altLang="zh-CN" dirty="0" smtClean="0"/>
              <a:t>Approach</a:t>
            </a:r>
          </a:p>
          <a:p>
            <a:pPr lvl="1"/>
            <a:r>
              <a:rPr lang="en-US" altLang="zh-CN" dirty="0"/>
              <a:t>Classified as benign if closest to </a:t>
            </a:r>
            <a:r>
              <a:rPr lang="en-US" altLang="zh-CN" dirty="0" smtClean="0"/>
              <a:t>allow</a:t>
            </a:r>
            <a:endParaRPr lang="en-US" altLang="zh-CN" dirty="0"/>
          </a:p>
          <a:p>
            <a:pPr lvl="1"/>
            <a:r>
              <a:rPr lang="en-US" altLang="zh-CN" dirty="0"/>
              <a:t>Classified as malicious if closest to </a:t>
            </a:r>
            <a:r>
              <a:rPr lang="en-US" altLang="zh-CN" dirty="0" err="1" smtClean="0"/>
              <a:t>neverallow</a:t>
            </a:r>
            <a:endParaRPr lang="en-US" altLang="zh-CN" dirty="0" smtClean="0"/>
          </a:p>
          <a:p>
            <a:pPr lvl="1"/>
            <a:r>
              <a:rPr lang="en-US" altLang="zh-CN" dirty="0"/>
              <a:t>Remain unclassified if far from both </a:t>
            </a:r>
            <a:r>
              <a:rPr lang="en-US" altLang="zh-CN" dirty="0" smtClean="0"/>
              <a:t>sides</a:t>
            </a:r>
            <a:endParaRPr kumimoji="1" lang="en-US" altLang="zh-CN" dirty="0" smtClean="0"/>
          </a:p>
        </p:txBody>
      </p:sp>
    </p:spTree>
    <p:extLst>
      <p:ext uri="{BB962C8B-B14F-4D97-AF65-F5344CB8AC3E}">
        <p14:creationId xmlns:p14="http://schemas.microsoft.com/office/powerpoint/2010/main" val="39220350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kumimoji="1" lang="en-US" altLang="zh-CN" sz="4000" dirty="0" smtClean="0"/>
              <a:t>Decision-Tree-Based </a:t>
            </a:r>
            <a:r>
              <a:rPr kumimoji="1" lang="en-US" altLang="zh-CN" sz="4000" dirty="0"/>
              <a:t>Pattern-to-Rule</a:t>
            </a:r>
            <a:r>
              <a:rPr kumimoji="1" lang="en-US" altLang="zh-CN" sz="4000" dirty="0" smtClean="0"/>
              <a:t> </a:t>
            </a:r>
            <a:endParaRPr kumimoji="1" lang="zh-CN" altLang="en-US" sz="4000" dirty="0"/>
          </a:p>
        </p:txBody>
      </p:sp>
      <p:sp>
        <p:nvSpPr>
          <p:cNvPr id="3" name="幻灯片编号占位符 2"/>
          <p:cNvSpPr>
            <a:spLocks noGrp="1"/>
          </p:cNvSpPr>
          <p:nvPr>
            <p:ph type="sldNum" sz="quarter" idx="12"/>
          </p:nvPr>
        </p:nvSpPr>
        <p:spPr/>
        <p:txBody>
          <a:bodyPr>
            <a:normAutofit fontScale="85000" lnSpcReduction="20000"/>
          </a:bodyPr>
          <a:lstStyle/>
          <a:p>
            <a:fld id="{7006221C-0B84-0B4D-9432-99088D48C6A6}" type="slidenum">
              <a:rPr kumimoji="1" lang="zh-CN" altLang="en-US" smtClean="0"/>
              <a:t>19</a:t>
            </a:fld>
            <a:endParaRPr kumimoji="1" lang="zh-CN" altLang="en-US"/>
          </a:p>
        </p:txBody>
      </p:sp>
      <p:sp>
        <p:nvSpPr>
          <p:cNvPr id="5" name="内容占位符 4"/>
          <p:cNvSpPr>
            <a:spLocks noGrp="1"/>
          </p:cNvSpPr>
          <p:nvPr>
            <p:ph sz="quarter" idx="1"/>
          </p:nvPr>
        </p:nvSpPr>
        <p:spPr>
          <a:xfrm>
            <a:off x="612648" y="1600200"/>
            <a:ext cx="8153400" cy="1492358"/>
          </a:xfrm>
        </p:spPr>
        <p:txBody>
          <a:bodyPr>
            <a:normAutofit/>
          </a:bodyPr>
          <a:lstStyle/>
          <a:p>
            <a:r>
              <a:rPr lang="en-US" altLang="zh-CN" dirty="0" smtClean="0"/>
              <a:t>Subject label, object labels, </a:t>
            </a:r>
            <a:r>
              <a:rPr lang="en-US" altLang="zh-CN" dirty="0" err="1" smtClean="0"/>
              <a:t>tclass</a:t>
            </a:r>
            <a:r>
              <a:rPr lang="en-US" altLang="zh-CN" dirty="0" smtClean="0"/>
              <a:t>, permission</a:t>
            </a:r>
          </a:p>
          <a:p>
            <a:pPr lvl="1"/>
            <a:r>
              <a:rPr lang="en-US" altLang="zh-CN" dirty="0" smtClean="0"/>
              <a:t>&lt;</a:t>
            </a:r>
            <a:r>
              <a:rPr lang="en-US" altLang="zh-CN" dirty="0" err="1"/>
              <a:t>untrusted_app</a:t>
            </a:r>
            <a:r>
              <a:rPr lang="en-US" altLang="zh-CN" dirty="0"/>
              <a:t>, </a:t>
            </a:r>
            <a:r>
              <a:rPr lang="en-US" altLang="zh-CN" dirty="0" err="1"/>
              <a:t>sdcard_file</a:t>
            </a:r>
            <a:r>
              <a:rPr lang="en-US" altLang="zh-CN" dirty="0"/>
              <a:t>, </a:t>
            </a:r>
            <a:r>
              <a:rPr lang="en-US" altLang="zh-CN" dirty="0" err="1"/>
              <a:t>dir</a:t>
            </a:r>
            <a:r>
              <a:rPr lang="en-US" altLang="zh-CN" dirty="0"/>
              <a:t>, read&gt;</a:t>
            </a:r>
            <a:endParaRPr lang="zh-CN" altLang="en-US" dirty="0"/>
          </a:p>
        </p:txBody>
      </p:sp>
      <p:grpSp>
        <p:nvGrpSpPr>
          <p:cNvPr id="4" name="组合 3"/>
          <p:cNvGrpSpPr/>
          <p:nvPr/>
        </p:nvGrpSpPr>
        <p:grpSpPr>
          <a:xfrm>
            <a:off x="1647564" y="2543685"/>
            <a:ext cx="5719156" cy="4278457"/>
            <a:chOff x="1592493" y="2287981"/>
            <a:chExt cx="5955463" cy="4428876"/>
          </a:xfrm>
        </p:grpSpPr>
        <p:pic>
          <p:nvPicPr>
            <p:cNvPr id="6" name="图片 5"/>
            <p:cNvPicPr>
              <a:picLocks noChangeAspect="1"/>
            </p:cNvPicPr>
            <p:nvPr/>
          </p:nvPicPr>
          <p:blipFill>
            <a:blip r:embed="rId3"/>
            <a:stretch>
              <a:fillRect/>
            </a:stretch>
          </p:blipFill>
          <p:spPr>
            <a:xfrm>
              <a:off x="1592493" y="2287981"/>
              <a:ext cx="5955463" cy="4428876"/>
            </a:xfrm>
            <a:prstGeom prst="rect">
              <a:avLst/>
            </a:prstGeom>
          </p:spPr>
        </p:pic>
        <p:cxnSp>
          <p:nvCxnSpPr>
            <p:cNvPr id="8" name="直接连接符 7"/>
            <p:cNvCxnSpPr/>
            <p:nvPr/>
          </p:nvCxnSpPr>
          <p:spPr>
            <a:xfrm>
              <a:off x="6172200" y="3092558"/>
              <a:ext cx="381000" cy="0"/>
            </a:xfrm>
            <a:prstGeom prst="line">
              <a:avLst/>
            </a:prstGeom>
            <a:ln w="31750">
              <a:solidFill>
                <a:srgbClr val="FF0000"/>
              </a:solidFill>
            </a:ln>
          </p:spPr>
          <p:style>
            <a:lnRef idx="1">
              <a:schemeClr val="dk1"/>
            </a:lnRef>
            <a:fillRef idx="0">
              <a:schemeClr val="dk1"/>
            </a:fillRef>
            <a:effectRef idx="0">
              <a:schemeClr val="dk1"/>
            </a:effectRef>
            <a:fontRef idx="minor">
              <a:schemeClr val="tx1"/>
            </a:fontRef>
          </p:style>
        </p:cxnSp>
        <p:cxnSp>
          <p:nvCxnSpPr>
            <p:cNvPr id="11" name="直接连接符 10"/>
            <p:cNvCxnSpPr/>
            <p:nvPr/>
          </p:nvCxnSpPr>
          <p:spPr>
            <a:xfrm>
              <a:off x="3478352" y="5026133"/>
              <a:ext cx="903148" cy="0"/>
            </a:xfrm>
            <a:prstGeom prst="line">
              <a:avLst/>
            </a:prstGeom>
            <a:ln w="31750">
              <a:solidFill>
                <a:srgbClr val="FF0000"/>
              </a:solidFill>
            </a:ln>
          </p:spPr>
          <p:style>
            <a:lnRef idx="1">
              <a:schemeClr val="dk1"/>
            </a:lnRef>
            <a:fillRef idx="0">
              <a:schemeClr val="dk1"/>
            </a:fillRef>
            <a:effectRef idx="0">
              <a:schemeClr val="dk1"/>
            </a:effectRef>
            <a:fontRef idx="minor">
              <a:schemeClr val="tx1"/>
            </a:fontRef>
          </p:style>
        </p:cxnSp>
        <p:cxnSp>
          <p:nvCxnSpPr>
            <p:cNvPr id="13" name="直接连接符 12"/>
            <p:cNvCxnSpPr/>
            <p:nvPr/>
          </p:nvCxnSpPr>
          <p:spPr>
            <a:xfrm>
              <a:off x="5276850" y="4045058"/>
              <a:ext cx="234950" cy="0"/>
            </a:xfrm>
            <a:prstGeom prst="line">
              <a:avLst/>
            </a:prstGeom>
            <a:ln w="31750">
              <a:solidFill>
                <a:srgbClr val="FF0000"/>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003323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Security Enhanced Android</a:t>
            </a:r>
            <a:endParaRPr kumimoji="1" lang="zh-CN" altLang="en-US" dirty="0"/>
          </a:p>
        </p:txBody>
      </p:sp>
      <p:sp>
        <p:nvSpPr>
          <p:cNvPr id="3" name="幻灯片编号占位符 2"/>
          <p:cNvSpPr>
            <a:spLocks noGrp="1"/>
          </p:cNvSpPr>
          <p:nvPr>
            <p:ph type="sldNum" sz="quarter" idx="12"/>
          </p:nvPr>
        </p:nvSpPr>
        <p:spPr/>
        <p:txBody>
          <a:bodyPr>
            <a:normAutofit fontScale="85000" lnSpcReduction="20000"/>
          </a:bodyPr>
          <a:lstStyle/>
          <a:p>
            <a:fld id="{7006221C-0B84-0B4D-9432-99088D48C6A6}" type="slidenum">
              <a:rPr kumimoji="1" lang="zh-CN" altLang="en-US" smtClean="0"/>
              <a:t>2</a:t>
            </a:fld>
            <a:endParaRPr kumimoji="1" lang="zh-CN" altLang="en-US"/>
          </a:p>
        </p:txBody>
      </p:sp>
      <p:sp>
        <p:nvSpPr>
          <p:cNvPr id="4" name="内容占位符 3"/>
          <p:cNvSpPr>
            <a:spLocks noGrp="1"/>
          </p:cNvSpPr>
          <p:nvPr>
            <p:ph sz="quarter" idx="1"/>
          </p:nvPr>
        </p:nvSpPr>
        <p:spPr/>
        <p:txBody>
          <a:bodyPr>
            <a:normAutofit/>
          </a:bodyPr>
          <a:lstStyle/>
          <a:p>
            <a:r>
              <a:rPr kumimoji="1" lang="en-US" altLang="zh-CN" dirty="0" err="1" smtClean="0"/>
              <a:t>SEAndroid</a:t>
            </a:r>
            <a:endParaRPr kumimoji="1" lang="en-US" altLang="zh-CN" dirty="0" smtClean="0"/>
          </a:p>
          <a:p>
            <a:pPr lvl="1"/>
            <a:r>
              <a:rPr lang="en-US" altLang="zh-CN" dirty="0" smtClean="0"/>
              <a:t>Security enhancements to Android.</a:t>
            </a:r>
          </a:p>
          <a:p>
            <a:pPr lvl="1"/>
            <a:r>
              <a:rPr kumimoji="1" lang="en-US" altLang="zh-CN" dirty="0" smtClean="0"/>
              <a:t>Enforce mandatory access control (MAC) policy between </a:t>
            </a:r>
            <a:r>
              <a:rPr kumimoji="1" lang="en-US" altLang="zh-CN" b="1" dirty="0" smtClean="0">
                <a:solidFill>
                  <a:schemeClr val="accent1">
                    <a:lumMod val="75000"/>
                  </a:schemeClr>
                </a:solidFill>
              </a:rPr>
              <a:t>subjects</a:t>
            </a:r>
            <a:r>
              <a:rPr kumimoji="1" lang="en-US" altLang="zh-CN" dirty="0" smtClean="0">
                <a:solidFill>
                  <a:schemeClr val="accent1">
                    <a:lumMod val="75000"/>
                  </a:schemeClr>
                </a:solidFill>
              </a:rPr>
              <a:t> </a:t>
            </a:r>
            <a:r>
              <a:rPr kumimoji="1" lang="en-US" altLang="zh-CN" dirty="0" smtClean="0"/>
              <a:t>(process) and </a:t>
            </a:r>
            <a:r>
              <a:rPr kumimoji="1" lang="en-US" altLang="zh-CN" b="1" dirty="0" smtClean="0">
                <a:solidFill>
                  <a:schemeClr val="accent1">
                    <a:lumMod val="75000"/>
                  </a:schemeClr>
                </a:solidFill>
              </a:rPr>
              <a:t>objects</a:t>
            </a:r>
            <a:r>
              <a:rPr kumimoji="1" lang="en-US" altLang="zh-CN" dirty="0" smtClean="0">
                <a:solidFill>
                  <a:schemeClr val="accent1">
                    <a:lumMod val="75000"/>
                  </a:schemeClr>
                </a:solidFill>
              </a:rPr>
              <a:t> </a:t>
            </a:r>
            <a:r>
              <a:rPr kumimoji="1" lang="en-US" altLang="zh-CN" dirty="0" smtClean="0"/>
              <a:t>(files, sockets)</a:t>
            </a:r>
            <a:endParaRPr kumimoji="1" lang="en-US" altLang="zh-CN" dirty="0"/>
          </a:p>
        </p:txBody>
      </p:sp>
      <p:pic>
        <p:nvPicPr>
          <p:cNvPr id="5" name="图片 4"/>
          <p:cNvPicPr>
            <a:picLocks noChangeAspect="1"/>
          </p:cNvPicPr>
          <p:nvPr/>
        </p:nvPicPr>
        <p:blipFill>
          <a:blip r:embed="rId3"/>
          <a:stretch>
            <a:fillRect/>
          </a:stretch>
        </p:blipFill>
        <p:spPr>
          <a:xfrm>
            <a:off x="1591788" y="3971808"/>
            <a:ext cx="2165506" cy="1800000"/>
          </a:xfrm>
          <a:prstGeom prst="rect">
            <a:avLst/>
          </a:prstGeom>
        </p:spPr>
      </p:pic>
      <p:pic>
        <p:nvPicPr>
          <p:cNvPr id="9" name="图片 8"/>
          <p:cNvPicPr>
            <a:picLocks noChangeAspect="1"/>
          </p:cNvPicPr>
          <p:nvPr/>
        </p:nvPicPr>
        <p:blipFill>
          <a:blip r:embed="rId4"/>
          <a:stretch>
            <a:fillRect/>
          </a:stretch>
        </p:blipFill>
        <p:spPr>
          <a:xfrm>
            <a:off x="4082590" y="3831031"/>
            <a:ext cx="3404832" cy="2081553"/>
          </a:xfrm>
          <a:prstGeom prst="rect">
            <a:avLst/>
          </a:prstGeom>
        </p:spPr>
      </p:pic>
      <p:sp>
        <p:nvSpPr>
          <p:cNvPr id="10" name="加号 9"/>
          <p:cNvSpPr/>
          <p:nvPr/>
        </p:nvSpPr>
        <p:spPr>
          <a:xfrm>
            <a:off x="3757294" y="4396011"/>
            <a:ext cx="781050" cy="866775"/>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963004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kumimoji="1" lang="en-US" altLang="zh-CN" sz="4000" dirty="0" smtClean="0"/>
              <a:t>Co-Occurrence Learner</a:t>
            </a:r>
            <a:endParaRPr kumimoji="1" lang="zh-CN" altLang="en-US" sz="4000" dirty="0"/>
          </a:p>
        </p:txBody>
      </p:sp>
      <p:sp>
        <p:nvSpPr>
          <p:cNvPr id="3" name="幻灯片编号占位符 2"/>
          <p:cNvSpPr>
            <a:spLocks noGrp="1"/>
          </p:cNvSpPr>
          <p:nvPr>
            <p:ph type="sldNum" sz="quarter" idx="12"/>
          </p:nvPr>
        </p:nvSpPr>
        <p:spPr/>
        <p:txBody>
          <a:bodyPr>
            <a:normAutofit fontScale="85000" lnSpcReduction="20000"/>
          </a:bodyPr>
          <a:lstStyle/>
          <a:p>
            <a:fld id="{7006221C-0B84-0B4D-9432-99088D48C6A6}" type="slidenum">
              <a:rPr kumimoji="1" lang="zh-CN" altLang="en-US" smtClean="0"/>
              <a:t>20</a:t>
            </a:fld>
            <a:endParaRPr kumimoji="1" lang="zh-CN" altLang="en-US"/>
          </a:p>
        </p:txBody>
      </p:sp>
      <p:sp>
        <p:nvSpPr>
          <p:cNvPr id="4" name="内容占位符 3"/>
          <p:cNvSpPr>
            <a:spLocks noGrp="1"/>
          </p:cNvSpPr>
          <p:nvPr>
            <p:ph sz="quarter" idx="1"/>
          </p:nvPr>
        </p:nvSpPr>
        <p:spPr/>
        <p:txBody>
          <a:bodyPr>
            <a:normAutofit/>
          </a:bodyPr>
          <a:lstStyle/>
          <a:p>
            <a:r>
              <a:rPr lang="en-US" altLang="zh-CN" dirty="0" smtClean="0"/>
              <a:t>Observation</a:t>
            </a:r>
          </a:p>
          <a:p>
            <a:pPr lvl="1"/>
            <a:r>
              <a:rPr lang="en-US" altLang="zh-CN" dirty="0"/>
              <a:t>A functionality or an attack often involve a </a:t>
            </a:r>
            <a:r>
              <a:rPr lang="en-US" altLang="zh-CN" dirty="0" smtClean="0"/>
              <a:t>series of </a:t>
            </a:r>
            <a:r>
              <a:rPr lang="en-US" altLang="zh-CN" dirty="0"/>
              <a:t>access patterns captured </a:t>
            </a:r>
            <a:r>
              <a:rPr lang="en-US" altLang="zh-CN" dirty="0" smtClean="0"/>
              <a:t>together</a:t>
            </a:r>
          </a:p>
          <a:p>
            <a:r>
              <a:rPr lang="en-US" altLang="zh-CN" dirty="0"/>
              <a:t>Co-Occurrence </a:t>
            </a:r>
            <a:r>
              <a:rPr lang="en-US" altLang="zh-CN" dirty="0" smtClean="0"/>
              <a:t>Learner</a:t>
            </a:r>
          </a:p>
          <a:p>
            <a:pPr lvl="1"/>
            <a:r>
              <a:rPr lang="en-US" altLang="zh-CN" dirty="0" smtClean="0"/>
              <a:t>Infer </a:t>
            </a:r>
            <a:r>
              <a:rPr lang="en-US" altLang="zh-CN" dirty="0"/>
              <a:t>new access patterns based on known access patterns if they co-occur together</a:t>
            </a:r>
          </a:p>
        </p:txBody>
      </p:sp>
      <p:pic>
        <p:nvPicPr>
          <p:cNvPr id="5" name="图片 4"/>
          <p:cNvPicPr>
            <a:picLocks noChangeAspect="1"/>
          </p:cNvPicPr>
          <p:nvPr/>
        </p:nvPicPr>
        <p:blipFill>
          <a:blip r:embed="rId3"/>
          <a:stretch>
            <a:fillRect/>
          </a:stretch>
        </p:blipFill>
        <p:spPr>
          <a:xfrm>
            <a:off x="2835343" y="4588626"/>
            <a:ext cx="3708009" cy="2023023"/>
          </a:xfrm>
          <a:prstGeom prst="rect">
            <a:avLst/>
          </a:prstGeom>
        </p:spPr>
      </p:pic>
    </p:spTree>
    <p:extLst>
      <p:ext uri="{BB962C8B-B14F-4D97-AF65-F5344CB8AC3E}">
        <p14:creationId xmlns:p14="http://schemas.microsoft.com/office/powerpoint/2010/main" val="3541462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kumimoji="1" lang="en-US" altLang="zh-CN" sz="4000" dirty="0" smtClean="0"/>
              <a:t>Learning Balancer &amp; Combiner</a:t>
            </a:r>
            <a:endParaRPr kumimoji="1" lang="zh-CN" altLang="en-US" sz="4000" dirty="0"/>
          </a:p>
        </p:txBody>
      </p:sp>
      <p:sp>
        <p:nvSpPr>
          <p:cNvPr id="3" name="幻灯片编号占位符 2"/>
          <p:cNvSpPr>
            <a:spLocks noGrp="1"/>
          </p:cNvSpPr>
          <p:nvPr>
            <p:ph type="sldNum" sz="quarter" idx="12"/>
          </p:nvPr>
        </p:nvSpPr>
        <p:spPr/>
        <p:txBody>
          <a:bodyPr>
            <a:normAutofit fontScale="85000" lnSpcReduction="20000"/>
          </a:bodyPr>
          <a:lstStyle/>
          <a:p>
            <a:fld id="{7006221C-0B84-0B4D-9432-99088D48C6A6}" type="slidenum">
              <a:rPr kumimoji="1" lang="zh-CN" altLang="en-US" smtClean="0"/>
              <a:t>21</a:t>
            </a:fld>
            <a:endParaRPr kumimoji="1" lang="zh-CN" altLang="en-US"/>
          </a:p>
        </p:txBody>
      </p:sp>
      <p:sp>
        <p:nvSpPr>
          <p:cNvPr id="4" name="内容占位符 3"/>
          <p:cNvSpPr>
            <a:spLocks noGrp="1"/>
          </p:cNvSpPr>
          <p:nvPr>
            <p:ph sz="quarter" idx="1"/>
          </p:nvPr>
        </p:nvSpPr>
        <p:spPr/>
        <p:txBody>
          <a:bodyPr>
            <a:normAutofit/>
          </a:bodyPr>
          <a:lstStyle/>
          <a:p>
            <a:r>
              <a:rPr lang="en-US" altLang="zh-CN" dirty="0" smtClean="0"/>
              <a:t>Manage </a:t>
            </a:r>
            <a:r>
              <a:rPr lang="en-US" altLang="zh-CN" dirty="0"/>
              <a:t>thresholds of each </a:t>
            </a:r>
            <a:r>
              <a:rPr lang="en-US" altLang="zh-CN" dirty="0" smtClean="0"/>
              <a:t>learner</a:t>
            </a:r>
          </a:p>
          <a:p>
            <a:r>
              <a:rPr lang="en-US" altLang="zh-CN" dirty="0"/>
              <a:t>Combine results to expand knowledge </a:t>
            </a:r>
            <a:r>
              <a:rPr lang="en-US" altLang="zh-CN" dirty="0" smtClean="0"/>
              <a:t>base</a:t>
            </a:r>
          </a:p>
          <a:p>
            <a:r>
              <a:rPr lang="en-US" altLang="zh-CN" dirty="0"/>
              <a:t>Balance precision and </a:t>
            </a:r>
            <a:r>
              <a:rPr lang="en-US" altLang="zh-CN" dirty="0" smtClean="0"/>
              <a:t>coverage</a:t>
            </a:r>
          </a:p>
          <a:p>
            <a:pPr lvl="1"/>
            <a:r>
              <a:rPr lang="en-US" altLang="zh-CN" dirty="0"/>
              <a:t>Automated Mode (high precision</a:t>
            </a:r>
            <a:r>
              <a:rPr lang="en-US" altLang="zh-CN" dirty="0" smtClean="0"/>
              <a:t>)</a:t>
            </a:r>
          </a:p>
          <a:p>
            <a:pPr lvl="1"/>
            <a:r>
              <a:rPr lang="en-US" altLang="zh-CN" dirty="0"/>
              <a:t>Semi-Automated Mode (high coverage</a:t>
            </a:r>
            <a:r>
              <a:rPr lang="en-US" altLang="zh-CN" dirty="0" smtClean="0"/>
              <a:t>)</a:t>
            </a:r>
          </a:p>
        </p:txBody>
      </p:sp>
      <p:pic>
        <p:nvPicPr>
          <p:cNvPr id="7" name="图片 6"/>
          <p:cNvPicPr>
            <a:picLocks noChangeAspect="1"/>
          </p:cNvPicPr>
          <p:nvPr/>
        </p:nvPicPr>
        <p:blipFill>
          <a:blip r:embed="rId3"/>
          <a:stretch>
            <a:fillRect/>
          </a:stretch>
        </p:blipFill>
        <p:spPr>
          <a:xfrm>
            <a:off x="2246458" y="4202084"/>
            <a:ext cx="4885779" cy="2655916"/>
          </a:xfrm>
          <a:prstGeom prst="rect">
            <a:avLst/>
          </a:prstGeom>
        </p:spPr>
      </p:pic>
      <p:sp>
        <p:nvSpPr>
          <p:cNvPr id="8" name="矩形 7"/>
          <p:cNvSpPr/>
          <p:nvPr/>
        </p:nvSpPr>
        <p:spPr>
          <a:xfrm>
            <a:off x="6276813" y="6606541"/>
            <a:ext cx="855424" cy="25145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648301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kumimoji="1" lang="en-US" altLang="zh-CN" sz="4000" dirty="0" smtClean="0"/>
              <a:t>Policy </a:t>
            </a:r>
            <a:r>
              <a:rPr kumimoji="1" lang="en-US" altLang="zh-CN" sz="4000" dirty="0"/>
              <a:t>Refinement Generator</a:t>
            </a:r>
            <a:endParaRPr kumimoji="1" lang="zh-CN" altLang="en-US" sz="4000" dirty="0"/>
          </a:p>
        </p:txBody>
      </p:sp>
      <p:sp>
        <p:nvSpPr>
          <p:cNvPr id="3" name="幻灯片编号占位符 2"/>
          <p:cNvSpPr>
            <a:spLocks noGrp="1"/>
          </p:cNvSpPr>
          <p:nvPr>
            <p:ph type="sldNum" sz="quarter" idx="12"/>
          </p:nvPr>
        </p:nvSpPr>
        <p:spPr/>
        <p:txBody>
          <a:bodyPr>
            <a:normAutofit fontScale="85000" lnSpcReduction="20000"/>
          </a:bodyPr>
          <a:lstStyle/>
          <a:p>
            <a:fld id="{7006221C-0B84-0B4D-9432-99088D48C6A6}" type="slidenum">
              <a:rPr kumimoji="1" lang="zh-CN" altLang="en-US" smtClean="0"/>
              <a:t>22</a:t>
            </a:fld>
            <a:endParaRPr kumimoji="1" lang="zh-CN" altLang="en-US"/>
          </a:p>
        </p:txBody>
      </p:sp>
      <p:sp>
        <p:nvSpPr>
          <p:cNvPr id="4" name="内容占位符 3"/>
          <p:cNvSpPr>
            <a:spLocks noGrp="1"/>
          </p:cNvSpPr>
          <p:nvPr>
            <p:ph sz="quarter" idx="1"/>
          </p:nvPr>
        </p:nvSpPr>
        <p:spPr/>
        <p:txBody>
          <a:bodyPr>
            <a:normAutofit/>
          </a:bodyPr>
          <a:lstStyle/>
          <a:p>
            <a:r>
              <a:rPr lang="en-US" altLang="zh-CN" dirty="0" smtClean="0"/>
              <a:t>Suggest new </a:t>
            </a:r>
            <a:r>
              <a:rPr lang="en-US" altLang="zh-CN" dirty="0"/>
              <a:t>security labels and </a:t>
            </a:r>
            <a:r>
              <a:rPr lang="en-US" altLang="zh-CN" dirty="0" smtClean="0"/>
              <a:t>rules</a:t>
            </a:r>
          </a:p>
          <a:p>
            <a:r>
              <a:rPr lang="en-US" altLang="zh-CN" dirty="0"/>
              <a:t>Group </a:t>
            </a:r>
            <a:r>
              <a:rPr lang="en-US" altLang="zh-CN" dirty="0" err="1"/>
              <a:t>sbjs</a:t>
            </a:r>
            <a:r>
              <a:rPr lang="en-US" altLang="zh-CN" dirty="0"/>
              <a:t>/</a:t>
            </a:r>
            <a:r>
              <a:rPr lang="en-US" altLang="zh-CN" dirty="0" err="1"/>
              <a:t>objs</a:t>
            </a:r>
            <a:r>
              <a:rPr lang="en-US" altLang="zh-CN" dirty="0"/>
              <a:t> together based on </a:t>
            </a:r>
            <a:r>
              <a:rPr lang="en-US" altLang="zh-CN" dirty="0" smtClean="0"/>
              <a:t>existing coarse-grained </a:t>
            </a:r>
            <a:r>
              <a:rPr lang="en-US" altLang="zh-CN" dirty="0" smtClean="0"/>
              <a:t>labels</a:t>
            </a:r>
          </a:p>
          <a:p>
            <a:r>
              <a:rPr lang="en-US" altLang="zh-CN" dirty="0" smtClean="0"/>
              <a:t>Infer </a:t>
            </a:r>
            <a:r>
              <a:rPr lang="en-US" altLang="zh-CN" dirty="0"/>
              <a:t>fine-grained labels and encode into </a:t>
            </a:r>
            <a:r>
              <a:rPr lang="en-US" altLang="zh-CN" dirty="0" smtClean="0"/>
              <a:t>rules</a:t>
            </a:r>
          </a:p>
          <a:p>
            <a:pPr lvl="1"/>
            <a:r>
              <a:rPr lang="en-US" altLang="zh-CN" sz="2400" b="1" dirty="0">
                <a:solidFill>
                  <a:schemeClr val="accent1">
                    <a:lumMod val="75000"/>
                  </a:schemeClr>
                </a:solidFill>
              </a:rPr>
              <a:t>&lt;</a:t>
            </a:r>
            <a:r>
              <a:rPr lang="en-US" altLang="zh-CN" sz="2400" b="1" dirty="0" err="1">
                <a:solidFill>
                  <a:schemeClr val="accent1">
                    <a:lumMod val="75000"/>
                  </a:schemeClr>
                </a:solidFill>
              </a:rPr>
              <a:t>sbj_label</a:t>
            </a:r>
            <a:r>
              <a:rPr lang="en-US" altLang="zh-CN" sz="2400" b="1" dirty="0">
                <a:solidFill>
                  <a:schemeClr val="accent1">
                    <a:lumMod val="75000"/>
                  </a:schemeClr>
                </a:solidFill>
              </a:rPr>
              <a:t>, perm, </a:t>
            </a:r>
            <a:r>
              <a:rPr lang="en-US" altLang="zh-CN" sz="2400" b="1" dirty="0" err="1">
                <a:solidFill>
                  <a:schemeClr val="accent1">
                    <a:lumMod val="75000"/>
                  </a:schemeClr>
                </a:solidFill>
              </a:rPr>
              <a:t>tclass</a:t>
            </a:r>
            <a:r>
              <a:rPr lang="en-US" altLang="zh-CN" sz="2400" b="1" dirty="0">
                <a:solidFill>
                  <a:schemeClr val="accent1">
                    <a:lumMod val="75000"/>
                  </a:schemeClr>
                </a:solidFill>
              </a:rPr>
              <a:t>, </a:t>
            </a:r>
            <a:r>
              <a:rPr lang="en-US" altLang="zh-CN" sz="2400" b="1" dirty="0" err="1">
                <a:solidFill>
                  <a:schemeClr val="accent1">
                    <a:lumMod val="75000"/>
                  </a:schemeClr>
                </a:solidFill>
              </a:rPr>
              <a:t>obj_label</a:t>
            </a:r>
            <a:r>
              <a:rPr lang="en-US" altLang="zh-CN" sz="2400" b="1" dirty="0">
                <a:solidFill>
                  <a:schemeClr val="accent1">
                    <a:lumMod val="75000"/>
                  </a:schemeClr>
                </a:solidFill>
              </a:rPr>
              <a:t>&gt;</a:t>
            </a:r>
            <a:endParaRPr lang="en-US" altLang="zh-CN" dirty="0"/>
          </a:p>
          <a:p>
            <a:pPr lvl="1"/>
            <a:endParaRPr lang="en-US" altLang="zh-CN" dirty="0" smtClean="0"/>
          </a:p>
        </p:txBody>
      </p:sp>
      <p:pic>
        <p:nvPicPr>
          <p:cNvPr id="5" name="图片 4"/>
          <p:cNvPicPr>
            <a:picLocks noChangeAspect="1"/>
          </p:cNvPicPr>
          <p:nvPr/>
        </p:nvPicPr>
        <p:blipFill>
          <a:blip r:embed="rId3"/>
          <a:stretch>
            <a:fillRect/>
          </a:stretch>
        </p:blipFill>
        <p:spPr>
          <a:xfrm>
            <a:off x="1937050" y="4044835"/>
            <a:ext cx="5069107" cy="2813165"/>
          </a:xfrm>
          <a:prstGeom prst="rect">
            <a:avLst/>
          </a:prstGeom>
        </p:spPr>
      </p:pic>
    </p:spTree>
    <p:extLst>
      <p:ext uri="{BB962C8B-B14F-4D97-AF65-F5344CB8AC3E}">
        <p14:creationId xmlns:p14="http://schemas.microsoft.com/office/powerpoint/2010/main" val="2735383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kumimoji="1" lang="en-US" altLang="zh-CN" sz="4000" dirty="0" smtClean="0"/>
              <a:t>Implementation</a:t>
            </a:r>
            <a:endParaRPr kumimoji="1" lang="zh-CN" altLang="en-US" sz="4000" dirty="0"/>
          </a:p>
        </p:txBody>
      </p:sp>
      <p:sp>
        <p:nvSpPr>
          <p:cNvPr id="3" name="幻灯片编号占位符 2"/>
          <p:cNvSpPr>
            <a:spLocks noGrp="1"/>
          </p:cNvSpPr>
          <p:nvPr>
            <p:ph type="sldNum" sz="quarter" idx="12"/>
          </p:nvPr>
        </p:nvSpPr>
        <p:spPr/>
        <p:txBody>
          <a:bodyPr>
            <a:normAutofit fontScale="85000" lnSpcReduction="20000"/>
          </a:bodyPr>
          <a:lstStyle/>
          <a:p>
            <a:fld id="{7006221C-0B84-0B4D-9432-99088D48C6A6}" type="slidenum">
              <a:rPr kumimoji="1" lang="zh-CN" altLang="en-US" smtClean="0"/>
              <a:t>23</a:t>
            </a:fld>
            <a:endParaRPr kumimoji="1" lang="zh-CN" altLang="en-US"/>
          </a:p>
        </p:txBody>
      </p:sp>
      <p:sp>
        <p:nvSpPr>
          <p:cNvPr id="4" name="内容占位符 3"/>
          <p:cNvSpPr>
            <a:spLocks noGrp="1"/>
          </p:cNvSpPr>
          <p:nvPr>
            <p:ph sz="quarter" idx="1"/>
          </p:nvPr>
        </p:nvSpPr>
        <p:spPr/>
        <p:txBody>
          <a:bodyPr>
            <a:normAutofit/>
          </a:bodyPr>
          <a:lstStyle/>
          <a:p>
            <a:r>
              <a:rPr lang="en-US" altLang="zh-CN" dirty="0" smtClean="0"/>
              <a:t>A </a:t>
            </a:r>
            <a:r>
              <a:rPr lang="en-US" altLang="zh-CN" dirty="0"/>
              <a:t>prototype of </a:t>
            </a:r>
            <a:r>
              <a:rPr lang="en-US" altLang="zh-CN" dirty="0" err="1"/>
              <a:t>EASEAndroid</a:t>
            </a:r>
            <a:r>
              <a:rPr lang="en-US" altLang="zh-CN" dirty="0"/>
              <a:t> on an </a:t>
            </a:r>
            <a:r>
              <a:rPr lang="en-US" altLang="zh-CN" dirty="0" smtClean="0"/>
              <a:t>8-node </a:t>
            </a:r>
            <a:r>
              <a:rPr lang="en-US" altLang="zh-CN" dirty="0" err="1" smtClean="0"/>
              <a:t>Hadoop</a:t>
            </a:r>
            <a:r>
              <a:rPr lang="en-US" altLang="zh-CN" dirty="0" smtClean="0"/>
              <a:t> </a:t>
            </a:r>
            <a:r>
              <a:rPr lang="en-US" altLang="zh-CN" dirty="0"/>
              <a:t>cluster with each node having 8-core </a:t>
            </a:r>
            <a:r>
              <a:rPr lang="en-US" altLang="zh-CN" dirty="0" smtClean="0"/>
              <a:t>Xeon 2GHz</a:t>
            </a:r>
            <a:r>
              <a:rPr lang="en-US" altLang="zh-CN" dirty="0"/>
              <a:t>, 32 GB memory. </a:t>
            </a:r>
            <a:endParaRPr lang="en-US" altLang="zh-CN" dirty="0" smtClean="0"/>
          </a:p>
          <a:p>
            <a:r>
              <a:rPr lang="en-US" altLang="zh-CN" dirty="0" smtClean="0"/>
              <a:t>Open </a:t>
            </a:r>
            <a:r>
              <a:rPr lang="en-US" altLang="zh-CN" dirty="0"/>
              <a:t>source </a:t>
            </a:r>
            <a:r>
              <a:rPr lang="en-US" altLang="zh-CN" dirty="0" err="1" smtClean="0"/>
              <a:t>Cloudera</a:t>
            </a:r>
            <a:r>
              <a:rPr lang="en-US" altLang="zh-CN" dirty="0"/>
              <a:t> </a:t>
            </a:r>
            <a:r>
              <a:rPr lang="en-US" altLang="zh-CN" dirty="0" smtClean="0"/>
              <a:t>Impala </a:t>
            </a:r>
            <a:r>
              <a:rPr lang="en-US" altLang="zh-CN" dirty="0"/>
              <a:t>as the distributed SQL layer, with 10K </a:t>
            </a:r>
            <a:r>
              <a:rPr lang="en-US" altLang="zh-CN" dirty="0" smtClean="0"/>
              <a:t>SLOC Java </a:t>
            </a:r>
            <a:r>
              <a:rPr lang="en-US" altLang="zh-CN" dirty="0"/>
              <a:t>as the learning layer</a:t>
            </a:r>
            <a:endParaRPr lang="en-US" altLang="zh-CN" dirty="0" smtClean="0"/>
          </a:p>
        </p:txBody>
      </p:sp>
    </p:spTree>
    <p:extLst>
      <p:ext uri="{BB962C8B-B14F-4D97-AF65-F5344CB8AC3E}">
        <p14:creationId xmlns:p14="http://schemas.microsoft.com/office/powerpoint/2010/main" val="331790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kumimoji="1" lang="en-US" altLang="zh-CN" sz="4000" dirty="0" smtClean="0"/>
              <a:t>Evaluation</a:t>
            </a:r>
            <a:endParaRPr kumimoji="1" lang="zh-CN" altLang="en-US" sz="4000" dirty="0"/>
          </a:p>
        </p:txBody>
      </p:sp>
      <p:sp>
        <p:nvSpPr>
          <p:cNvPr id="3" name="幻灯片编号占位符 2"/>
          <p:cNvSpPr>
            <a:spLocks noGrp="1"/>
          </p:cNvSpPr>
          <p:nvPr>
            <p:ph type="sldNum" sz="quarter" idx="12"/>
          </p:nvPr>
        </p:nvSpPr>
        <p:spPr/>
        <p:txBody>
          <a:bodyPr>
            <a:normAutofit fontScale="85000" lnSpcReduction="20000"/>
          </a:bodyPr>
          <a:lstStyle/>
          <a:p>
            <a:fld id="{7006221C-0B84-0B4D-9432-99088D48C6A6}" type="slidenum">
              <a:rPr kumimoji="1" lang="zh-CN" altLang="en-US" smtClean="0"/>
              <a:t>24</a:t>
            </a:fld>
            <a:endParaRPr kumimoji="1" lang="zh-CN" altLang="en-US"/>
          </a:p>
        </p:txBody>
      </p:sp>
      <p:sp>
        <p:nvSpPr>
          <p:cNvPr id="4" name="内容占位符 3"/>
          <p:cNvSpPr>
            <a:spLocks noGrp="1"/>
          </p:cNvSpPr>
          <p:nvPr>
            <p:ph sz="quarter" idx="1"/>
          </p:nvPr>
        </p:nvSpPr>
        <p:spPr/>
        <p:txBody>
          <a:bodyPr>
            <a:normAutofit fontScale="92500" lnSpcReduction="20000"/>
          </a:bodyPr>
          <a:lstStyle/>
          <a:p>
            <a:r>
              <a:rPr lang="en-US" altLang="zh-CN" dirty="0"/>
              <a:t>Audit Log Dataset</a:t>
            </a:r>
          </a:p>
          <a:p>
            <a:pPr lvl="1"/>
            <a:r>
              <a:rPr lang="en-US" altLang="zh-CN" dirty="0" smtClean="0"/>
              <a:t>1.3M </a:t>
            </a:r>
            <a:r>
              <a:rPr lang="en-US" altLang="zh-CN" dirty="0"/>
              <a:t>logs from real-world Samsung devices with Android 4.3 over 2014</a:t>
            </a:r>
          </a:p>
          <a:p>
            <a:pPr lvl="1"/>
            <a:r>
              <a:rPr lang="en-US" altLang="zh-CN" dirty="0"/>
              <a:t>145K unique access events and generalized into 3530 access patterns</a:t>
            </a:r>
          </a:p>
          <a:p>
            <a:r>
              <a:rPr lang="en-US" altLang="zh-CN" dirty="0"/>
              <a:t>Initial Knowledge</a:t>
            </a:r>
          </a:p>
          <a:p>
            <a:pPr lvl="1"/>
            <a:r>
              <a:rPr lang="en-US" altLang="zh-CN" sz="2800" dirty="0" smtClean="0"/>
              <a:t>5094 </a:t>
            </a:r>
            <a:r>
              <a:rPr lang="en-US" altLang="zh-CN" sz="2800" dirty="0"/>
              <a:t>allow rules and 59 </a:t>
            </a:r>
            <a:r>
              <a:rPr lang="en-US" altLang="zh-CN" sz="2800" dirty="0" err="1"/>
              <a:t>neverallow</a:t>
            </a:r>
            <a:r>
              <a:rPr lang="en-US" altLang="zh-CN" sz="2800" dirty="0"/>
              <a:t> rules </a:t>
            </a:r>
            <a:endParaRPr lang="en-US" altLang="zh-CN" sz="2800" dirty="0" smtClean="0"/>
          </a:p>
          <a:p>
            <a:pPr lvl="1"/>
            <a:r>
              <a:rPr lang="en-US" altLang="zh-CN" sz="2800" dirty="0" smtClean="0"/>
              <a:t>17 malicious access pattern</a:t>
            </a:r>
            <a:endParaRPr lang="en-US" altLang="zh-CN" dirty="0" smtClean="0"/>
          </a:p>
          <a:p>
            <a:r>
              <a:rPr lang="en-US" altLang="zh-CN" dirty="0" smtClean="0"/>
              <a:t>Ground Truth</a:t>
            </a:r>
          </a:p>
          <a:p>
            <a:pPr lvl="1"/>
            <a:r>
              <a:rPr lang="en-US" altLang="zh-CN" dirty="0" smtClean="0"/>
              <a:t>A </a:t>
            </a:r>
            <a:r>
              <a:rPr lang="en-US" altLang="zh-CN" dirty="0"/>
              <a:t>later version of human-refined </a:t>
            </a:r>
            <a:r>
              <a:rPr lang="en-US" altLang="zh-CN" dirty="0" smtClean="0"/>
              <a:t>policy (6337/94)</a:t>
            </a:r>
            <a:endParaRPr lang="en-US" altLang="zh-CN" dirty="0" smtClean="0"/>
          </a:p>
          <a:p>
            <a:pPr lvl="1"/>
            <a:r>
              <a:rPr lang="en-US" altLang="zh-CN" dirty="0"/>
              <a:t>Consult with experienced policy analysts</a:t>
            </a:r>
            <a:endParaRPr lang="en-US" altLang="zh-CN" dirty="0" smtClean="0"/>
          </a:p>
        </p:txBody>
      </p:sp>
    </p:spTree>
    <p:extLst>
      <p:ext uri="{BB962C8B-B14F-4D97-AF65-F5344CB8AC3E}">
        <p14:creationId xmlns:p14="http://schemas.microsoft.com/office/powerpoint/2010/main" val="18065570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kumimoji="1" lang="en-US" altLang="zh-CN" sz="4000" dirty="0" smtClean="0"/>
              <a:t>Evaluation</a:t>
            </a:r>
            <a:endParaRPr kumimoji="1" lang="zh-CN" altLang="en-US" sz="4000" dirty="0"/>
          </a:p>
        </p:txBody>
      </p:sp>
      <p:sp>
        <p:nvSpPr>
          <p:cNvPr id="3" name="幻灯片编号占位符 2"/>
          <p:cNvSpPr>
            <a:spLocks noGrp="1"/>
          </p:cNvSpPr>
          <p:nvPr>
            <p:ph type="sldNum" sz="quarter" idx="12"/>
          </p:nvPr>
        </p:nvSpPr>
        <p:spPr/>
        <p:txBody>
          <a:bodyPr>
            <a:normAutofit fontScale="85000" lnSpcReduction="20000"/>
          </a:bodyPr>
          <a:lstStyle/>
          <a:p>
            <a:fld id="{7006221C-0B84-0B4D-9432-99088D48C6A6}" type="slidenum">
              <a:rPr kumimoji="1" lang="zh-CN" altLang="en-US" smtClean="0"/>
              <a:t>25</a:t>
            </a:fld>
            <a:endParaRPr kumimoji="1" lang="zh-CN" altLang="en-US"/>
          </a:p>
        </p:txBody>
      </p:sp>
      <p:sp>
        <p:nvSpPr>
          <p:cNvPr id="4" name="内容占位符 3"/>
          <p:cNvSpPr>
            <a:spLocks noGrp="1"/>
          </p:cNvSpPr>
          <p:nvPr>
            <p:ph sz="quarter" idx="1"/>
          </p:nvPr>
        </p:nvSpPr>
        <p:spPr/>
        <p:txBody>
          <a:bodyPr>
            <a:normAutofit/>
          </a:bodyPr>
          <a:lstStyle/>
          <a:p>
            <a:r>
              <a:rPr lang="en-US" altLang="zh-CN" dirty="0" smtClean="0"/>
              <a:t>Coverage &amp; Precision</a:t>
            </a:r>
            <a:endParaRPr lang="en-US" altLang="zh-CN" dirty="0"/>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3496" y="2249246"/>
            <a:ext cx="5646704" cy="4284560"/>
          </a:xfrm>
          <a:prstGeom prst="rect">
            <a:avLst/>
          </a:prstGeom>
        </p:spPr>
      </p:pic>
    </p:spTree>
    <p:extLst>
      <p:ext uri="{BB962C8B-B14F-4D97-AF65-F5344CB8AC3E}">
        <p14:creationId xmlns:p14="http://schemas.microsoft.com/office/powerpoint/2010/main" val="36622264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kumimoji="1" lang="en-US" altLang="zh-CN" sz="4000" dirty="0" smtClean="0"/>
              <a:t>Evaluation</a:t>
            </a:r>
            <a:endParaRPr kumimoji="1" lang="zh-CN" altLang="en-US" sz="4000" dirty="0"/>
          </a:p>
        </p:txBody>
      </p:sp>
      <p:sp>
        <p:nvSpPr>
          <p:cNvPr id="3" name="幻灯片编号占位符 2"/>
          <p:cNvSpPr>
            <a:spLocks noGrp="1"/>
          </p:cNvSpPr>
          <p:nvPr>
            <p:ph type="sldNum" sz="quarter" idx="12"/>
          </p:nvPr>
        </p:nvSpPr>
        <p:spPr/>
        <p:txBody>
          <a:bodyPr>
            <a:normAutofit fontScale="85000" lnSpcReduction="20000"/>
          </a:bodyPr>
          <a:lstStyle/>
          <a:p>
            <a:fld id="{7006221C-0B84-0B4D-9432-99088D48C6A6}" type="slidenum">
              <a:rPr kumimoji="1" lang="zh-CN" altLang="en-US" smtClean="0"/>
              <a:t>26</a:t>
            </a:fld>
            <a:endParaRPr kumimoji="1" lang="zh-CN" altLang="en-US"/>
          </a:p>
        </p:txBody>
      </p:sp>
      <p:sp>
        <p:nvSpPr>
          <p:cNvPr id="4" name="内容占位符 3"/>
          <p:cNvSpPr>
            <a:spLocks noGrp="1"/>
          </p:cNvSpPr>
          <p:nvPr>
            <p:ph sz="quarter" idx="1"/>
          </p:nvPr>
        </p:nvSpPr>
        <p:spPr/>
        <p:txBody>
          <a:bodyPr>
            <a:normAutofit/>
          </a:bodyPr>
          <a:lstStyle/>
          <a:p>
            <a:r>
              <a:rPr lang="en-US" altLang="zh-CN" dirty="0" smtClean="0"/>
              <a:t>Different Thresholds (Coverage)</a:t>
            </a:r>
            <a:endParaRPr lang="en-US" altLang="zh-CN" dirty="0"/>
          </a:p>
        </p:txBody>
      </p:sp>
      <p:pic>
        <p:nvPicPr>
          <p:cNvPr id="5" name="图片 4"/>
          <p:cNvPicPr>
            <a:picLocks noChangeAspect="1"/>
          </p:cNvPicPr>
          <p:nvPr/>
        </p:nvPicPr>
        <p:blipFill>
          <a:blip r:embed="rId3"/>
          <a:stretch>
            <a:fillRect/>
          </a:stretch>
        </p:blipFill>
        <p:spPr>
          <a:xfrm>
            <a:off x="228600" y="2519417"/>
            <a:ext cx="8711472" cy="3111764"/>
          </a:xfrm>
          <a:prstGeom prst="rect">
            <a:avLst/>
          </a:prstGeom>
        </p:spPr>
      </p:pic>
    </p:spTree>
    <p:extLst>
      <p:ext uri="{BB962C8B-B14F-4D97-AF65-F5344CB8AC3E}">
        <p14:creationId xmlns:p14="http://schemas.microsoft.com/office/powerpoint/2010/main" val="40683399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kumimoji="1" lang="en-US" altLang="zh-CN" sz="4000" dirty="0" smtClean="0"/>
              <a:t>Evaluation</a:t>
            </a:r>
            <a:endParaRPr kumimoji="1" lang="zh-CN" altLang="en-US" sz="4000" dirty="0"/>
          </a:p>
        </p:txBody>
      </p:sp>
      <p:sp>
        <p:nvSpPr>
          <p:cNvPr id="3" name="幻灯片编号占位符 2"/>
          <p:cNvSpPr>
            <a:spLocks noGrp="1"/>
          </p:cNvSpPr>
          <p:nvPr>
            <p:ph type="sldNum" sz="quarter" idx="12"/>
          </p:nvPr>
        </p:nvSpPr>
        <p:spPr/>
        <p:txBody>
          <a:bodyPr>
            <a:normAutofit fontScale="85000" lnSpcReduction="20000"/>
          </a:bodyPr>
          <a:lstStyle/>
          <a:p>
            <a:fld id="{7006221C-0B84-0B4D-9432-99088D48C6A6}" type="slidenum">
              <a:rPr kumimoji="1" lang="zh-CN" altLang="en-US" smtClean="0"/>
              <a:t>27</a:t>
            </a:fld>
            <a:endParaRPr kumimoji="1" lang="zh-CN" altLang="en-US"/>
          </a:p>
        </p:txBody>
      </p:sp>
      <p:sp>
        <p:nvSpPr>
          <p:cNvPr id="4" name="内容占位符 3"/>
          <p:cNvSpPr>
            <a:spLocks noGrp="1"/>
          </p:cNvSpPr>
          <p:nvPr>
            <p:ph sz="quarter" idx="1"/>
          </p:nvPr>
        </p:nvSpPr>
        <p:spPr/>
        <p:txBody>
          <a:bodyPr>
            <a:normAutofit/>
          </a:bodyPr>
          <a:lstStyle/>
          <a:p>
            <a:r>
              <a:rPr lang="en-US" altLang="zh-CN" dirty="0" smtClean="0"/>
              <a:t>Different Thresholds (Precision)</a:t>
            </a:r>
            <a:endParaRPr lang="en-US" altLang="zh-CN" dirty="0"/>
          </a:p>
        </p:txBody>
      </p:sp>
      <p:pic>
        <p:nvPicPr>
          <p:cNvPr id="6" name="图片 5"/>
          <p:cNvPicPr>
            <a:picLocks noChangeAspect="1"/>
          </p:cNvPicPr>
          <p:nvPr/>
        </p:nvPicPr>
        <p:blipFill>
          <a:blip r:embed="rId3"/>
          <a:stretch>
            <a:fillRect/>
          </a:stretch>
        </p:blipFill>
        <p:spPr>
          <a:xfrm>
            <a:off x="145923" y="2575465"/>
            <a:ext cx="8896349" cy="2768059"/>
          </a:xfrm>
          <a:prstGeom prst="rect">
            <a:avLst/>
          </a:prstGeom>
        </p:spPr>
      </p:pic>
    </p:spTree>
    <p:extLst>
      <p:ext uri="{BB962C8B-B14F-4D97-AF65-F5344CB8AC3E}">
        <p14:creationId xmlns:p14="http://schemas.microsoft.com/office/powerpoint/2010/main" val="12520764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kumimoji="1" lang="en-US" altLang="zh-CN" sz="4000" dirty="0"/>
              <a:t>Limitations</a:t>
            </a:r>
            <a:endParaRPr kumimoji="1" lang="zh-CN" altLang="en-US" sz="4000" dirty="0"/>
          </a:p>
        </p:txBody>
      </p:sp>
      <p:sp>
        <p:nvSpPr>
          <p:cNvPr id="3" name="幻灯片编号占位符 2"/>
          <p:cNvSpPr>
            <a:spLocks noGrp="1"/>
          </p:cNvSpPr>
          <p:nvPr>
            <p:ph type="sldNum" sz="quarter" idx="12"/>
          </p:nvPr>
        </p:nvSpPr>
        <p:spPr/>
        <p:txBody>
          <a:bodyPr>
            <a:normAutofit fontScale="85000" lnSpcReduction="20000"/>
          </a:bodyPr>
          <a:lstStyle/>
          <a:p>
            <a:fld id="{7006221C-0B84-0B4D-9432-99088D48C6A6}" type="slidenum">
              <a:rPr kumimoji="1" lang="zh-CN" altLang="en-US" smtClean="0"/>
              <a:t>28</a:t>
            </a:fld>
            <a:endParaRPr kumimoji="1" lang="zh-CN" altLang="en-US"/>
          </a:p>
        </p:txBody>
      </p:sp>
      <p:sp>
        <p:nvSpPr>
          <p:cNvPr id="4" name="内容占位符 3"/>
          <p:cNvSpPr>
            <a:spLocks noGrp="1"/>
          </p:cNvSpPr>
          <p:nvPr>
            <p:ph sz="quarter" idx="1"/>
          </p:nvPr>
        </p:nvSpPr>
        <p:spPr/>
        <p:txBody>
          <a:bodyPr>
            <a:normAutofit/>
          </a:bodyPr>
          <a:lstStyle/>
          <a:p>
            <a:r>
              <a:rPr lang="en-US" altLang="zh-CN" dirty="0"/>
              <a:t>Information missed by audit logs</a:t>
            </a:r>
          </a:p>
          <a:p>
            <a:pPr lvl="1"/>
            <a:r>
              <a:rPr lang="en-US" altLang="zh-CN" dirty="0"/>
              <a:t>High-level semantics in Android framework</a:t>
            </a:r>
          </a:p>
          <a:p>
            <a:r>
              <a:rPr lang="en-US" altLang="zh-CN" dirty="0"/>
              <a:t>Countermeasure against </a:t>
            </a:r>
            <a:r>
              <a:rPr lang="en-US" altLang="zh-CN" dirty="0" err="1"/>
              <a:t>EASEAndroid</a:t>
            </a:r>
            <a:endParaRPr lang="en-US" altLang="zh-CN" dirty="0"/>
          </a:p>
          <a:p>
            <a:pPr lvl="1"/>
            <a:r>
              <a:rPr lang="en-US" altLang="zh-CN" dirty="0"/>
              <a:t>Data poisoning attacks</a:t>
            </a:r>
          </a:p>
          <a:p>
            <a:r>
              <a:rPr lang="en-US" altLang="zh-CN" dirty="0"/>
              <a:t>Unclassified access </a:t>
            </a:r>
            <a:r>
              <a:rPr lang="en-US" altLang="zh-CN" dirty="0" smtClean="0"/>
              <a:t>patterns</a:t>
            </a:r>
          </a:p>
          <a:p>
            <a:pPr lvl="1"/>
            <a:r>
              <a:rPr lang="en-US" altLang="zh-CN" dirty="0"/>
              <a:t>Human can interact with </a:t>
            </a:r>
            <a:r>
              <a:rPr lang="en-US" altLang="zh-CN" dirty="0" err="1"/>
              <a:t>EASEAndroid</a:t>
            </a:r>
            <a:r>
              <a:rPr lang="en-US" altLang="zh-CN" dirty="0"/>
              <a:t> by </a:t>
            </a:r>
            <a:r>
              <a:rPr lang="en-US" altLang="zh-CN" dirty="0" smtClean="0"/>
              <a:t>adding extra </a:t>
            </a:r>
            <a:r>
              <a:rPr lang="en-US" altLang="zh-CN" dirty="0"/>
              <a:t>knowledge</a:t>
            </a:r>
            <a:endParaRPr lang="en-US" altLang="zh-CN" dirty="0" smtClean="0"/>
          </a:p>
        </p:txBody>
      </p:sp>
    </p:spTree>
    <p:extLst>
      <p:ext uri="{BB962C8B-B14F-4D97-AF65-F5344CB8AC3E}">
        <p14:creationId xmlns:p14="http://schemas.microsoft.com/office/powerpoint/2010/main" val="36711882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kumimoji="1" lang="en-US" altLang="zh-CN" sz="4000" dirty="0" smtClean="0"/>
              <a:t>Conclusion</a:t>
            </a:r>
            <a:endParaRPr kumimoji="1" lang="zh-CN" altLang="en-US" sz="4000" dirty="0"/>
          </a:p>
        </p:txBody>
      </p:sp>
      <p:sp>
        <p:nvSpPr>
          <p:cNvPr id="3" name="幻灯片编号占位符 2"/>
          <p:cNvSpPr>
            <a:spLocks noGrp="1"/>
          </p:cNvSpPr>
          <p:nvPr>
            <p:ph type="sldNum" sz="quarter" idx="12"/>
          </p:nvPr>
        </p:nvSpPr>
        <p:spPr/>
        <p:txBody>
          <a:bodyPr>
            <a:normAutofit fontScale="85000" lnSpcReduction="20000"/>
          </a:bodyPr>
          <a:lstStyle/>
          <a:p>
            <a:fld id="{7006221C-0B84-0B4D-9432-99088D48C6A6}" type="slidenum">
              <a:rPr kumimoji="1" lang="zh-CN" altLang="en-US" smtClean="0"/>
              <a:t>29</a:t>
            </a:fld>
            <a:endParaRPr kumimoji="1" lang="zh-CN" altLang="en-US"/>
          </a:p>
        </p:txBody>
      </p:sp>
      <p:sp>
        <p:nvSpPr>
          <p:cNvPr id="4" name="内容占位符 3"/>
          <p:cNvSpPr>
            <a:spLocks noGrp="1"/>
          </p:cNvSpPr>
          <p:nvPr>
            <p:ph sz="quarter" idx="1"/>
          </p:nvPr>
        </p:nvSpPr>
        <p:spPr/>
        <p:txBody>
          <a:bodyPr>
            <a:normAutofit/>
          </a:bodyPr>
          <a:lstStyle/>
          <a:p>
            <a:r>
              <a:rPr lang="en-US" altLang="zh-CN" dirty="0" err="1"/>
              <a:t>SEAndroid</a:t>
            </a:r>
            <a:r>
              <a:rPr lang="en-US" altLang="zh-CN" dirty="0"/>
              <a:t> policy development and refinement </a:t>
            </a:r>
            <a:r>
              <a:rPr lang="en-US" altLang="zh-CN" dirty="0" smtClean="0"/>
              <a:t>is challenging</a:t>
            </a:r>
          </a:p>
          <a:p>
            <a:r>
              <a:rPr lang="en-US" altLang="zh-CN" dirty="0"/>
              <a:t>P</a:t>
            </a:r>
            <a:r>
              <a:rPr lang="en-US" altLang="zh-CN" dirty="0" smtClean="0"/>
              <a:t>ropose </a:t>
            </a:r>
            <a:r>
              <a:rPr lang="en-US" altLang="zh-CN" dirty="0" err="1"/>
              <a:t>EASEAndroid</a:t>
            </a:r>
            <a:r>
              <a:rPr lang="en-US" altLang="zh-CN" dirty="0"/>
              <a:t>, an analytic system </a:t>
            </a:r>
            <a:r>
              <a:rPr lang="en-US" altLang="zh-CN" dirty="0" smtClean="0"/>
              <a:t>to refine </a:t>
            </a:r>
            <a:r>
              <a:rPr lang="en-US" altLang="zh-CN" dirty="0"/>
              <a:t>the policy based on </a:t>
            </a:r>
            <a:r>
              <a:rPr lang="en-US" altLang="zh-CN" dirty="0" smtClean="0"/>
              <a:t>semi-supervised learning</a:t>
            </a:r>
            <a:endParaRPr lang="en-US" altLang="zh-CN" dirty="0"/>
          </a:p>
          <a:p>
            <a:r>
              <a:rPr lang="en-US" altLang="zh-CN" dirty="0" smtClean="0"/>
              <a:t>Evaluate </a:t>
            </a:r>
            <a:r>
              <a:rPr lang="en-US" altLang="zh-CN" dirty="0" smtClean="0"/>
              <a:t>with </a:t>
            </a:r>
            <a:r>
              <a:rPr lang="en-US" altLang="zh-CN" dirty="0"/>
              <a:t>1.3 </a:t>
            </a:r>
            <a:r>
              <a:rPr lang="en-US" altLang="zh-CN" dirty="0" smtClean="0"/>
              <a:t>million audit </a:t>
            </a:r>
            <a:r>
              <a:rPr lang="en-US" altLang="zh-CN" dirty="0"/>
              <a:t>logs </a:t>
            </a:r>
            <a:r>
              <a:rPr lang="en-US" altLang="zh-CN" dirty="0" smtClean="0"/>
              <a:t>and discovered </a:t>
            </a:r>
            <a:r>
              <a:rPr lang="en-US" altLang="zh-CN" dirty="0"/>
              <a:t>over 2,500 new </a:t>
            </a:r>
            <a:r>
              <a:rPr lang="en-US" altLang="zh-CN" dirty="0" smtClean="0"/>
              <a:t>access patterns</a:t>
            </a:r>
            <a:r>
              <a:rPr lang="en-US" altLang="zh-CN" dirty="0"/>
              <a:t>, generated 331 policy rules</a:t>
            </a:r>
            <a:endParaRPr lang="en-US" altLang="zh-CN" dirty="0" smtClean="0"/>
          </a:p>
        </p:txBody>
      </p:sp>
    </p:spTree>
    <p:extLst>
      <p:ext uri="{BB962C8B-B14F-4D97-AF65-F5344CB8AC3E}">
        <p14:creationId xmlns:p14="http://schemas.microsoft.com/office/powerpoint/2010/main" val="3016181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The core of </a:t>
            </a:r>
            <a:r>
              <a:rPr kumimoji="1" lang="en-US" altLang="zh-CN" dirty="0" err="1" smtClean="0"/>
              <a:t>SEAndroid</a:t>
            </a:r>
            <a:r>
              <a:rPr kumimoji="1" lang="en-US" altLang="zh-CN" dirty="0" smtClean="0"/>
              <a:t> : Policy</a:t>
            </a:r>
            <a:endParaRPr kumimoji="1" lang="zh-CN" altLang="en-US" dirty="0"/>
          </a:p>
        </p:txBody>
      </p:sp>
      <p:sp>
        <p:nvSpPr>
          <p:cNvPr id="3" name="幻灯片编号占位符 2"/>
          <p:cNvSpPr>
            <a:spLocks noGrp="1"/>
          </p:cNvSpPr>
          <p:nvPr>
            <p:ph type="sldNum" sz="quarter" idx="12"/>
          </p:nvPr>
        </p:nvSpPr>
        <p:spPr/>
        <p:txBody>
          <a:bodyPr>
            <a:normAutofit fontScale="85000" lnSpcReduction="20000"/>
          </a:bodyPr>
          <a:lstStyle/>
          <a:p>
            <a:fld id="{7006221C-0B84-0B4D-9432-99088D48C6A6}" type="slidenum">
              <a:rPr kumimoji="1" lang="zh-CN" altLang="en-US" smtClean="0"/>
              <a:t>3</a:t>
            </a:fld>
            <a:endParaRPr kumimoji="1" lang="zh-CN" altLang="en-US"/>
          </a:p>
        </p:txBody>
      </p:sp>
      <p:sp>
        <p:nvSpPr>
          <p:cNvPr id="6" name="内容占位符 3"/>
          <p:cNvSpPr txBox="1">
            <a:spLocks/>
          </p:cNvSpPr>
          <p:nvPr/>
        </p:nvSpPr>
        <p:spPr>
          <a:xfrm>
            <a:off x="612648" y="1600200"/>
            <a:ext cx="8153400" cy="4275667"/>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defTabSz="914400"/>
            <a:r>
              <a:rPr kumimoji="1" lang="en-US" altLang="zh-CN" dirty="0"/>
              <a:t>Policy </a:t>
            </a:r>
            <a:r>
              <a:rPr kumimoji="1" lang="en-US" altLang="zh-CN" dirty="0" smtClean="0"/>
              <a:t>rule</a:t>
            </a:r>
          </a:p>
          <a:p>
            <a:pPr lvl="1" defTabSz="914400"/>
            <a:r>
              <a:rPr kumimoji="1" lang="en-US" altLang="zh-CN" dirty="0" smtClean="0"/>
              <a:t>Define </a:t>
            </a:r>
            <a:r>
              <a:rPr kumimoji="1" lang="en-US" altLang="zh-CN" dirty="0"/>
              <a:t>which </a:t>
            </a:r>
            <a:r>
              <a:rPr kumimoji="1" lang="en-US" altLang="zh-CN" b="1" dirty="0">
                <a:solidFill>
                  <a:schemeClr val="accent1">
                    <a:lumMod val="75000"/>
                  </a:schemeClr>
                </a:solidFill>
              </a:rPr>
              <a:t>domain</a:t>
            </a:r>
            <a:r>
              <a:rPr kumimoji="1" lang="en-US" altLang="zh-CN" dirty="0">
                <a:solidFill>
                  <a:schemeClr val="accent1">
                    <a:lumMod val="75000"/>
                  </a:schemeClr>
                </a:solidFill>
              </a:rPr>
              <a:t> </a:t>
            </a:r>
            <a:r>
              <a:rPr kumimoji="1" lang="en-US" altLang="zh-CN" dirty="0"/>
              <a:t>of </a:t>
            </a:r>
            <a:r>
              <a:rPr kumimoji="1" lang="en-US" altLang="zh-CN" b="1" dirty="0">
                <a:solidFill>
                  <a:schemeClr val="accent1">
                    <a:lumMod val="75000"/>
                  </a:schemeClr>
                </a:solidFill>
              </a:rPr>
              <a:t>subjects</a:t>
            </a:r>
            <a:r>
              <a:rPr kumimoji="1" lang="en-US" altLang="zh-CN" dirty="0">
                <a:solidFill>
                  <a:schemeClr val="accent1">
                    <a:lumMod val="75000"/>
                  </a:schemeClr>
                </a:solidFill>
              </a:rPr>
              <a:t> </a:t>
            </a:r>
            <a:r>
              <a:rPr kumimoji="1" lang="en-US" altLang="zh-CN" dirty="0"/>
              <a:t>can operate which class and </a:t>
            </a:r>
            <a:r>
              <a:rPr kumimoji="1" lang="en-US" altLang="zh-CN" b="1" dirty="0">
                <a:solidFill>
                  <a:schemeClr val="accent1">
                    <a:lumMod val="75000"/>
                  </a:schemeClr>
                </a:solidFill>
              </a:rPr>
              <a:t>type</a:t>
            </a:r>
            <a:r>
              <a:rPr kumimoji="1" lang="en-US" altLang="zh-CN" dirty="0">
                <a:solidFill>
                  <a:schemeClr val="accent1">
                    <a:lumMod val="75000"/>
                  </a:schemeClr>
                </a:solidFill>
              </a:rPr>
              <a:t> </a:t>
            </a:r>
            <a:r>
              <a:rPr kumimoji="1" lang="en-US" altLang="zh-CN" dirty="0"/>
              <a:t>of </a:t>
            </a:r>
            <a:r>
              <a:rPr kumimoji="1" lang="en-US" altLang="zh-CN" b="1" dirty="0">
                <a:solidFill>
                  <a:schemeClr val="accent1">
                    <a:lumMod val="75000"/>
                  </a:schemeClr>
                </a:solidFill>
              </a:rPr>
              <a:t>objects</a:t>
            </a:r>
            <a:r>
              <a:rPr kumimoji="1" lang="en-US" altLang="zh-CN" dirty="0">
                <a:solidFill>
                  <a:schemeClr val="accent1">
                    <a:lumMod val="75000"/>
                  </a:schemeClr>
                </a:solidFill>
              </a:rPr>
              <a:t> </a:t>
            </a:r>
            <a:r>
              <a:rPr kumimoji="1" lang="en-US" altLang="zh-CN" dirty="0"/>
              <a:t>with a set of permissions</a:t>
            </a:r>
          </a:p>
          <a:p>
            <a:pPr lvl="1" defTabSz="914400"/>
            <a:r>
              <a:rPr kumimoji="1" lang="en-US" altLang="zh-CN" dirty="0" smtClean="0"/>
              <a:t>Subject: process</a:t>
            </a:r>
          </a:p>
          <a:p>
            <a:pPr lvl="1" defTabSz="914400"/>
            <a:r>
              <a:rPr kumimoji="1" lang="en-US" altLang="zh-CN" dirty="0" smtClean="0"/>
              <a:t>Object:</a:t>
            </a:r>
            <a:r>
              <a:rPr kumimoji="1" lang="en-US" altLang="zh-CN" dirty="0"/>
              <a:t> files, </a:t>
            </a:r>
            <a:r>
              <a:rPr kumimoji="1" lang="en-US" altLang="zh-CN" dirty="0" smtClean="0"/>
              <a:t>sockets</a:t>
            </a:r>
          </a:p>
          <a:p>
            <a:pPr lvl="1" defTabSz="914400"/>
            <a:r>
              <a:rPr kumimoji="1" lang="en-US" altLang="zh-CN" dirty="0" smtClean="0"/>
              <a:t>Label: assigned to subjects/objects that share same semantics</a:t>
            </a:r>
          </a:p>
          <a:p>
            <a:pPr lvl="1" defTabSz="914400"/>
            <a:r>
              <a:rPr kumimoji="1" lang="en-US" altLang="zh-CN" dirty="0" smtClean="0"/>
              <a:t>Domain: subject label </a:t>
            </a:r>
          </a:p>
          <a:p>
            <a:pPr lvl="1" defTabSz="914400"/>
            <a:r>
              <a:rPr kumimoji="1" lang="en-US" altLang="zh-CN" dirty="0" smtClean="0"/>
              <a:t>Type: object label</a:t>
            </a:r>
            <a:endParaRPr kumimoji="1" lang="en-US" altLang="zh-CN" dirty="0"/>
          </a:p>
        </p:txBody>
      </p:sp>
    </p:spTree>
    <p:extLst>
      <p:ext uri="{BB962C8B-B14F-4D97-AF65-F5344CB8AC3E}">
        <p14:creationId xmlns:p14="http://schemas.microsoft.com/office/powerpoint/2010/main" val="12640521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kumimoji="1" lang="en-US" altLang="zh-CN" sz="4000" dirty="0" smtClean="0"/>
              <a:t>Quiz</a:t>
            </a:r>
            <a:endParaRPr kumimoji="1" lang="zh-CN" altLang="en-US" sz="4000" dirty="0"/>
          </a:p>
        </p:txBody>
      </p:sp>
      <p:sp>
        <p:nvSpPr>
          <p:cNvPr id="3" name="幻灯片编号占位符 2"/>
          <p:cNvSpPr>
            <a:spLocks noGrp="1"/>
          </p:cNvSpPr>
          <p:nvPr>
            <p:ph type="sldNum" sz="quarter" idx="12"/>
          </p:nvPr>
        </p:nvSpPr>
        <p:spPr/>
        <p:txBody>
          <a:bodyPr>
            <a:normAutofit fontScale="85000" lnSpcReduction="20000"/>
          </a:bodyPr>
          <a:lstStyle/>
          <a:p>
            <a:fld id="{7006221C-0B84-0B4D-9432-99088D48C6A6}" type="slidenum">
              <a:rPr kumimoji="1" lang="zh-CN" altLang="en-US" smtClean="0"/>
              <a:t>30</a:t>
            </a:fld>
            <a:endParaRPr kumimoji="1" lang="zh-CN" altLang="en-US"/>
          </a:p>
        </p:txBody>
      </p:sp>
      <p:sp>
        <p:nvSpPr>
          <p:cNvPr id="4" name="内容占位符 3"/>
          <p:cNvSpPr>
            <a:spLocks noGrp="1"/>
          </p:cNvSpPr>
          <p:nvPr>
            <p:ph sz="quarter" idx="1"/>
          </p:nvPr>
        </p:nvSpPr>
        <p:spPr/>
        <p:txBody>
          <a:bodyPr>
            <a:normAutofit/>
          </a:bodyPr>
          <a:lstStyle/>
          <a:p>
            <a:r>
              <a:rPr lang="en-US" altLang="zh-CN" dirty="0" smtClean="0"/>
              <a:t>Why </a:t>
            </a:r>
            <a:r>
              <a:rPr lang="en-US" altLang="zh-CN" dirty="0"/>
              <a:t>semi-supervised learning algorithm is suitable for refining </a:t>
            </a:r>
            <a:r>
              <a:rPr lang="en-US" altLang="zh-CN" dirty="0" smtClean="0"/>
              <a:t>policies</a:t>
            </a:r>
            <a:r>
              <a:rPr lang="zh-CN" altLang="en-US" dirty="0" smtClean="0"/>
              <a:t>？</a:t>
            </a:r>
            <a:endParaRPr lang="en-US" altLang="zh-CN" dirty="0"/>
          </a:p>
          <a:p>
            <a:r>
              <a:rPr lang="en-US" altLang="zh-CN" dirty="0"/>
              <a:t>Are the real-world audit logs trustful</a:t>
            </a:r>
            <a:r>
              <a:rPr lang="en-US" altLang="zh-CN" dirty="0" smtClean="0"/>
              <a:t>?</a:t>
            </a:r>
          </a:p>
          <a:p>
            <a:r>
              <a:rPr lang="en-US" altLang="zh-CN" dirty="0"/>
              <a:t>Can </a:t>
            </a:r>
            <a:r>
              <a:rPr lang="en-US" altLang="zh-CN" dirty="0" err="1" smtClean="0"/>
              <a:t>EASEAndroid</a:t>
            </a:r>
            <a:r>
              <a:rPr lang="en-US" altLang="zh-CN" dirty="0" smtClean="0"/>
              <a:t> </a:t>
            </a:r>
            <a:r>
              <a:rPr lang="en-US" altLang="zh-CN" dirty="0"/>
              <a:t>survive when its audit log system are compromised?</a:t>
            </a:r>
            <a:endParaRPr lang="en-US" altLang="zh-CN" dirty="0" smtClean="0"/>
          </a:p>
        </p:txBody>
      </p:sp>
    </p:spTree>
    <p:extLst>
      <p:ext uri="{BB962C8B-B14F-4D97-AF65-F5344CB8AC3E}">
        <p14:creationId xmlns:p14="http://schemas.microsoft.com/office/powerpoint/2010/main" val="19958231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382" y="2090057"/>
            <a:ext cx="8588829" cy="2215991"/>
          </a:xfrm>
          <a:prstGeom prst="rect">
            <a:avLst/>
          </a:prstGeom>
          <a:noFill/>
        </p:spPr>
        <p:txBody>
          <a:bodyPr wrap="square" lIns="91440" tIns="45720" rIns="91440" bIns="45720">
            <a:spAutoFit/>
          </a:bodyPr>
          <a:lstStyle/>
          <a:p>
            <a:pPr algn="ctr"/>
            <a:r>
              <a:rPr lang="en-US" sz="13800" b="0" cap="none" spc="0" dirty="0" smtClean="0">
                <a:ln w="0"/>
                <a:solidFill>
                  <a:schemeClr val="accent1"/>
                </a:solidFill>
                <a:effectLst>
                  <a:outerShdw blurRad="38100" dist="25400" dir="5400000" algn="ctr" rotWithShape="0">
                    <a:srgbClr val="6E747A">
                      <a:alpha val="43000"/>
                    </a:srgbClr>
                  </a:outerShdw>
                </a:effectLst>
              </a:rPr>
              <a:t>Thank you!</a:t>
            </a:r>
            <a:endParaRPr lang="en-US" sz="138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911481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Policy Language</a:t>
            </a:r>
            <a:endParaRPr kumimoji="1" lang="zh-CN" altLang="en-US" dirty="0"/>
          </a:p>
        </p:txBody>
      </p:sp>
      <p:sp>
        <p:nvSpPr>
          <p:cNvPr id="3" name="幻灯片编号占位符 2"/>
          <p:cNvSpPr>
            <a:spLocks noGrp="1"/>
          </p:cNvSpPr>
          <p:nvPr>
            <p:ph type="sldNum" sz="quarter" idx="12"/>
          </p:nvPr>
        </p:nvSpPr>
        <p:spPr/>
        <p:txBody>
          <a:bodyPr>
            <a:normAutofit fontScale="85000" lnSpcReduction="20000"/>
          </a:bodyPr>
          <a:lstStyle/>
          <a:p>
            <a:fld id="{7006221C-0B84-0B4D-9432-99088D48C6A6}" type="slidenum">
              <a:rPr kumimoji="1" lang="zh-CN" altLang="en-US" smtClean="0"/>
              <a:t>4</a:t>
            </a:fld>
            <a:endParaRPr kumimoji="1" lang="zh-CN" altLang="en-US"/>
          </a:p>
        </p:txBody>
      </p:sp>
      <p:sp>
        <p:nvSpPr>
          <p:cNvPr id="4" name="内容占位符 3"/>
          <p:cNvSpPr>
            <a:spLocks noGrp="1"/>
          </p:cNvSpPr>
          <p:nvPr>
            <p:ph sz="quarter" idx="1"/>
          </p:nvPr>
        </p:nvSpPr>
        <p:spPr/>
        <p:txBody>
          <a:bodyPr>
            <a:normAutofit lnSpcReduction="10000"/>
          </a:bodyPr>
          <a:lstStyle/>
          <a:p>
            <a:r>
              <a:rPr kumimoji="1" lang="en-US" altLang="zh-CN" dirty="0" smtClean="0"/>
              <a:t>Security </a:t>
            </a:r>
            <a:r>
              <a:rPr kumimoji="1" lang="en-US" altLang="zh-CN" dirty="0"/>
              <a:t>labels </a:t>
            </a:r>
            <a:r>
              <a:rPr kumimoji="1" lang="en-US" altLang="zh-CN" dirty="0">
                <a:sym typeface="Wingdings" panose="05000000000000000000" pitchFamily="2" charset="2"/>
              </a:rPr>
              <a:t> Concrete Subjects/Objects</a:t>
            </a:r>
            <a:endParaRPr kumimoji="1" lang="en-US" altLang="zh-CN" dirty="0"/>
          </a:p>
          <a:p>
            <a:pPr lvl="1"/>
            <a:r>
              <a:rPr lang="en-US" altLang="zh-CN" b="1" dirty="0" err="1" smtClean="0">
                <a:solidFill>
                  <a:schemeClr val="accent1">
                    <a:lumMod val="75000"/>
                  </a:schemeClr>
                </a:solidFill>
                <a:latin typeface="Courier New" panose="02070309020205020404" pitchFamily="49" charset="0"/>
                <a:cs typeface="Courier New" panose="02070309020205020404" pitchFamily="49" charset="0"/>
                <a:sym typeface="Wingdings" panose="05000000000000000000" pitchFamily="2" charset="2"/>
              </a:rPr>
              <a:t>app_data_file</a:t>
            </a:r>
            <a:r>
              <a:rPr lang="en-US" altLang="zh-CN" b="1" dirty="0" smtClean="0">
                <a:solidFill>
                  <a:schemeClr val="accent1">
                    <a:lumMod val="75000"/>
                  </a:schemeClr>
                </a:solidFill>
                <a:latin typeface="Courier New" panose="02070309020205020404" pitchFamily="49" charset="0"/>
                <a:cs typeface="Courier New" panose="02070309020205020404" pitchFamily="49" charset="0"/>
              </a:rPr>
              <a:t> &lt;=&gt; /data/data/.*</a:t>
            </a:r>
          </a:p>
          <a:p>
            <a:pPr lvl="1"/>
            <a:endParaRPr kumimoji="1" lang="en-US" altLang="zh-CN" dirty="0" smtClean="0"/>
          </a:p>
          <a:p>
            <a:r>
              <a:rPr kumimoji="1" lang="en-US" altLang="zh-CN" dirty="0" smtClean="0"/>
              <a:t>Allow </a:t>
            </a:r>
            <a:r>
              <a:rPr kumimoji="1" lang="en-US" altLang="zh-CN" dirty="0"/>
              <a:t>rules grant benign operations</a:t>
            </a:r>
          </a:p>
          <a:p>
            <a:pPr lvl="1"/>
            <a:r>
              <a:rPr lang="en-US" altLang="zh-CN" b="1" dirty="0">
                <a:solidFill>
                  <a:schemeClr val="accent1">
                    <a:lumMod val="75000"/>
                  </a:schemeClr>
                </a:solidFill>
                <a:latin typeface="Courier New" panose="02070309020205020404" pitchFamily="49" charset="0"/>
                <a:cs typeface="Courier New" panose="02070309020205020404" pitchFamily="49" charset="0"/>
              </a:rPr>
              <a:t>allow </a:t>
            </a:r>
            <a:r>
              <a:rPr lang="en-US" altLang="zh-CN" b="1" dirty="0" err="1">
                <a:solidFill>
                  <a:schemeClr val="accent1">
                    <a:lumMod val="75000"/>
                  </a:schemeClr>
                </a:solidFill>
                <a:latin typeface="Courier New" panose="02070309020205020404" pitchFamily="49" charset="0"/>
                <a:cs typeface="Courier New" panose="02070309020205020404" pitchFamily="49" charset="0"/>
              </a:rPr>
              <a:t>appdomain</a:t>
            </a:r>
            <a:r>
              <a:rPr lang="en-US" altLang="zh-CN" b="1" dirty="0">
                <a:solidFill>
                  <a:schemeClr val="accent1">
                    <a:lumMod val="75000"/>
                  </a:schemeClr>
                </a:solidFill>
                <a:latin typeface="Courier New" panose="02070309020205020404" pitchFamily="49" charset="0"/>
                <a:cs typeface="Courier New" panose="02070309020205020404" pitchFamily="49" charset="0"/>
              </a:rPr>
              <a:t> </a:t>
            </a:r>
            <a:r>
              <a:rPr lang="en-US" altLang="zh-CN" b="1" dirty="0" err="1">
                <a:solidFill>
                  <a:schemeClr val="accent1">
                    <a:lumMod val="75000"/>
                  </a:schemeClr>
                </a:solidFill>
                <a:latin typeface="Courier New" panose="02070309020205020404" pitchFamily="49" charset="0"/>
                <a:cs typeface="Courier New" panose="02070309020205020404" pitchFamily="49" charset="0"/>
              </a:rPr>
              <a:t>app_data_file:file</a:t>
            </a:r>
            <a:r>
              <a:rPr lang="en-US" altLang="zh-CN" b="1" dirty="0">
                <a:solidFill>
                  <a:schemeClr val="accent1">
                    <a:lumMod val="75000"/>
                  </a:schemeClr>
                </a:solidFill>
                <a:latin typeface="Courier New" panose="02070309020205020404" pitchFamily="49" charset="0"/>
                <a:cs typeface="Courier New" panose="02070309020205020404" pitchFamily="49" charset="0"/>
              </a:rPr>
              <a:t> {read write execute</a:t>
            </a:r>
            <a:r>
              <a:rPr lang="en-US" altLang="zh-CN" b="1" dirty="0" smtClean="0">
                <a:solidFill>
                  <a:schemeClr val="accent1">
                    <a:lumMod val="75000"/>
                  </a:schemeClr>
                </a:solidFill>
                <a:latin typeface="Courier New" panose="02070309020205020404" pitchFamily="49" charset="0"/>
                <a:cs typeface="Courier New" panose="02070309020205020404" pitchFamily="49" charset="0"/>
              </a:rPr>
              <a:t>}</a:t>
            </a:r>
          </a:p>
          <a:p>
            <a:pPr lvl="1"/>
            <a:endParaRPr lang="en-US" altLang="zh-CN" b="1" dirty="0" smtClean="0">
              <a:solidFill>
                <a:schemeClr val="accent1">
                  <a:lumMod val="75000"/>
                </a:schemeClr>
              </a:solidFill>
              <a:latin typeface="Courier New" panose="02070309020205020404" pitchFamily="49" charset="0"/>
              <a:cs typeface="Courier New" panose="02070309020205020404" pitchFamily="49" charset="0"/>
            </a:endParaRPr>
          </a:p>
          <a:p>
            <a:r>
              <a:rPr kumimoji="1" lang="en-US" altLang="zh-CN" dirty="0" err="1" smtClean="0"/>
              <a:t>Neverallow</a:t>
            </a:r>
            <a:r>
              <a:rPr kumimoji="1" lang="en-US" altLang="zh-CN" dirty="0" smtClean="0"/>
              <a:t> </a:t>
            </a:r>
            <a:r>
              <a:rPr kumimoji="1" lang="en-US" altLang="zh-CN" dirty="0"/>
              <a:t>rules define privilege </a:t>
            </a:r>
            <a:r>
              <a:rPr kumimoji="1" lang="en-US" altLang="zh-CN" dirty="0" smtClean="0"/>
              <a:t>escalation</a:t>
            </a:r>
          </a:p>
          <a:p>
            <a:pPr lvl="1"/>
            <a:r>
              <a:rPr lang="en-US" altLang="zh-CN" b="1" dirty="0" err="1" smtClean="0">
                <a:solidFill>
                  <a:schemeClr val="accent1">
                    <a:lumMod val="75000"/>
                  </a:schemeClr>
                </a:solidFill>
                <a:latin typeface="Courier New" panose="02070309020205020404" pitchFamily="49" charset="0"/>
                <a:cs typeface="Courier New" panose="02070309020205020404" pitchFamily="49" charset="0"/>
              </a:rPr>
              <a:t>neverallow</a:t>
            </a:r>
            <a:r>
              <a:rPr lang="en-US" altLang="zh-CN" b="1" dirty="0" smtClean="0">
                <a:solidFill>
                  <a:schemeClr val="accent1">
                    <a:lumMod val="75000"/>
                  </a:schemeClr>
                </a:solidFill>
                <a:latin typeface="Courier New" panose="02070309020205020404" pitchFamily="49" charset="0"/>
                <a:cs typeface="Courier New" panose="02070309020205020404" pitchFamily="49" charset="0"/>
              </a:rPr>
              <a:t> </a:t>
            </a:r>
            <a:r>
              <a:rPr lang="en-US" altLang="zh-CN" b="1" dirty="0" err="1">
                <a:solidFill>
                  <a:schemeClr val="accent1">
                    <a:lumMod val="75000"/>
                  </a:schemeClr>
                </a:solidFill>
                <a:latin typeface="Courier New" panose="02070309020205020404" pitchFamily="49" charset="0"/>
                <a:cs typeface="Courier New" panose="02070309020205020404" pitchFamily="49" charset="0"/>
              </a:rPr>
              <a:t>untrusted_app</a:t>
            </a:r>
            <a:r>
              <a:rPr lang="en-US" altLang="zh-CN" b="1" dirty="0">
                <a:solidFill>
                  <a:schemeClr val="accent1">
                    <a:lumMod val="75000"/>
                  </a:schemeClr>
                </a:solidFill>
                <a:latin typeface="Courier New" panose="02070309020205020404" pitchFamily="49" charset="0"/>
                <a:cs typeface="Courier New" panose="02070309020205020404" pitchFamily="49" charset="0"/>
              </a:rPr>
              <a:t> </a:t>
            </a:r>
            <a:r>
              <a:rPr lang="en-US" altLang="zh-CN" b="1" dirty="0" err="1">
                <a:solidFill>
                  <a:schemeClr val="accent1">
                    <a:lumMod val="75000"/>
                  </a:schemeClr>
                </a:solidFill>
                <a:latin typeface="Courier New" panose="02070309020205020404" pitchFamily="49" charset="0"/>
                <a:cs typeface="Courier New" panose="02070309020205020404" pitchFamily="49" charset="0"/>
              </a:rPr>
              <a:t>init:file</a:t>
            </a:r>
            <a:r>
              <a:rPr lang="en-US" altLang="zh-CN" b="1" dirty="0">
                <a:solidFill>
                  <a:schemeClr val="accent1">
                    <a:lumMod val="75000"/>
                  </a:schemeClr>
                </a:solidFill>
                <a:latin typeface="Courier New" panose="02070309020205020404" pitchFamily="49" charset="0"/>
                <a:cs typeface="Courier New" panose="02070309020205020404" pitchFamily="49" charset="0"/>
              </a:rPr>
              <a:t> {read</a:t>
            </a:r>
            <a:r>
              <a:rPr lang="en-US" altLang="zh-CN" b="1" dirty="0" smtClean="0">
                <a:solidFill>
                  <a:schemeClr val="accent1">
                    <a:lumMod val="75000"/>
                  </a:schemeClr>
                </a:solidFill>
                <a:latin typeface="Courier New" panose="02070309020205020404" pitchFamily="49" charset="0"/>
                <a:cs typeface="Courier New" panose="02070309020205020404" pitchFamily="49" charset="0"/>
              </a:rPr>
              <a:t>}</a:t>
            </a:r>
            <a:endParaRPr lang="en-US" altLang="zh-CN" b="1" dirty="0">
              <a:solidFill>
                <a:srgbClr val="00B0F0"/>
              </a:solidFill>
              <a:latin typeface="Courier New" panose="02070309020205020404" pitchFamily="49" charset="0"/>
              <a:cs typeface="Courier New" panose="02070309020205020404" pitchFamily="49" charset="0"/>
            </a:endParaRPr>
          </a:p>
          <a:p>
            <a:pPr lvl="1"/>
            <a:endParaRPr kumimoji="1" lang="en-US" altLang="zh-CN" dirty="0"/>
          </a:p>
        </p:txBody>
      </p:sp>
    </p:spTree>
    <p:extLst>
      <p:ext uri="{BB962C8B-B14F-4D97-AF65-F5344CB8AC3E}">
        <p14:creationId xmlns:p14="http://schemas.microsoft.com/office/powerpoint/2010/main" val="33196456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err="1" smtClean="0"/>
              <a:t>SEAndroid</a:t>
            </a:r>
            <a:r>
              <a:rPr kumimoji="1" lang="en-US" altLang="zh-CN" dirty="0" smtClean="0"/>
              <a:t> Policy Challenges</a:t>
            </a:r>
            <a:endParaRPr kumimoji="1" lang="zh-CN" altLang="en-US" dirty="0"/>
          </a:p>
        </p:txBody>
      </p:sp>
      <p:sp>
        <p:nvSpPr>
          <p:cNvPr id="3" name="幻灯片编号占位符 2"/>
          <p:cNvSpPr>
            <a:spLocks noGrp="1"/>
          </p:cNvSpPr>
          <p:nvPr>
            <p:ph type="sldNum" sz="quarter" idx="12"/>
          </p:nvPr>
        </p:nvSpPr>
        <p:spPr/>
        <p:txBody>
          <a:bodyPr>
            <a:normAutofit fontScale="85000" lnSpcReduction="20000"/>
          </a:bodyPr>
          <a:lstStyle/>
          <a:p>
            <a:fld id="{7006221C-0B84-0B4D-9432-99088D48C6A6}" type="slidenum">
              <a:rPr kumimoji="1" lang="zh-CN" altLang="en-US" smtClean="0"/>
              <a:t>5</a:t>
            </a:fld>
            <a:endParaRPr kumimoji="1" lang="zh-CN" altLang="en-US"/>
          </a:p>
        </p:txBody>
      </p:sp>
      <p:sp>
        <p:nvSpPr>
          <p:cNvPr id="4" name="内容占位符 3"/>
          <p:cNvSpPr>
            <a:spLocks noGrp="1"/>
          </p:cNvSpPr>
          <p:nvPr>
            <p:ph sz="quarter" idx="1"/>
          </p:nvPr>
        </p:nvSpPr>
        <p:spPr/>
        <p:txBody>
          <a:bodyPr>
            <a:normAutofit/>
          </a:bodyPr>
          <a:lstStyle/>
          <a:p>
            <a:r>
              <a:rPr kumimoji="1" lang="en-US" altLang="zh-CN" dirty="0" smtClean="0"/>
              <a:t>Require Complete Redesign of Policy</a:t>
            </a:r>
          </a:p>
          <a:p>
            <a:pPr lvl="1"/>
            <a:r>
              <a:rPr kumimoji="1" lang="en-US" altLang="zh-CN" dirty="0" smtClean="0"/>
              <a:t>Android is different from traditional Linux</a:t>
            </a:r>
          </a:p>
          <a:p>
            <a:r>
              <a:rPr lang="en-US" altLang="zh-CN" dirty="0" smtClean="0"/>
              <a:t>Require </a:t>
            </a:r>
            <a:r>
              <a:rPr lang="en-US" altLang="zh-CN" dirty="0"/>
              <a:t>Policy Analysts to Have Both</a:t>
            </a:r>
            <a:endParaRPr kumimoji="1" lang="en-US" altLang="zh-CN" dirty="0"/>
          </a:p>
          <a:p>
            <a:pPr lvl="1"/>
            <a:r>
              <a:rPr lang="en-US" altLang="zh-CN" dirty="0" smtClean="0"/>
              <a:t>Domain </a:t>
            </a:r>
            <a:r>
              <a:rPr lang="en-US" altLang="zh-CN" dirty="0"/>
              <a:t>Knowledge (Allow Benign Accesses</a:t>
            </a:r>
            <a:r>
              <a:rPr lang="en-US" altLang="zh-CN" dirty="0" smtClean="0"/>
              <a:t>)</a:t>
            </a:r>
          </a:p>
          <a:p>
            <a:pPr lvl="1"/>
            <a:r>
              <a:rPr lang="en-US" altLang="zh-CN" dirty="0"/>
              <a:t>Security Expertise (Prevent Malicious Accesses</a:t>
            </a:r>
            <a:r>
              <a:rPr lang="en-US" altLang="zh-CN" dirty="0" smtClean="0"/>
              <a:t>)</a:t>
            </a:r>
            <a:endParaRPr lang="en-US" altLang="zh-CN" b="1" dirty="0">
              <a:solidFill>
                <a:srgbClr val="00B0F0"/>
              </a:solidFill>
              <a:latin typeface="Courier New" panose="02070309020205020404" pitchFamily="49" charset="0"/>
              <a:cs typeface="Courier New" panose="02070309020205020404" pitchFamily="49" charset="0"/>
            </a:endParaRPr>
          </a:p>
          <a:p>
            <a:r>
              <a:rPr lang="en-US" altLang="zh-CN" dirty="0" smtClean="0"/>
              <a:t>Require </a:t>
            </a:r>
            <a:r>
              <a:rPr lang="en-US" altLang="zh-CN" dirty="0"/>
              <a:t>Continuous </a:t>
            </a:r>
            <a:r>
              <a:rPr lang="en-US" altLang="zh-CN" b="1" dirty="0"/>
              <a:t>Refinements</a:t>
            </a:r>
            <a:endParaRPr kumimoji="1" lang="en-US" altLang="zh-CN" dirty="0" smtClean="0"/>
          </a:p>
          <a:p>
            <a:pPr lvl="1"/>
            <a:r>
              <a:rPr lang="en-US" altLang="zh-CN" dirty="0"/>
              <a:t>New Android </a:t>
            </a:r>
            <a:r>
              <a:rPr lang="en-US" altLang="zh-CN" dirty="0" smtClean="0"/>
              <a:t>releases</a:t>
            </a:r>
          </a:p>
          <a:p>
            <a:pPr lvl="1"/>
            <a:r>
              <a:rPr lang="en-US" altLang="zh-CN" dirty="0"/>
              <a:t>New attacks</a:t>
            </a:r>
            <a:endParaRPr lang="en-US" altLang="zh-CN" dirty="0">
              <a:latin typeface="Courier New" panose="02070309020205020404" pitchFamily="49" charset="0"/>
              <a:cs typeface="Courier New" panose="02070309020205020404" pitchFamily="49" charset="0"/>
            </a:endParaRPr>
          </a:p>
          <a:p>
            <a:pPr lvl="1"/>
            <a:endParaRPr lang="en-US" altLang="zh-CN" b="1" dirty="0">
              <a:solidFill>
                <a:srgbClr val="00B0F0"/>
              </a:solidFill>
              <a:latin typeface="Courier New" panose="02070309020205020404" pitchFamily="49" charset="0"/>
              <a:cs typeface="Courier New" panose="02070309020205020404" pitchFamily="49" charset="0"/>
            </a:endParaRPr>
          </a:p>
          <a:p>
            <a:pPr lvl="1"/>
            <a:endParaRPr kumimoji="1" lang="en-US" altLang="zh-CN" dirty="0"/>
          </a:p>
        </p:txBody>
      </p:sp>
    </p:spTree>
    <p:extLst>
      <p:ext uri="{BB962C8B-B14F-4D97-AF65-F5344CB8AC3E}">
        <p14:creationId xmlns:p14="http://schemas.microsoft.com/office/powerpoint/2010/main" val="2655213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err="1"/>
              <a:t>SEAndroid</a:t>
            </a:r>
            <a:r>
              <a:rPr kumimoji="1" lang="en-US" altLang="zh-CN" dirty="0"/>
              <a:t> Policy Challenges</a:t>
            </a:r>
            <a:endParaRPr kumimoji="1" lang="zh-CN" altLang="en-US" dirty="0"/>
          </a:p>
        </p:txBody>
      </p:sp>
      <p:sp>
        <p:nvSpPr>
          <p:cNvPr id="3" name="幻灯片编号占位符 2"/>
          <p:cNvSpPr>
            <a:spLocks noGrp="1"/>
          </p:cNvSpPr>
          <p:nvPr>
            <p:ph type="sldNum" sz="quarter" idx="12"/>
          </p:nvPr>
        </p:nvSpPr>
        <p:spPr/>
        <p:txBody>
          <a:bodyPr>
            <a:normAutofit fontScale="85000" lnSpcReduction="20000"/>
          </a:bodyPr>
          <a:lstStyle/>
          <a:p>
            <a:fld id="{7006221C-0B84-0B4D-9432-99088D48C6A6}" type="slidenum">
              <a:rPr kumimoji="1" lang="zh-CN" altLang="en-US" smtClean="0"/>
              <a:t>6</a:t>
            </a:fld>
            <a:endParaRPr kumimoji="1" lang="zh-CN" altLang="en-US"/>
          </a:p>
        </p:txBody>
      </p:sp>
      <p:sp>
        <p:nvSpPr>
          <p:cNvPr id="16" name="Content Placeholder 2"/>
          <p:cNvSpPr>
            <a:spLocks noGrp="1"/>
          </p:cNvSpPr>
          <p:nvPr>
            <p:ph idx="1"/>
          </p:nvPr>
        </p:nvSpPr>
        <p:spPr>
          <a:xfrm>
            <a:off x="850439" y="4986337"/>
            <a:ext cx="7677817" cy="1457325"/>
          </a:xfrm>
        </p:spPr>
        <p:txBody>
          <a:bodyPr anchor="ctr"/>
          <a:lstStyle/>
          <a:p>
            <a:pPr marL="0" indent="0">
              <a:buNone/>
            </a:pPr>
            <a:r>
              <a:rPr lang="en-US" sz="3200" dirty="0" smtClean="0"/>
              <a:t>“Vendors don’t know how to write policies”</a:t>
            </a:r>
          </a:p>
          <a:p>
            <a:pPr marL="914400" lvl="2" indent="0">
              <a:buNone/>
            </a:pPr>
            <a:r>
              <a:rPr lang="en-US" sz="2400" dirty="0"/>
              <a:t>	</a:t>
            </a:r>
            <a:r>
              <a:rPr lang="en-US" sz="2400" dirty="0" smtClean="0"/>
              <a:t>--@</a:t>
            </a:r>
            <a:r>
              <a:rPr lang="en-US" sz="2400" dirty="0" err="1" smtClean="0"/>
              <a:t>pof</a:t>
            </a:r>
            <a:r>
              <a:rPr lang="en-US" sz="2400" dirty="0" smtClean="0"/>
              <a:t> “Defeat SEAndroid” at </a:t>
            </a:r>
            <a:r>
              <a:rPr lang="en-US" sz="2400" dirty="0" err="1" smtClean="0"/>
              <a:t>Defcon</a:t>
            </a:r>
            <a:r>
              <a:rPr lang="en-US" sz="2400" dirty="0" smtClean="0"/>
              <a:t> 2013</a:t>
            </a:r>
            <a:endParaRPr lang="en-US" sz="2400" dirty="0"/>
          </a:p>
        </p:txBody>
      </p:sp>
      <p:pic>
        <p:nvPicPr>
          <p:cNvPr id="7" name="图片 6"/>
          <p:cNvPicPr>
            <a:picLocks noChangeAspect="1"/>
          </p:cNvPicPr>
          <p:nvPr/>
        </p:nvPicPr>
        <p:blipFill>
          <a:blip r:embed="rId2"/>
          <a:stretch>
            <a:fillRect/>
          </a:stretch>
        </p:blipFill>
        <p:spPr>
          <a:xfrm>
            <a:off x="1904220" y="1943100"/>
            <a:ext cx="4331220" cy="2957512"/>
          </a:xfrm>
          <a:prstGeom prst="rect">
            <a:avLst/>
          </a:prstGeom>
        </p:spPr>
      </p:pic>
    </p:spTree>
    <p:extLst>
      <p:ext uri="{BB962C8B-B14F-4D97-AF65-F5344CB8AC3E}">
        <p14:creationId xmlns:p14="http://schemas.microsoft.com/office/powerpoint/2010/main" val="198486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fade">
                                      <p:cBhvr>
                                        <p:cTn id="10"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Problem Statement</a:t>
            </a:r>
            <a:endParaRPr kumimoji="1" lang="zh-CN" altLang="en-US" dirty="0"/>
          </a:p>
        </p:txBody>
      </p:sp>
      <p:sp>
        <p:nvSpPr>
          <p:cNvPr id="3" name="幻灯片编号占位符 2"/>
          <p:cNvSpPr>
            <a:spLocks noGrp="1"/>
          </p:cNvSpPr>
          <p:nvPr>
            <p:ph type="sldNum" sz="quarter" idx="12"/>
          </p:nvPr>
        </p:nvSpPr>
        <p:spPr/>
        <p:txBody>
          <a:bodyPr>
            <a:normAutofit fontScale="85000" lnSpcReduction="20000"/>
          </a:bodyPr>
          <a:lstStyle/>
          <a:p>
            <a:fld id="{7006221C-0B84-0B4D-9432-99088D48C6A6}" type="slidenum">
              <a:rPr kumimoji="1" lang="zh-CN" altLang="en-US" smtClean="0"/>
              <a:t>7</a:t>
            </a:fld>
            <a:endParaRPr kumimoji="1" lang="zh-CN" altLang="en-US"/>
          </a:p>
        </p:txBody>
      </p:sp>
      <p:sp>
        <p:nvSpPr>
          <p:cNvPr id="4" name="内容占位符 3"/>
          <p:cNvSpPr>
            <a:spLocks noGrp="1"/>
          </p:cNvSpPr>
          <p:nvPr>
            <p:ph sz="quarter" idx="1"/>
          </p:nvPr>
        </p:nvSpPr>
        <p:spPr/>
        <p:txBody>
          <a:bodyPr>
            <a:normAutofit/>
          </a:bodyPr>
          <a:lstStyle/>
          <a:p>
            <a:r>
              <a:rPr kumimoji="1" lang="en-US" altLang="zh-CN" dirty="0" smtClean="0"/>
              <a:t>Current solution to </a:t>
            </a:r>
            <a:r>
              <a:rPr kumimoji="1" lang="en-US" altLang="zh-CN" dirty="0" err="1" smtClean="0"/>
              <a:t>SEAndroid</a:t>
            </a:r>
            <a:r>
              <a:rPr kumimoji="1" lang="en-US" altLang="zh-CN" dirty="0" smtClean="0"/>
              <a:t> policy refinement</a:t>
            </a:r>
          </a:p>
          <a:p>
            <a:pPr lvl="1"/>
            <a:r>
              <a:rPr kumimoji="1" lang="en-US" altLang="zh-CN" dirty="0" smtClean="0"/>
              <a:t>Analyze audit logs to refine policies</a:t>
            </a:r>
          </a:p>
          <a:p>
            <a:pPr lvl="2"/>
            <a:r>
              <a:rPr lang="en-US" altLang="zh-CN" dirty="0" smtClean="0"/>
              <a:t>Log </a:t>
            </a:r>
            <a:r>
              <a:rPr lang="en-US" altLang="zh-CN" dirty="0"/>
              <a:t>access events not matched with </a:t>
            </a:r>
            <a:r>
              <a:rPr lang="en-US" altLang="zh-CN" b="1" dirty="0"/>
              <a:t>allow</a:t>
            </a:r>
            <a:r>
              <a:rPr lang="en-US" altLang="zh-CN" dirty="0"/>
              <a:t> rules</a:t>
            </a:r>
          </a:p>
          <a:p>
            <a:pPr lvl="2"/>
            <a:r>
              <a:rPr lang="en-US" altLang="zh-CN" dirty="0"/>
              <a:t>Analysts parse the logs to refine policy</a:t>
            </a:r>
            <a:endParaRPr lang="en-US" altLang="zh-CN" b="1" dirty="0">
              <a:solidFill>
                <a:srgbClr val="00B0F0"/>
              </a:solidFill>
              <a:latin typeface="Courier New" panose="02070309020205020404" pitchFamily="49" charset="0"/>
              <a:cs typeface="Courier New" panose="02070309020205020404" pitchFamily="49" charset="0"/>
            </a:endParaRPr>
          </a:p>
          <a:p>
            <a:pPr marL="0" indent="0">
              <a:buNone/>
            </a:pPr>
            <a:endParaRPr kumimoji="1" lang="en-US" altLang="zh-CN" dirty="0" smtClean="0"/>
          </a:p>
          <a:p>
            <a:r>
              <a:rPr kumimoji="1" lang="en-US" altLang="zh-CN" dirty="0" smtClean="0"/>
              <a:t>Goal</a:t>
            </a:r>
          </a:p>
          <a:p>
            <a:pPr lvl="1"/>
            <a:r>
              <a:rPr kumimoji="1" lang="en-US" altLang="zh-CN" dirty="0" smtClean="0"/>
              <a:t>Reduce the manual effort required to refine </a:t>
            </a:r>
            <a:r>
              <a:rPr kumimoji="1" lang="en-US" altLang="zh-CN" dirty="0" err="1" smtClean="0"/>
              <a:t>SEAndroid</a:t>
            </a:r>
            <a:r>
              <a:rPr kumimoji="1" lang="en-US" altLang="zh-CN" dirty="0" smtClean="0"/>
              <a:t> policy using audit logs.</a:t>
            </a:r>
            <a:endParaRPr lang="en-US" altLang="zh-CN" b="1" dirty="0">
              <a:solidFill>
                <a:srgbClr val="00B0F0"/>
              </a:solidFill>
              <a:latin typeface="Courier New" panose="02070309020205020404" pitchFamily="49" charset="0"/>
              <a:cs typeface="Courier New" panose="02070309020205020404" pitchFamily="49" charset="0"/>
            </a:endParaRPr>
          </a:p>
          <a:p>
            <a:pPr lvl="1"/>
            <a:endParaRPr kumimoji="1" lang="en-US" altLang="zh-CN" dirty="0"/>
          </a:p>
        </p:txBody>
      </p:sp>
    </p:spTree>
    <p:extLst>
      <p:ext uri="{BB962C8B-B14F-4D97-AF65-F5344CB8AC3E}">
        <p14:creationId xmlns:p14="http://schemas.microsoft.com/office/powerpoint/2010/main" val="34287018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Real-World Challenges</a:t>
            </a:r>
            <a:endParaRPr kumimoji="1" lang="zh-CN" altLang="en-US" dirty="0"/>
          </a:p>
        </p:txBody>
      </p:sp>
      <p:sp>
        <p:nvSpPr>
          <p:cNvPr id="3" name="幻灯片编号占位符 2"/>
          <p:cNvSpPr>
            <a:spLocks noGrp="1"/>
          </p:cNvSpPr>
          <p:nvPr>
            <p:ph type="sldNum" sz="quarter" idx="12"/>
          </p:nvPr>
        </p:nvSpPr>
        <p:spPr/>
        <p:txBody>
          <a:bodyPr>
            <a:normAutofit fontScale="85000" lnSpcReduction="20000"/>
          </a:bodyPr>
          <a:lstStyle/>
          <a:p>
            <a:fld id="{7006221C-0B84-0B4D-9432-99088D48C6A6}" type="slidenum">
              <a:rPr kumimoji="1" lang="zh-CN" altLang="en-US" smtClean="0"/>
              <a:t>8</a:t>
            </a:fld>
            <a:endParaRPr kumimoji="1" lang="zh-CN" altLang="en-US"/>
          </a:p>
        </p:txBody>
      </p:sp>
      <p:sp>
        <p:nvSpPr>
          <p:cNvPr id="4" name="内容占位符 3"/>
          <p:cNvSpPr>
            <a:spLocks noGrp="1"/>
          </p:cNvSpPr>
          <p:nvPr>
            <p:ph sz="quarter" idx="1"/>
          </p:nvPr>
        </p:nvSpPr>
        <p:spPr/>
        <p:txBody>
          <a:bodyPr>
            <a:normAutofit/>
          </a:bodyPr>
          <a:lstStyle/>
          <a:p>
            <a:r>
              <a:rPr lang="en-US" altLang="zh-CN" dirty="0" smtClean="0"/>
              <a:t>Millions </a:t>
            </a:r>
            <a:r>
              <a:rPr lang="en-US" altLang="zh-CN" dirty="0"/>
              <a:t>of such audit </a:t>
            </a:r>
            <a:r>
              <a:rPr lang="en-US" altLang="zh-CN" dirty="0" smtClean="0"/>
              <a:t>logs</a:t>
            </a:r>
          </a:p>
          <a:p>
            <a:r>
              <a:rPr lang="en-US" altLang="zh-CN" dirty="0"/>
              <a:t>Unknown new benign &amp; malicious </a:t>
            </a:r>
            <a:r>
              <a:rPr lang="en-US" altLang="zh-CN" dirty="0" smtClean="0"/>
              <a:t>access patterns </a:t>
            </a:r>
            <a:r>
              <a:rPr lang="en-US" altLang="zh-CN" dirty="0"/>
              <a:t>mixed </a:t>
            </a:r>
            <a:r>
              <a:rPr lang="en-US" altLang="zh-CN" dirty="0" smtClean="0"/>
              <a:t>together</a:t>
            </a:r>
          </a:p>
          <a:p>
            <a:r>
              <a:rPr lang="en-US" altLang="zh-CN" dirty="0"/>
              <a:t>Continuous efforts due to Android updates </a:t>
            </a:r>
            <a:r>
              <a:rPr lang="en-US" altLang="zh-CN" dirty="0" smtClean="0"/>
              <a:t>and emerging </a:t>
            </a:r>
            <a:r>
              <a:rPr lang="en-US" altLang="zh-CN" dirty="0"/>
              <a:t>new attacks</a:t>
            </a:r>
            <a:endParaRPr kumimoji="1" lang="en-US" altLang="zh-CN" dirty="0" smtClean="0"/>
          </a:p>
        </p:txBody>
      </p:sp>
    </p:spTree>
    <p:extLst>
      <p:ext uri="{BB962C8B-B14F-4D97-AF65-F5344CB8AC3E}">
        <p14:creationId xmlns:p14="http://schemas.microsoft.com/office/powerpoint/2010/main" val="4195742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err="1" smtClean="0"/>
              <a:t>EASEAndroid</a:t>
            </a:r>
            <a:endParaRPr kumimoji="1" lang="zh-CN" altLang="en-US" dirty="0"/>
          </a:p>
        </p:txBody>
      </p:sp>
      <p:sp>
        <p:nvSpPr>
          <p:cNvPr id="3" name="幻灯片编号占位符 2"/>
          <p:cNvSpPr>
            <a:spLocks noGrp="1"/>
          </p:cNvSpPr>
          <p:nvPr>
            <p:ph type="sldNum" sz="quarter" idx="12"/>
          </p:nvPr>
        </p:nvSpPr>
        <p:spPr/>
        <p:txBody>
          <a:bodyPr>
            <a:normAutofit fontScale="85000" lnSpcReduction="20000"/>
          </a:bodyPr>
          <a:lstStyle/>
          <a:p>
            <a:fld id="{7006221C-0B84-0B4D-9432-99088D48C6A6}" type="slidenum">
              <a:rPr kumimoji="1" lang="zh-CN" altLang="en-US" smtClean="0"/>
              <a:t>9</a:t>
            </a:fld>
            <a:endParaRPr kumimoji="1" lang="zh-CN" altLang="en-US"/>
          </a:p>
        </p:txBody>
      </p:sp>
      <p:sp>
        <p:nvSpPr>
          <p:cNvPr id="4" name="内容占位符 3"/>
          <p:cNvSpPr>
            <a:spLocks noGrp="1"/>
          </p:cNvSpPr>
          <p:nvPr>
            <p:ph sz="quarter" idx="1"/>
          </p:nvPr>
        </p:nvSpPr>
        <p:spPr/>
        <p:txBody>
          <a:bodyPr>
            <a:normAutofit/>
          </a:bodyPr>
          <a:lstStyle/>
          <a:p>
            <a:r>
              <a:rPr lang="en-US" altLang="zh-CN" u="sng" dirty="0"/>
              <a:t>E</a:t>
            </a:r>
            <a:r>
              <a:rPr lang="en-US" altLang="zh-CN" dirty="0"/>
              <a:t>lastic </a:t>
            </a:r>
            <a:r>
              <a:rPr lang="en-US" altLang="zh-CN" u="sng" dirty="0"/>
              <a:t>A</a:t>
            </a:r>
            <a:r>
              <a:rPr lang="en-US" altLang="zh-CN" dirty="0"/>
              <a:t>nalytics of </a:t>
            </a:r>
            <a:r>
              <a:rPr lang="en-US" altLang="zh-CN" u="sng" dirty="0" err="1"/>
              <a:t>SEAndroid</a:t>
            </a:r>
            <a:endParaRPr lang="en-US" altLang="zh-CN" u="sng" dirty="0" smtClean="0"/>
          </a:p>
          <a:p>
            <a:r>
              <a:rPr lang="en-US" altLang="zh-CN" dirty="0"/>
              <a:t>Features</a:t>
            </a:r>
            <a:r>
              <a:rPr lang="en-US" altLang="zh-CN" dirty="0" smtClean="0"/>
              <a:t>:</a:t>
            </a:r>
          </a:p>
          <a:p>
            <a:pPr lvl="1"/>
            <a:r>
              <a:rPr lang="en-US" altLang="zh-CN" dirty="0"/>
              <a:t>Analyze audit logs in a large </a:t>
            </a:r>
            <a:r>
              <a:rPr lang="en-US" altLang="zh-CN" dirty="0" smtClean="0"/>
              <a:t>scale</a:t>
            </a:r>
          </a:p>
          <a:p>
            <a:pPr lvl="1"/>
            <a:r>
              <a:rPr lang="en-US" altLang="zh-CN" dirty="0"/>
              <a:t>Classify new benign &amp; malicious access </a:t>
            </a:r>
            <a:r>
              <a:rPr lang="en-US" altLang="zh-CN" dirty="0" smtClean="0"/>
              <a:t>patterns</a:t>
            </a:r>
          </a:p>
          <a:p>
            <a:pPr lvl="1"/>
            <a:r>
              <a:rPr lang="en-US" altLang="zh-CN" dirty="0"/>
              <a:t>Propose new security labels and rules as policy</a:t>
            </a:r>
          </a:p>
          <a:p>
            <a:r>
              <a:rPr lang="en-US" altLang="zh-CN" dirty="0"/>
              <a:t>Key insight</a:t>
            </a:r>
            <a:r>
              <a:rPr lang="en-US" altLang="zh-CN" dirty="0" smtClean="0"/>
              <a:t>:</a:t>
            </a:r>
          </a:p>
          <a:p>
            <a:pPr lvl="1"/>
            <a:r>
              <a:rPr lang="en-US" altLang="zh-CN" dirty="0"/>
              <a:t>Model policy refinement as </a:t>
            </a:r>
            <a:r>
              <a:rPr lang="en-US" altLang="zh-CN" dirty="0" smtClean="0"/>
              <a:t>semi-supervised learning</a:t>
            </a:r>
            <a:endParaRPr kumimoji="1" lang="en-US" altLang="zh-CN" dirty="0" smtClean="0"/>
          </a:p>
        </p:txBody>
      </p:sp>
    </p:spTree>
    <p:extLst>
      <p:ext uri="{BB962C8B-B14F-4D97-AF65-F5344CB8AC3E}">
        <p14:creationId xmlns:p14="http://schemas.microsoft.com/office/powerpoint/2010/main" val="23578686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中值">
  <a:themeElements>
    <a:clrScheme name="中值">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中值">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中值">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中值.thmx</Template>
  <TotalTime>5272</TotalTime>
  <Words>2475</Words>
  <Application>Microsoft Office PowerPoint</Application>
  <PresentationFormat>全屏显示(4:3)</PresentationFormat>
  <Paragraphs>352</Paragraphs>
  <Slides>31</Slides>
  <Notes>21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31</vt:i4>
      </vt:variant>
    </vt:vector>
  </HeadingPairs>
  <TitlesOfParts>
    <vt:vector size="39" baseType="lpstr">
      <vt:lpstr>华文仿宋</vt:lpstr>
      <vt:lpstr>宋体</vt:lpstr>
      <vt:lpstr>Calibri</vt:lpstr>
      <vt:lpstr>Courier New</vt:lpstr>
      <vt:lpstr>Tw Cen MT</vt:lpstr>
      <vt:lpstr>Wingdings</vt:lpstr>
      <vt:lpstr>Wingdings 2</vt:lpstr>
      <vt:lpstr>中值</vt:lpstr>
      <vt:lpstr>EASEAndroid: Automatic Analysis  and Refinement for SEAndroid Policy  via Large-scale Audit Log Analytics </vt:lpstr>
      <vt:lpstr>Security Enhanced Android</vt:lpstr>
      <vt:lpstr>The core of SEAndroid : Policy</vt:lpstr>
      <vt:lpstr>Policy Language</vt:lpstr>
      <vt:lpstr>SEAndroid Policy Challenges</vt:lpstr>
      <vt:lpstr>SEAndroid Policy Challenges</vt:lpstr>
      <vt:lpstr>Problem Statement</vt:lpstr>
      <vt:lpstr>Real-World Challenges</vt:lpstr>
      <vt:lpstr>EASEAndroid</vt:lpstr>
      <vt:lpstr>Audit log</vt:lpstr>
      <vt:lpstr>Audit log</vt:lpstr>
      <vt:lpstr>Audit log</vt:lpstr>
      <vt:lpstr>Audit log</vt:lpstr>
      <vt:lpstr>Semi-learning</vt:lpstr>
      <vt:lpstr>Key Insight</vt:lpstr>
      <vt:lpstr>EASEAndroid Architecture</vt:lpstr>
      <vt:lpstr>Nearest-Neighbor (NN) Classifier</vt:lpstr>
      <vt:lpstr>Pattern-to-Rule Distance Measurer</vt:lpstr>
      <vt:lpstr>Decision-Tree-Based Pattern-to-Rule </vt:lpstr>
      <vt:lpstr>Co-Occurrence Learner</vt:lpstr>
      <vt:lpstr>Learning Balancer &amp; Combiner</vt:lpstr>
      <vt:lpstr>Policy Refinement Generator</vt:lpstr>
      <vt:lpstr>Implementation</vt:lpstr>
      <vt:lpstr>Evaluation</vt:lpstr>
      <vt:lpstr>Evaluation</vt:lpstr>
      <vt:lpstr>Evaluation</vt:lpstr>
      <vt:lpstr>Evaluation</vt:lpstr>
      <vt:lpstr>Limitations</vt:lpstr>
      <vt:lpstr>Conclusion</vt:lpstr>
      <vt:lpstr>Quiz</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Nie</dc:creator>
  <cp:lastModifiedBy>Cire</cp:lastModifiedBy>
  <cp:revision>876</cp:revision>
  <dcterms:created xsi:type="dcterms:W3CDTF">2014-10-17T17:49:17Z</dcterms:created>
  <dcterms:modified xsi:type="dcterms:W3CDTF">2015-09-28T16:37:06Z</dcterms:modified>
</cp:coreProperties>
</file>