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70" r:id="rId9"/>
    <p:sldId id="271" r:id="rId10"/>
    <p:sldId id="274" r:id="rId11"/>
    <p:sldId id="263" r:id="rId12"/>
    <p:sldId id="275" r:id="rId13"/>
    <p:sldId id="276" r:id="rId14"/>
    <p:sldId id="264" r:id="rId15"/>
    <p:sldId id="267" r:id="rId16"/>
    <p:sldId id="266" r:id="rId17"/>
    <p:sldId id="278" r:id="rId18"/>
    <p:sldId id="268" r:id="rId19"/>
    <p:sldId id="269" r:id="rId20"/>
    <p:sldId id="272" r:id="rId21"/>
    <p:sldId id="273" r:id="rId22"/>
    <p:sldId id="279" r:id="rId23"/>
    <p:sldId id="280" r:id="rId24"/>
    <p:sldId id="281" r:id="rId25"/>
    <p:sldId id="282" r:id="rId26"/>
    <p:sldId id="283"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3C929-9A75-C54D-BA0D-4A9EC0E24B34}" type="datetimeFigureOut">
              <a:rPr lang="en-US" smtClean="0"/>
              <a:t>9/27/2015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427B1-9BF4-434F-8A4F-B0A0B3CFE06B}" type="slidenum">
              <a:rPr lang="en-US" smtClean="0"/>
              <a:t>‹#›</a:t>
            </a:fld>
            <a:endParaRPr lang="en-US"/>
          </a:p>
        </p:txBody>
      </p:sp>
    </p:spTree>
    <p:extLst>
      <p:ext uri="{BB962C8B-B14F-4D97-AF65-F5344CB8AC3E}">
        <p14:creationId xmlns:p14="http://schemas.microsoft.com/office/powerpoint/2010/main" val="1546111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427B1-9BF4-434F-8A4F-B0A0B3CFE06B}" type="slidenum">
              <a:rPr lang="en-US" smtClean="0"/>
              <a:t>15</a:t>
            </a:fld>
            <a:endParaRPr lang="en-US"/>
          </a:p>
        </p:txBody>
      </p:sp>
    </p:spTree>
    <p:extLst>
      <p:ext uri="{BB962C8B-B14F-4D97-AF65-F5344CB8AC3E}">
        <p14:creationId xmlns:p14="http://schemas.microsoft.com/office/powerpoint/2010/main" val="1018002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427B1-9BF4-434F-8A4F-B0A0B3CFE06B}" type="slidenum">
              <a:rPr lang="en-US" smtClean="0"/>
              <a:t>19</a:t>
            </a:fld>
            <a:endParaRPr lang="en-US"/>
          </a:p>
        </p:txBody>
      </p:sp>
    </p:spTree>
    <p:extLst>
      <p:ext uri="{BB962C8B-B14F-4D97-AF65-F5344CB8AC3E}">
        <p14:creationId xmlns:p14="http://schemas.microsoft.com/office/powerpoint/2010/main" val="80409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Application makes a call and a security hook which are placed in the system functions responsible for the operations over the channels check the security context of the caller so an application then the object (</a:t>
            </a:r>
            <a:r>
              <a:rPr lang="en-US" dirty="0" err="1" smtClean="0"/>
              <a:t>bluetooth</a:t>
            </a:r>
            <a:r>
              <a:rPr lang="en-US" dirty="0" smtClean="0"/>
              <a:t>,</a:t>
            </a:r>
            <a:r>
              <a:rPr lang="en-US" baseline="0" dirty="0" smtClean="0"/>
              <a:t> text message) by searching a MAC mapping table first and then the DAC table. This info is then used to query the AVC and policy engine based on that outcome it decides whether or not to let the call go through.</a:t>
            </a:r>
            <a:endParaRPr lang="en-US" dirty="0" smtClean="0"/>
          </a:p>
          <a:p>
            <a:endParaRPr lang="en-US" dirty="0"/>
          </a:p>
        </p:txBody>
      </p:sp>
      <p:sp>
        <p:nvSpPr>
          <p:cNvPr id="4" name="Slide Number Placeholder 3"/>
          <p:cNvSpPr>
            <a:spLocks noGrp="1"/>
          </p:cNvSpPr>
          <p:nvPr>
            <p:ph type="sldNum" sz="quarter" idx="10"/>
          </p:nvPr>
        </p:nvSpPr>
        <p:spPr/>
        <p:txBody>
          <a:bodyPr/>
          <a:lstStyle/>
          <a:p>
            <a:fld id="{8B1427B1-9BF4-434F-8A4F-B0A0B3CFE06B}" type="slidenum">
              <a:rPr lang="en-US" smtClean="0"/>
              <a:t>20</a:t>
            </a:fld>
            <a:endParaRPr lang="en-US"/>
          </a:p>
        </p:txBody>
      </p:sp>
    </p:spTree>
    <p:extLst>
      <p:ext uri="{BB962C8B-B14F-4D97-AF65-F5344CB8AC3E}">
        <p14:creationId xmlns:p14="http://schemas.microsoft.com/office/powerpoint/2010/main" val="302225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Hooks are placed in the Bluetooth stack</a:t>
            </a:r>
          </a:p>
          <a:p>
            <a:pPr marL="0" indent="0">
              <a:buFont typeface="Arial"/>
              <a:buNone/>
            </a:pPr>
            <a:r>
              <a:rPr lang="en-US" dirty="0" smtClean="0"/>
              <a:t>Dabinder is just a framework-layer protection mechanism that was proposed in past work to protect Bluetooth information</a:t>
            </a:r>
          </a:p>
          <a:p>
            <a:pPr marL="0" indent="0">
              <a:buFont typeface="Arial"/>
              <a:buNone/>
            </a:pPr>
            <a:r>
              <a:rPr lang="en-US" dirty="0" smtClean="0"/>
              <a:t>leaks (circumvented with native code</a:t>
            </a:r>
          </a:p>
          <a:p>
            <a:pPr marL="0" indent="0">
              <a:buFont typeface="Arial"/>
              <a:buNone/>
            </a:pPr>
            <a:r>
              <a:rPr lang="en-US" dirty="0" smtClean="0"/>
              <a:t>Inside the stack we query the devices access</a:t>
            </a:r>
          </a:p>
          <a:p>
            <a:r>
              <a:rPr lang="en-US" dirty="0" smtClean="0"/>
              <a:t>Hooks call getCallingPid </a:t>
            </a:r>
            <a:r>
              <a:rPr lang="en-US" baseline="0" dirty="0" smtClean="0"/>
              <a:t>to find out the apps PID and then its security context, and passes the information to the stack</a:t>
            </a:r>
          </a:p>
          <a:p>
            <a:r>
              <a:rPr lang="en-US" baseline="0" dirty="0" smtClean="0"/>
              <a:t>The query results in either a connection or termination.</a:t>
            </a:r>
            <a:endParaRPr lang="en-US" dirty="0"/>
          </a:p>
        </p:txBody>
      </p:sp>
      <p:sp>
        <p:nvSpPr>
          <p:cNvPr id="4" name="Slide Number Placeholder 3"/>
          <p:cNvSpPr>
            <a:spLocks noGrp="1"/>
          </p:cNvSpPr>
          <p:nvPr>
            <p:ph type="sldNum" sz="quarter" idx="10"/>
          </p:nvPr>
        </p:nvSpPr>
        <p:spPr/>
        <p:txBody>
          <a:bodyPr/>
          <a:lstStyle/>
          <a:p>
            <a:fld id="{8B1427B1-9BF4-434F-8A4F-B0A0B3CFE06B}" type="slidenum">
              <a:rPr lang="en-US" smtClean="0"/>
              <a:t>21</a:t>
            </a:fld>
            <a:endParaRPr lang="en-US"/>
          </a:p>
        </p:txBody>
      </p:sp>
    </p:spTree>
    <p:extLst>
      <p:ext uri="{BB962C8B-B14F-4D97-AF65-F5344CB8AC3E}">
        <p14:creationId xmlns:p14="http://schemas.microsoft.com/office/powerpoint/2010/main" val="158104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9/27/2015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9/27/2015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9/27/2015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9/27/2015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9/27/2015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9/27/2015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9/27/2015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9/27/2015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9/27/2015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Adv. Network security</a:t>
            </a:r>
          </a:p>
          <a:p>
            <a:r>
              <a:rPr lang="en-US" dirty="0" smtClean="0"/>
              <a:t>Cody watson</a:t>
            </a:r>
            <a:endParaRPr lang="en-US" dirty="0"/>
          </a:p>
        </p:txBody>
      </p:sp>
      <p:sp>
        <p:nvSpPr>
          <p:cNvPr id="3" name="Title 2"/>
          <p:cNvSpPr>
            <a:spLocks noGrp="1"/>
          </p:cNvSpPr>
          <p:nvPr>
            <p:ph type="ctrTitle"/>
          </p:nvPr>
        </p:nvSpPr>
        <p:spPr/>
        <p:txBody>
          <a:bodyPr>
            <a:noAutofit/>
          </a:bodyPr>
          <a:lstStyle/>
          <a:p>
            <a:r>
              <a:rPr lang="en-US" sz="2800" dirty="0" smtClean="0"/>
              <a:t>What’s in Your Dongle and Bank Account? Mandatory and Discretionary Protections of External Resources</a:t>
            </a:r>
            <a:endParaRPr lang="en-US" sz="2800" dirty="0"/>
          </a:p>
        </p:txBody>
      </p:sp>
    </p:spTree>
    <p:extLst>
      <p:ext uri="{BB962C8B-B14F-4D97-AF65-F5344CB8AC3E}">
        <p14:creationId xmlns:p14="http://schemas.microsoft.com/office/powerpoint/2010/main" val="3296815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solidFill>
                  <a:schemeClr val="tx1">
                    <a:lumMod val="50000"/>
                    <a:lumOff val="50000"/>
                  </a:schemeClr>
                </a:solidFill>
              </a:rPr>
              <a:t>Introduction to Problem</a:t>
            </a:r>
          </a:p>
          <a:p>
            <a:r>
              <a:rPr lang="en-US" dirty="0" smtClean="0">
                <a:solidFill>
                  <a:schemeClr val="tx1">
                    <a:lumMod val="50000"/>
                    <a:lumOff val="50000"/>
                  </a:schemeClr>
                </a:solidFill>
              </a:rPr>
              <a:t>Understanding the Threat</a:t>
            </a:r>
          </a:p>
          <a:p>
            <a:r>
              <a:rPr lang="en-US" dirty="0" smtClean="0"/>
              <a:t>Existing Solutions</a:t>
            </a:r>
          </a:p>
          <a:p>
            <a:pPr lvl="1"/>
            <a:r>
              <a:rPr lang="en-US" dirty="0" smtClean="0">
                <a:solidFill>
                  <a:schemeClr val="tx1"/>
                </a:solidFill>
              </a:rPr>
              <a:t>(SE)Android</a:t>
            </a:r>
          </a:p>
          <a:p>
            <a:pPr lvl="1"/>
            <a:r>
              <a:rPr lang="en-US" dirty="0" smtClean="0">
                <a:solidFill>
                  <a:schemeClr val="tx1"/>
                </a:solidFill>
              </a:rPr>
              <a:t>Porscha</a:t>
            </a:r>
          </a:p>
          <a:p>
            <a:r>
              <a:rPr lang="en-US" dirty="0" smtClean="0"/>
              <a:t>Novelty</a:t>
            </a:r>
          </a:p>
          <a:p>
            <a:r>
              <a:rPr lang="en-US" dirty="0" smtClean="0"/>
              <a:t>SEACAT</a:t>
            </a:r>
          </a:p>
          <a:p>
            <a:pPr lvl="1"/>
            <a:r>
              <a:rPr lang="en-US" dirty="0" smtClean="0"/>
              <a:t>Policies</a:t>
            </a:r>
          </a:p>
          <a:p>
            <a:pPr lvl="1"/>
            <a:r>
              <a:rPr lang="en-US" dirty="0" smtClean="0"/>
              <a:t>Design</a:t>
            </a:r>
          </a:p>
          <a:p>
            <a:pPr lvl="1"/>
            <a:r>
              <a:rPr lang="en-US" dirty="0" smtClean="0"/>
              <a:t>Architecture</a:t>
            </a:r>
          </a:p>
          <a:p>
            <a:pPr lvl="1"/>
            <a:r>
              <a:rPr lang="en-US" dirty="0" smtClean="0"/>
              <a:t>Walkthrough</a:t>
            </a:r>
          </a:p>
          <a:p>
            <a:pPr lvl="1"/>
            <a:r>
              <a:rPr lang="en-US" dirty="0" smtClean="0"/>
              <a:t>What is Protected</a:t>
            </a:r>
          </a:p>
          <a:p>
            <a:r>
              <a:rPr lang="en-US" dirty="0" smtClean="0"/>
              <a:t>Experiment and Results</a:t>
            </a:r>
          </a:p>
          <a:p>
            <a:r>
              <a:rPr lang="en-US" dirty="0" smtClean="0"/>
              <a:t>Conclusion / Quiz</a:t>
            </a:r>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796538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Android’s </a:t>
            </a:r>
            <a:r>
              <a:rPr lang="en-US" dirty="0" smtClean="0"/>
              <a:t>Solutions?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Sandbox Apps</a:t>
            </a:r>
          </a:p>
          <a:p>
            <a:endParaRPr lang="en-US" dirty="0"/>
          </a:p>
          <a:p>
            <a:r>
              <a:rPr lang="en-US" dirty="0" smtClean="0"/>
              <a:t>Androids DAC (discretionary access control) </a:t>
            </a:r>
            <a:r>
              <a:rPr lang="en-US" dirty="0" smtClean="0"/>
              <a:t>controls </a:t>
            </a:r>
            <a:r>
              <a:rPr lang="en-US" dirty="0" smtClean="0"/>
              <a:t>access to local resources</a:t>
            </a:r>
          </a:p>
          <a:p>
            <a:endParaRPr lang="en-US" dirty="0"/>
          </a:p>
          <a:p>
            <a:r>
              <a:rPr lang="en-US" dirty="0" smtClean="0"/>
              <a:t>DAC permissions are binary</a:t>
            </a:r>
          </a:p>
          <a:p>
            <a:endParaRPr lang="en-US" dirty="0"/>
          </a:p>
          <a:p>
            <a:r>
              <a:rPr lang="en-US" dirty="0" smtClean="0"/>
              <a:t>SEAndroid (Security enhanced android)</a:t>
            </a:r>
          </a:p>
          <a:p>
            <a:endParaRPr lang="en-US" dirty="0"/>
          </a:p>
          <a:p>
            <a:r>
              <a:rPr lang="en-US" dirty="0" smtClean="0"/>
              <a:t>SEAndroid</a:t>
            </a:r>
            <a:r>
              <a:rPr lang="en-US" dirty="0"/>
              <a:t> </a:t>
            </a:r>
            <a:r>
              <a:rPr lang="en-US" dirty="0" smtClean="0"/>
              <a:t>has a </a:t>
            </a:r>
            <a:r>
              <a:rPr lang="en-US" dirty="0" smtClean="0"/>
              <a:t>MAC, </a:t>
            </a:r>
            <a:r>
              <a:rPr lang="en-US" dirty="0" smtClean="0"/>
              <a:t>but only for local resources</a:t>
            </a:r>
          </a:p>
          <a:p>
            <a:endParaRPr lang="en-US" dirty="0"/>
          </a:p>
          <a:p>
            <a:r>
              <a:rPr lang="en-US" dirty="0" smtClean="0"/>
              <a:t>SEAndroid cannot even assign a security tag to an external resource</a:t>
            </a:r>
          </a:p>
          <a:p>
            <a:endParaRPr lang="en-US" dirty="0"/>
          </a:p>
          <a:p>
            <a:r>
              <a:rPr lang="en-US" dirty="0" smtClean="0"/>
              <a:t>Lacks types for different channels (audio, </a:t>
            </a:r>
            <a:r>
              <a:rPr lang="en-US" dirty="0" smtClean="0"/>
              <a:t>SMS, </a:t>
            </a:r>
            <a:r>
              <a:rPr lang="en-US" dirty="0" smtClean="0"/>
              <a:t>NFC and Bluetooth)</a:t>
            </a:r>
          </a:p>
        </p:txBody>
      </p:sp>
    </p:spTree>
    <p:extLst>
      <p:ext uri="{BB962C8B-B14F-4D97-AF65-F5344CB8AC3E}">
        <p14:creationId xmlns:p14="http://schemas.microsoft.com/office/powerpoint/2010/main" val="1329764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Porscha Solution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Controls the content an app can access by way of an IBE encrypted message to a Porscha proxy</a:t>
            </a:r>
          </a:p>
          <a:p>
            <a:endParaRPr lang="en-US" dirty="0"/>
          </a:p>
          <a:p>
            <a:r>
              <a:rPr lang="en-US" dirty="0" smtClean="0"/>
              <a:t>Proxies further authorize apps according to the set of policies</a:t>
            </a:r>
          </a:p>
          <a:p>
            <a:endParaRPr lang="en-US" dirty="0"/>
          </a:p>
          <a:p>
            <a:r>
              <a:rPr lang="en-US" dirty="0" smtClean="0"/>
              <a:t>Porscha must make changes to the </a:t>
            </a:r>
            <a:r>
              <a:rPr lang="en-US" dirty="0" smtClean="0"/>
              <a:t>SMS, adding </a:t>
            </a:r>
            <a:r>
              <a:rPr lang="en-US" dirty="0" smtClean="0"/>
              <a:t>the proxy to intercept messages</a:t>
            </a:r>
          </a:p>
          <a:p>
            <a:endParaRPr lang="en-US" dirty="0"/>
          </a:p>
          <a:p>
            <a:r>
              <a:rPr lang="en-US" dirty="0" smtClean="0"/>
              <a:t>Does not offer layered protection (i.e. kernel and framework layer)</a:t>
            </a:r>
          </a:p>
          <a:p>
            <a:endParaRPr lang="en-US" dirty="0"/>
          </a:p>
          <a:p>
            <a:endParaRPr lang="en-US" dirty="0"/>
          </a:p>
        </p:txBody>
      </p:sp>
    </p:spTree>
    <p:extLst>
      <p:ext uri="{BB962C8B-B14F-4D97-AF65-F5344CB8AC3E}">
        <p14:creationId xmlns:p14="http://schemas.microsoft.com/office/powerpoint/2010/main" val="577719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Novelty of This Paper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New approach called </a:t>
            </a:r>
            <a:r>
              <a:rPr lang="en-US" dirty="0" smtClean="0"/>
              <a:t>SEACAT, </a:t>
            </a:r>
            <a:r>
              <a:rPr lang="en-US" dirty="0" smtClean="0"/>
              <a:t>which is integrated into SEAndroid</a:t>
            </a:r>
          </a:p>
          <a:p>
            <a:endParaRPr lang="en-US" dirty="0"/>
          </a:p>
          <a:p>
            <a:r>
              <a:rPr lang="en-US" dirty="0" smtClean="0"/>
              <a:t>Investigation of a new set of channels that have never been studied before</a:t>
            </a:r>
          </a:p>
          <a:p>
            <a:endParaRPr lang="en-US" dirty="0"/>
          </a:p>
          <a:p>
            <a:r>
              <a:rPr lang="en-US" dirty="0" smtClean="0"/>
              <a:t>Protection of different external resources over the channels</a:t>
            </a:r>
          </a:p>
          <a:p>
            <a:endParaRPr lang="en-US" dirty="0"/>
          </a:p>
          <a:p>
            <a:r>
              <a:rPr lang="en-US" dirty="0" smtClean="0"/>
              <a:t>Allow system admins and users to specify how to allow use of external resources </a:t>
            </a:r>
          </a:p>
        </p:txBody>
      </p:sp>
    </p:spTree>
    <p:extLst>
      <p:ext uri="{BB962C8B-B14F-4D97-AF65-F5344CB8AC3E}">
        <p14:creationId xmlns:p14="http://schemas.microsoft.com/office/powerpoint/2010/main" val="1616302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SEACAT</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Security Enhanced </a:t>
            </a:r>
            <a:r>
              <a:rPr lang="en-US" dirty="0"/>
              <a:t>A</a:t>
            </a:r>
            <a:r>
              <a:rPr lang="en-US" dirty="0" smtClean="0"/>
              <a:t>ndroid </a:t>
            </a:r>
            <a:r>
              <a:rPr lang="en-US" dirty="0"/>
              <a:t>C</a:t>
            </a:r>
            <a:r>
              <a:rPr lang="en-US" dirty="0" smtClean="0"/>
              <a:t>hannel Control integrates MAC and DAC in a way that compliance checks and enforcement go through the same mechanism</a:t>
            </a:r>
          </a:p>
          <a:p>
            <a:endParaRPr lang="en-US" dirty="0"/>
          </a:p>
          <a:p>
            <a:r>
              <a:rPr lang="en-US" dirty="0" smtClean="0">
                <a:solidFill>
                  <a:srgbClr val="000000"/>
                </a:solidFill>
              </a:rPr>
              <a:t>MAC is more powerful than DAC since DAC is user controlled</a:t>
            </a:r>
          </a:p>
          <a:p>
            <a:endParaRPr lang="en-US" dirty="0"/>
          </a:p>
          <a:p>
            <a:r>
              <a:rPr lang="en-US" dirty="0" smtClean="0"/>
              <a:t>Incorporates security </a:t>
            </a:r>
            <a:r>
              <a:rPr lang="en-US" dirty="0" smtClean="0"/>
              <a:t>hooks, </a:t>
            </a:r>
            <a:r>
              <a:rPr lang="en-US" dirty="0" smtClean="0"/>
              <a:t>which check an applications ability to access a channel</a:t>
            </a:r>
          </a:p>
          <a:p>
            <a:endParaRPr lang="en-US" dirty="0"/>
          </a:p>
          <a:p>
            <a:r>
              <a:rPr lang="en-US" dirty="0" smtClean="0"/>
              <a:t>Creates policies and types for external resources</a:t>
            </a:r>
          </a:p>
          <a:p>
            <a:endParaRPr lang="en-US" dirty="0"/>
          </a:p>
          <a:p>
            <a:r>
              <a:rPr lang="en-US" dirty="0" smtClean="0"/>
              <a:t>Major assumption, the kernel cannot be compromised</a:t>
            </a:r>
          </a:p>
        </p:txBody>
      </p:sp>
    </p:spTree>
    <p:extLst>
      <p:ext uri="{BB962C8B-B14F-4D97-AF65-F5344CB8AC3E}">
        <p14:creationId xmlns:p14="http://schemas.microsoft.com/office/powerpoint/2010/main" val="3272938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Content Placeholder 2"/>
          <p:cNvSpPr>
            <a:spLocks noGrp="1"/>
          </p:cNvSpPr>
          <p:nvPr>
            <p:ph sz="quarter" idx="1"/>
          </p:nvPr>
        </p:nvSpPr>
        <p:spPr>
          <a:xfrm>
            <a:off x="301752" y="1527048"/>
            <a:ext cx="8503920" cy="4645449"/>
          </a:xfrm>
        </p:spPr>
        <p:txBody>
          <a:bodyPr>
            <a:normAutofit fontScale="92500"/>
          </a:bodyPr>
          <a:lstStyle/>
          <a:p>
            <a:r>
              <a:rPr lang="en-US" dirty="0" smtClean="0"/>
              <a:t>Policy example: </a:t>
            </a:r>
          </a:p>
          <a:p>
            <a:endParaRPr lang="en-US" dirty="0"/>
          </a:p>
          <a:p>
            <a:endParaRPr lang="en-US" dirty="0" smtClean="0"/>
          </a:p>
          <a:p>
            <a:r>
              <a:rPr lang="en-US" dirty="0" smtClean="0"/>
              <a:t>Type is what dictates access </a:t>
            </a:r>
            <a:r>
              <a:rPr lang="en-US" dirty="0" smtClean="0"/>
              <a:t>to all </a:t>
            </a:r>
            <a:r>
              <a:rPr lang="en-US" dirty="0" smtClean="0"/>
              <a:t>objects</a:t>
            </a:r>
          </a:p>
          <a:p>
            <a:endParaRPr lang="en-US" dirty="0"/>
          </a:p>
          <a:p>
            <a:r>
              <a:rPr lang="en-US" dirty="0" smtClean="0"/>
              <a:t>All apps associated with domain untrusted_app are </a:t>
            </a:r>
            <a:r>
              <a:rPr lang="en-US" dirty="0" smtClean="0"/>
              <a:t>allow </a:t>
            </a:r>
            <a:r>
              <a:rPr lang="en-US" dirty="0" smtClean="0"/>
              <a:t>to perform read and write permissions on objects associated with shell_data_file which is of class file.</a:t>
            </a:r>
          </a:p>
          <a:p>
            <a:endParaRPr lang="en-US" dirty="0"/>
          </a:p>
          <a:p>
            <a:r>
              <a:rPr lang="en-US" dirty="0" smtClean="0"/>
              <a:t>Policy files are read only</a:t>
            </a:r>
            <a:endParaRPr lang="en-US" dirty="0"/>
          </a:p>
        </p:txBody>
      </p:sp>
      <p:sp>
        <p:nvSpPr>
          <p:cNvPr id="4" name="TextBox 3"/>
          <p:cNvSpPr txBox="1"/>
          <p:nvPr/>
        </p:nvSpPr>
        <p:spPr>
          <a:xfrm>
            <a:off x="800199" y="2396869"/>
            <a:ext cx="7695285" cy="369332"/>
          </a:xfrm>
          <a:prstGeom prst="rect">
            <a:avLst/>
          </a:prstGeom>
          <a:noFill/>
        </p:spPr>
        <p:txBody>
          <a:bodyPr wrap="none" rtlCol="0">
            <a:spAutoFit/>
          </a:bodyPr>
          <a:lstStyle/>
          <a:p>
            <a:r>
              <a:rPr lang="en-US" dirty="0">
                <a:latin typeface="Lucida Console"/>
                <a:cs typeface="Lucida Console"/>
              </a:rPr>
              <a:t>a</a:t>
            </a:r>
            <a:r>
              <a:rPr lang="en-US" dirty="0" smtClean="0">
                <a:latin typeface="Lucida Console"/>
                <a:cs typeface="Lucida Console"/>
              </a:rPr>
              <a:t>llow untrusted_app shell_data_file:file rw_file_perms</a:t>
            </a:r>
            <a:endParaRPr lang="en-US" dirty="0">
              <a:latin typeface="Lucida Console"/>
              <a:cs typeface="Lucida Console"/>
            </a:endParaRPr>
          </a:p>
        </p:txBody>
      </p:sp>
    </p:spTree>
    <p:extLst>
      <p:ext uri="{BB962C8B-B14F-4D97-AF65-F5344CB8AC3E}">
        <p14:creationId xmlns:p14="http://schemas.microsoft.com/office/powerpoint/2010/main" val="51569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These Policies </a:t>
            </a:r>
            <a:r>
              <a:rPr lang="en-US" dirty="0" smtClean="0"/>
              <a:t>Help?</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 policy enables a certain application to to access a specific resource of a certain type</a:t>
            </a:r>
          </a:p>
          <a:p>
            <a:endParaRPr lang="en-US" dirty="0"/>
          </a:p>
          <a:p>
            <a:r>
              <a:rPr lang="en-US" dirty="0" smtClean="0"/>
              <a:t>DAC policies can enable only the </a:t>
            </a:r>
            <a:r>
              <a:rPr lang="en-US" dirty="0" err="1" smtClean="0"/>
              <a:t>com.android.sms</a:t>
            </a:r>
            <a:r>
              <a:rPr lang="en-US" dirty="0" smtClean="0"/>
              <a:t> and the sensitive application to read text messages from that application</a:t>
            </a:r>
          </a:p>
          <a:p>
            <a:endParaRPr lang="en-US" dirty="0"/>
          </a:p>
          <a:p>
            <a:r>
              <a:rPr lang="en-US" dirty="0" smtClean="0"/>
              <a:t>DAC is controlled by </a:t>
            </a:r>
            <a:r>
              <a:rPr lang="en-US" dirty="0" smtClean="0"/>
              <a:t>user, </a:t>
            </a:r>
            <a:r>
              <a:rPr lang="en-US" dirty="0" smtClean="0"/>
              <a:t>and is the same for kernel and frameworks levels</a:t>
            </a:r>
          </a:p>
          <a:p>
            <a:endParaRPr lang="en-US" dirty="0"/>
          </a:p>
          <a:p>
            <a:r>
              <a:rPr lang="en-US" dirty="0" smtClean="0"/>
              <a:t>Can restrict channel while in </a:t>
            </a:r>
            <a:r>
              <a:rPr lang="en-US" dirty="0" smtClean="0"/>
              <a:t>use, </a:t>
            </a:r>
            <a:r>
              <a:rPr lang="en-US" dirty="0" smtClean="0"/>
              <a:t>then release control after</a:t>
            </a:r>
            <a:endParaRPr lang="en-US" dirty="0"/>
          </a:p>
        </p:txBody>
      </p:sp>
    </p:spTree>
    <p:extLst>
      <p:ext uri="{BB962C8B-B14F-4D97-AF65-F5344CB8AC3E}">
        <p14:creationId xmlns:p14="http://schemas.microsoft.com/office/powerpoint/2010/main" val="1173097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Policies </a:t>
            </a:r>
            <a:r>
              <a:rPr lang="en-US" dirty="0" smtClean="0"/>
              <a:t>Determined?</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MAC policies are determined by administrators that grant trusted apps permissions to use external resources</a:t>
            </a:r>
          </a:p>
          <a:p>
            <a:endParaRPr lang="en-US" dirty="0"/>
          </a:p>
          <a:p>
            <a:r>
              <a:rPr lang="en-US" dirty="0" smtClean="0"/>
              <a:t>Audio doesn’t have MAC policies because there is </a:t>
            </a:r>
            <a:r>
              <a:rPr lang="en-US" dirty="0" smtClean="0"/>
              <a:t>no </a:t>
            </a:r>
            <a:r>
              <a:rPr lang="en-US" dirty="0" smtClean="0"/>
              <a:t>specific audio device that can be </a:t>
            </a:r>
            <a:r>
              <a:rPr lang="en-US" dirty="0" smtClean="0"/>
              <a:t>mapped, </a:t>
            </a:r>
            <a:r>
              <a:rPr lang="en-US" dirty="0" smtClean="0"/>
              <a:t>and there is no way to identify it</a:t>
            </a:r>
          </a:p>
          <a:p>
            <a:endParaRPr lang="en-US" dirty="0"/>
          </a:p>
          <a:p>
            <a:r>
              <a:rPr lang="en-US" dirty="0" smtClean="0"/>
              <a:t>DAC policies are determined by the </a:t>
            </a:r>
            <a:r>
              <a:rPr lang="en-US" dirty="0" smtClean="0"/>
              <a:t>user, </a:t>
            </a:r>
            <a:r>
              <a:rPr lang="en-US" dirty="0" smtClean="0"/>
              <a:t>but those policies cannot undermine the MAC policies</a:t>
            </a:r>
          </a:p>
          <a:p>
            <a:endParaRPr lang="en-US" dirty="0"/>
          </a:p>
          <a:p>
            <a:r>
              <a:rPr lang="en-US" dirty="0" smtClean="0"/>
              <a:t>The application can specify the external resources it uses (e.g. </a:t>
            </a:r>
            <a:r>
              <a:rPr lang="en-US" dirty="0" err="1" smtClean="0"/>
              <a:t>facebook</a:t>
            </a:r>
            <a:r>
              <a:rPr lang="en-US" dirty="0" smtClean="0"/>
              <a:t> app messages)</a:t>
            </a:r>
          </a:p>
          <a:p>
            <a:endParaRPr lang="en-US" dirty="0"/>
          </a:p>
          <a:p>
            <a:r>
              <a:rPr lang="en-US" dirty="0" smtClean="0"/>
              <a:t>User can always edit the DAC </a:t>
            </a:r>
            <a:r>
              <a:rPr lang="en-US" dirty="0" smtClean="0"/>
              <a:t>policies, </a:t>
            </a:r>
            <a:r>
              <a:rPr lang="en-US" dirty="0" smtClean="0"/>
              <a:t>and this is done through simple question interface rather than low level </a:t>
            </a:r>
            <a:r>
              <a:rPr lang="en-US" dirty="0" smtClean="0"/>
              <a:t>questions</a:t>
            </a:r>
            <a:endParaRPr lang="en-US" dirty="0"/>
          </a:p>
        </p:txBody>
      </p:sp>
    </p:spTree>
    <p:extLst>
      <p:ext uri="{BB962C8B-B14F-4D97-AF65-F5344CB8AC3E}">
        <p14:creationId xmlns:p14="http://schemas.microsoft.com/office/powerpoint/2010/main" val="129342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SEACAT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Policy module stores security polices and provides an efficient compliance check service to the framework and kernel layers</a:t>
            </a:r>
          </a:p>
          <a:p>
            <a:endParaRPr lang="en-US" dirty="0"/>
          </a:p>
          <a:p>
            <a:r>
              <a:rPr lang="en-US" dirty="0" smtClean="0"/>
              <a:t>MAC is </a:t>
            </a:r>
            <a:r>
              <a:rPr lang="en-US" dirty="0" smtClean="0"/>
              <a:t>static while </a:t>
            </a:r>
            <a:r>
              <a:rPr lang="en-US" dirty="0" smtClean="0"/>
              <a:t>DAC is dynamic and can be updated during runtime</a:t>
            </a:r>
          </a:p>
          <a:p>
            <a:endParaRPr lang="en-US" dirty="0"/>
          </a:p>
          <a:p>
            <a:r>
              <a:rPr lang="en-US" dirty="0" smtClean="0"/>
              <a:t>Policy engine performs the compliance checks </a:t>
            </a:r>
          </a:p>
          <a:p>
            <a:endParaRPr lang="en-US" dirty="0"/>
          </a:p>
          <a:p>
            <a:r>
              <a:rPr lang="en-US" dirty="0" smtClean="0"/>
              <a:t>SEACAT l</a:t>
            </a:r>
            <a:r>
              <a:rPr lang="en-US" dirty="0" smtClean="0"/>
              <a:t>abels apps, </a:t>
            </a:r>
            <a:r>
              <a:rPr lang="en-US" dirty="0" smtClean="0"/>
              <a:t>as well as </a:t>
            </a:r>
            <a:r>
              <a:rPr lang="en-US" dirty="0" smtClean="0"/>
              <a:t>resources </a:t>
            </a:r>
            <a:r>
              <a:rPr lang="en-US" dirty="0" smtClean="0"/>
              <a:t>and </a:t>
            </a:r>
            <a:r>
              <a:rPr lang="en-US" dirty="0" smtClean="0"/>
              <a:t>then checks to see if </a:t>
            </a:r>
            <a:r>
              <a:rPr lang="en-US" dirty="0" smtClean="0"/>
              <a:t>an apps attempts to access a resource that it is not assigned to</a:t>
            </a:r>
          </a:p>
        </p:txBody>
      </p:sp>
    </p:spTree>
    <p:extLst>
      <p:ext uri="{BB962C8B-B14F-4D97-AF65-F5344CB8AC3E}">
        <p14:creationId xmlns:p14="http://schemas.microsoft.com/office/powerpoint/2010/main" val="358213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t>
            </a:r>
            <a:endParaRPr lang="en-US" dirty="0"/>
          </a:p>
        </p:txBody>
      </p:sp>
      <p:pic>
        <p:nvPicPr>
          <p:cNvPr id="8" name="Picture 7"/>
          <p:cNvPicPr>
            <a:picLocks noChangeAspect="1"/>
          </p:cNvPicPr>
          <p:nvPr/>
        </p:nvPicPr>
        <p:blipFill>
          <a:blip r:embed="rId3"/>
          <a:stretch>
            <a:fillRect/>
          </a:stretch>
        </p:blipFill>
        <p:spPr>
          <a:xfrm>
            <a:off x="3827204" y="1617373"/>
            <a:ext cx="5008948" cy="4632328"/>
          </a:xfrm>
          <a:prstGeom prst="rect">
            <a:avLst/>
          </a:prstGeom>
        </p:spPr>
      </p:pic>
      <p:sp>
        <p:nvSpPr>
          <p:cNvPr id="9" name="TextBox 8"/>
          <p:cNvSpPr txBox="1"/>
          <p:nvPr/>
        </p:nvSpPr>
        <p:spPr>
          <a:xfrm>
            <a:off x="301752" y="1755109"/>
            <a:ext cx="3382820" cy="4524316"/>
          </a:xfrm>
          <a:prstGeom prst="rect">
            <a:avLst/>
          </a:prstGeom>
          <a:noFill/>
        </p:spPr>
        <p:txBody>
          <a:bodyPr wrap="square" rtlCol="0">
            <a:spAutoFit/>
          </a:bodyPr>
          <a:lstStyle/>
          <a:p>
            <a:pPr marL="285750" indent="-285750">
              <a:buFont typeface="Arial"/>
              <a:buChar char="•"/>
            </a:pPr>
            <a:r>
              <a:rPr lang="en-US" sz="1600" dirty="0" smtClean="0"/>
              <a:t>Policy management service handles DAC rules (user interface)</a:t>
            </a:r>
          </a:p>
          <a:p>
            <a:pPr marL="285750" indent="-285750">
              <a:buFont typeface="Arial"/>
              <a:buChar char="•"/>
            </a:pPr>
            <a:endParaRPr lang="en-US" sz="1600" dirty="0"/>
          </a:p>
          <a:p>
            <a:pPr marL="285750" indent="-285750">
              <a:buFont typeface="Arial"/>
              <a:buChar char="•"/>
            </a:pPr>
            <a:r>
              <a:rPr lang="en-US" sz="1600" dirty="0" smtClean="0"/>
              <a:t>The policy module handles both framework and kernel layer compliance checks</a:t>
            </a:r>
          </a:p>
          <a:p>
            <a:pPr marL="285750" indent="-285750">
              <a:buFont typeface="Arial"/>
              <a:buChar char="•"/>
            </a:pPr>
            <a:endParaRPr lang="en-US" sz="1600" dirty="0"/>
          </a:p>
          <a:p>
            <a:pPr marL="285750" indent="-285750">
              <a:buFont typeface="Arial"/>
              <a:buChar char="•"/>
            </a:pPr>
            <a:r>
              <a:rPr lang="en-US" sz="1600" dirty="0" smtClean="0"/>
              <a:t>Enforces MAC and DAC policies with same hooks</a:t>
            </a:r>
          </a:p>
          <a:p>
            <a:pPr marL="285750" indent="-285750">
              <a:buFont typeface="Arial"/>
              <a:buChar char="•"/>
            </a:pPr>
            <a:endParaRPr lang="en-US" sz="1600" dirty="0"/>
          </a:p>
          <a:p>
            <a:pPr marL="285750" indent="-285750">
              <a:buFont typeface="Arial"/>
              <a:buChar char="•"/>
            </a:pPr>
            <a:r>
              <a:rPr lang="en-US" sz="1600" dirty="0" smtClean="0"/>
              <a:t>Each AVC (access vector caches) caches the policies recently enforced using a hash map</a:t>
            </a:r>
          </a:p>
          <a:p>
            <a:pPr marL="285750" indent="-285750">
              <a:buFont typeface="Arial"/>
              <a:buChar char="•"/>
            </a:pPr>
            <a:endParaRPr lang="en-US" sz="1600" dirty="0"/>
          </a:p>
          <a:p>
            <a:pPr marL="285750" indent="-285750">
              <a:buFont typeface="Arial"/>
              <a:buChar char="•"/>
            </a:pPr>
            <a:r>
              <a:rPr lang="en-US" sz="1600" dirty="0" smtClean="0"/>
              <a:t>DAC policies in the same format as MAC rules so that the AVC and policy engine can serve both</a:t>
            </a:r>
            <a:endParaRPr lang="en-US" sz="1600" dirty="0"/>
          </a:p>
        </p:txBody>
      </p:sp>
    </p:spTree>
    <p:extLst>
      <p:ext uri="{BB962C8B-B14F-4D97-AF65-F5344CB8AC3E}">
        <p14:creationId xmlns:p14="http://schemas.microsoft.com/office/powerpoint/2010/main" val="220129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Lots of Apps and Services</a:t>
            </a:r>
            <a:endParaRPr lang="en-US" dirty="0"/>
          </a:p>
        </p:txBody>
      </p:sp>
      <p:pic>
        <p:nvPicPr>
          <p:cNvPr id="5" name="Picture 4"/>
          <p:cNvPicPr>
            <a:picLocks noChangeAspect="1"/>
          </p:cNvPicPr>
          <p:nvPr/>
        </p:nvPicPr>
        <p:blipFill>
          <a:blip r:embed="rId2"/>
          <a:stretch>
            <a:fillRect/>
          </a:stretch>
        </p:blipFill>
        <p:spPr>
          <a:xfrm>
            <a:off x="301752" y="1389240"/>
            <a:ext cx="2112270" cy="1590319"/>
          </a:xfrm>
          <a:prstGeom prst="rect">
            <a:avLst/>
          </a:prstGeom>
        </p:spPr>
      </p:pic>
      <p:pic>
        <p:nvPicPr>
          <p:cNvPr id="6" name="Picture 5"/>
          <p:cNvPicPr>
            <a:picLocks noChangeAspect="1"/>
          </p:cNvPicPr>
          <p:nvPr/>
        </p:nvPicPr>
        <p:blipFill>
          <a:blip r:embed="rId3"/>
          <a:stretch>
            <a:fillRect/>
          </a:stretch>
        </p:blipFill>
        <p:spPr>
          <a:xfrm>
            <a:off x="2765604" y="1615694"/>
            <a:ext cx="2747562" cy="1861901"/>
          </a:xfrm>
          <a:prstGeom prst="rect">
            <a:avLst/>
          </a:prstGeom>
        </p:spPr>
      </p:pic>
      <p:pic>
        <p:nvPicPr>
          <p:cNvPr id="7" name="Picture 6"/>
          <p:cNvPicPr>
            <a:picLocks noChangeAspect="1"/>
          </p:cNvPicPr>
          <p:nvPr/>
        </p:nvPicPr>
        <p:blipFill>
          <a:blip r:embed="rId4"/>
          <a:stretch>
            <a:fillRect/>
          </a:stretch>
        </p:blipFill>
        <p:spPr>
          <a:xfrm>
            <a:off x="301752" y="3738740"/>
            <a:ext cx="3302000" cy="2463800"/>
          </a:xfrm>
          <a:prstGeom prst="rect">
            <a:avLst/>
          </a:prstGeom>
        </p:spPr>
      </p:pic>
      <p:pic>
        <p:nvPicPr>
          <p:cNvPr id="8" name="Picture 7"/>
          <p:cNvPicPr>
            <a:picLocks noChangeAspect="1"/>
          </p:cNvPicPr>
          <p:nvPr/>
        </p:nvPicPr>
        <p:blipFill>
          <a:blip r:embed="rId5"/>
          <a:stretch>
            <a:fillRect/>
          </a:stretch>
        </p:blipFill>
        <p:spPr>
          <a:xfrm>
            <a:off x="4614983" y="3738740"/>
            <a:ext cx="3606800" cy="2247900"/>
          </a:xfrm>
          <a:prstGeom prst="rect">
            <a:avLst/>
          </a:prstGeom>
        </p:spPr>
      </p:pic>
      <p:pic>
        <p:nvPicPr>
          <p:cNvPr id="9" name="Picture 8"/>
          <p:cNvPicPr>
            <a:picLocks noChangeAspect="1"/>
          </p:cNvPicPr>
          <p:nvPr/>
        </p:nvPicPr>
        <p:blipFill>
          <a:blip r:embed="rId6"/>
          <a:stretch>
            <a:fillRect/>
          </a:stretch>
        </p:blipFill>
        <p:spPr>
          <a:xfrm>
            <a:off x="5764960" y="1839878"/>
            <a:ext cx="2820239" cy="1427969"/>
          </a:xfrm>
          <a:prstGeom prst="rect">
            <a:avLst/>
          </a:prstGeom>
        </p:spPr>
      </p:pic>
    </p:spTree>
    <p:extLst>
      <p:ext uri="{BB962C8B-B14F-4D97-AF65-F5344CB8AC3E}">
        <p14:creationId xmlns:p14="http://schemas.microsoft.com/office/powerpoint/2010/main" val="4034175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Refined Walkthrough</a:t>
            </a:r>
            <a:endParaRPr lang="en-US" dirty="0"/>
          </a:p>
        </p:txBody>
      </p:sp>
      <p:pic>
        <p:nvPicPr>
          <p:cNvPr id="4" name="Picture 3"/>
          <p:cNvPicPr>
            <a:picLocks noChangeAspect="1"/>
          </p:cNvPicPr>
          <p:nvPr/>
        </p:nvPicPr>
        <p:blipFill>
          <a:blip r:embed="rId3"/>
          <a:stretch>
            <a:fillRect/>
          </a:stretch>
        </p:blipFill>
        <p:spPr>
          <a:xfrm>
            <a:off x="279400" y="1964538"/>
            <a:ext cx="1533525" cy="1533525"/>
          </a:xfrm>
          <a:prstGeom prst="rect">
            <a:avLst/>
          </a:prstGeom>
        </p:spPr>
      </p:pic>
      <p:sp>
        <p:nvSpPr>
          <p:cNvPr id="5" name="Right Arrow 4"/>
          <p:cNvSpPr/>
          <p:nvPr/>
        </p:nvSpPr>
        <p:spPr>
          <a:xfrm>
            <a:off x="1812925" y="2047875"/>
            <a:ext cx="1555750" cy="6508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12925" y="2144414"/>
            <a:ext cx="1539875" cy="461665"/>
          </a:xfrm>
          <a:prstGeom prst="rect">
            <a:avLst/>
          </a:prstGeom>
          <a:noFill/>
        </p:spPr>
        <p:txBody>
          <a:bodyPr wrap="square" rtlCol="0">
            <a:spAutoFit/>
          </a:bodyPr>
          <a:lstStyle/>
          <a:p>
            <a:r>
              <a:rPr lang="en-US" sz="1200" dirty="0" smtClean="0"/>
              <a:t>Let me read a text message</a:t>
            </a:r>
            <a:endParaRPr lang="en-US" sz="1200" dirty="0"/>
          </a:p>
        </p:txBody>
      </p:sp>
      <p:pic>
        <p:nvPicPr>
          <p:cNvPr id="7" name="Picture 6"/>
          <p:cNvPicPr>
            <a:picLocks noChangeAspect="1"/>
          </p:cNvPicPr>
          <p:nvPr/>
        </p:nvPicPr>
        <p:blipFill>
          <a:blip r:embed="rId4"/>
          <a:stretch>
            <a:fillRect/>
          </a:stretch>
        </p:blipFill>
        <p:spPr>
          <a:xfrm>
            <a:off x="3352800" y="1829050"/>
            <a:ext cx="1565275" cy="1438180"/>
          </a:xfrm>
          <a:prstGeom prst="rect">
            <a:avLst/>
          </a:prstGeom>
        </p:spPr>
      </p:pic>
      <p:sp>
        <p:nvSpPr>
          <p:cNvPr id="8" name="TextBox 7"/>
          <p:cNvSpPr txBox="1"/>
          <p:nvPr/>
        </p:nvSpPr>
        <p:spPr>
          <a:xfrm>
            <a:off x="3465112" y="3267230"/>
            <a:ext cx="1412874" cy="461665"/>
          </a:xfrm>
          <a:prstGeom prst="rect">
            <a:avLst/>
          </a:prstGeom>
          <a:noFill/>
        </p:spPr>
        <p:txBody>
          <a:bodyPr wrap="square" rtlCol="0">
            <a:spAutoFit/>
          </a:bodyPr>
          <a:lstStyle/>
          <a:p>
            <a:r>
              <a:rPr lang="en-US" sz="1200" dirty="0" smtClean="0"/>
              <a:t>Let me see your credentials</a:t>
            </a:r>
            <a:endParaRPr lang="en-US" sz="1200" dirty="0"/>
          </a:p>
        </p:txBody>
      </p:sp>
      <p:sp>
        <p:nvSpPr>
          <p:cNvPr id="9" name="Right Arrow 8"/>
          <p:cNvSpPr/>
          <p:nvPr/>
        </p:nvSpPr>
        <p:spPr>
          <a:xfrm>
            <a:off x="5018895" y="1925147"/>
            <a:ext cx="1585105" cy="10953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57361" y="2136652"/>
            <a:ext cx="1762124" cy="646331"/>
          </a:xfrm>
          <a:prstGeom prst="rect">
            <a:avLst/>
          </a:prstGeom>
          <a:noFill/>
        </p:spPr>
        <p:txBody>
          <a:bodyPr wrap="square" rtlCol="0">
            <a:spAutoFit/>
          </a:bodyPr>
          <a:lstStyle/>
          <a:p>
            <a:r>
              <a:rPr lang="en-US" sz="1200" dirty="0" smtClean="0"/>
              <a:t>We got angry birds here </a:t>
            </a:r>
            <a:r>
              <a:rPr lang="en-US" sz="1200" dirty="0" smtClean="0"/>
              <a:t>wanting to </a:t>
            </a:r>
            <a:r>
              <a:rPr lang="en-US" sz="1200" dirty="0" smtClean="0"/>
              <a:t>look at message 18478</a:t>
            </a:r>
            <a:endParaRPr lang="en-US" sz="1200" dirty="0"/>
          </a:p>
        </p:txBody>
      </p:sp>
      <p:pic>
        <p:nvPicPr>
          <p:cNvPr id="11" name="Picture 10"/>
          <p:cNvPicPr>
            <a:picLocks noChangeAspect="1"/>
          </p:cNvPicPr>
          <p:nvPr/>
        </p:nvPicPr>
        <p:blipFill>
          <a:blip r:embed="rId5"/>
          <a:stretch>
            <a:fillRect/>
          </a:stretch>
        </p:blipFill>
        <p:spPr>
          <a:xfrm>
            <a:off x="6604000" y="1749580"/>
            <a:ext cx="2265113" cy="1533525"/>
          </a:xfrm>
          <a:prstGeom prst="rect">
            <a:avLst/>
          </a:prstGeom>
        </p:spPr>
      </p:pic>
      <p:pic>
        <p:nvPicPr>
          <p:cNvPr id="12" name="Picture 11"/>
          <p:cNvPicPr>
            <a:picLocks noChangeAspect="1"/>
          </p:cNvPicPr>
          <p:nvPr/>
        </p:nvPicPr>
        <p:blipFill>
          <a:blip r:embed="rId6"/>
          <a:stretch>
            <a:fillRect/>
          </a:stretch>
        </p:blipFill>
        <p:spPr>
          <a:xfrm>
            <a:off x="6604000" y="4403208"/>
            <a:ext cx="2128583" cy="1952625"/>
          </a:xfrm>
          <a:prstGeom prst="rect">
            <a:avLst/>
          </a:prstGeom>
        </p:spPr>
      </p:pic>
      <p:sp>
        <p:nvSpPr>
          <p:cNvPr id="13" name="Down Arrow 12"/>
          <p:cNvSpPr/>
          <p:nvPr/>
        </p:nvSpPr>
        <p:spPr>
          <a:xfrm>
            <a:off x="6748208" y="3418958"/>
            <a:ext cx="1968500" cy="984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211610" y="3514957"/>
            <a:ext cx="1122765" cy="646331"/>
          </a:xfrm>
          <a:prstGeom prst="rect">
            <a:avLst/>
          </a:prstGeom>
          <a:noFill/>
        </p:spPr>
        <p:txBody>
          <a:bodyPr wrap="square" rtlCol="0">
            <a:spAutoFit/>
          </a:bodyPr>
          <a:lstStyle/>
          <a:p>
            <a:r>
              <a:rPr lang="en-US" sz="1200" dirty="0" smtClean="0"/>
              <a:t>Here is angry birds permissions</a:t>
            </a:r>
            <a:endParaRPr lang="en-US" sz="1200" dirty="0"/>
          </a:p>
        </p:txBody>
      </p:sp>
      <p:pic>
        <p:nvPicPr>
          <p:cNvPr id="16" name="Picture 15"/>
          <p:cNvPicPr>
            <a:picLocks noChangeAspect="1"/>
          </p:cNvPicPr>
          <p:nvPr/>
        </p:nvPicPr>
        <p:blipFill>
          <a:blip r:embed="rId7"/>
          <a:stretch>
            <a:fillRect/>
          </a:stretch>
        </p:blipFill>
        <p:spPr>
          <a:xfrm>
            <a:off x="428624" y="4561063"/>
            <a:ext cx="3092451" cy="1684161"/>
          </a:xfrm>
          <a:prstGeom prst="rect">
            <a:avLst/>
          </a:prstGeom>
        </p:spPr>
      </p:pic>
      <p:sp>
        <p:nvSpPr>
          <p:cNvPr id="17" name="Left Arrow 16"/>
          <p:cNvSpPr/>
          <p:nvPr/>
        </p:nvSpPr>
        <p:spPr>
          <a:xfrm>
            <a:off x="3889375" y="4857750"/>
            <a:ext cx="2413000" cy="1016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365625" y="5207000"/>
            <a:ext cx="1855195" cy="276999"/>
          </a:xfrm>
          <a:prstGeom prst="rect">
            <a:avLst/>
          </a:prstGeom>
          <a:noFill/>
        </p:spPr>
        <p:txBody>
          <a:bodyPr wrap="none" rtlCol="0">
            <a:spAutoFit/>
          </a:bodyPr>
          <a:lstStyle/>
          <a:p>
            <a:r>
              <a:rPr lang="en-US" sz="1200" dirty="0" smtClean="0"/>
              <a:t>You don’t have the right.</a:t>
            </a:r>
            <a:endParaRPr lang="en-US" sz="1200" dirty="0"/>
          </a:p>
        </p:txBody>
      </p:sp>
      <p:sp>
        <p:nvSpPr>
          <p:cNvPr id="19" name="TextBox 18"/>
          <p:cNvSpPr txBox="1"/>
          <p:nvPr/>
        </p:nvSpPr>
        <p:spPr>
          <a:xfrm>
            <a:off x="730250" y="1307584"/>
            <a:ext cx="603275" cy="369332"/>
          </a:xfrm>
          <a:prstGeom prst="rect">
            <a:avLst/>
          </a:prstGeom>
          <a:noFill/>
        </p:spPr>
        <p:txBody>
          <a:bodyPr wrap="none" rtlCol="0">
            <a:spAutoFit/>
          </a:bodyPr>
          <a:lstStyle/>
          <a:p>
            <a:r>
              <a:rPr lang="en-US" dirty="0" smtClean="0"/>
              <a:t>App</a:t>
            </a:r>
            <a:endParaRPr lang="en-US" dirty="0"/>
          </a:p>
        </p:txBody>
      </p:sp>
      <p:sp>
        <p:nvSpPr>
          <p:cNvPr id="20" name="TextBox 19"/>
          <p:cNvSpPr txBox="1"/>
          <p:nvPr/>
        </p:nvSpPr>
        <p:spPr>
          <a:xfrm>
            <a:off x="3307570" y="1418707"/>
            <a:ext cx="1635146" cy="369332"/>
          </a:xfrm>
          <a:prstGeom prst="rect">
            <a:avLst/>
          </a:prstGeom>
          <a:noFill/>
        </p:spPr>
        <p:txBody>
          <a:bodyPr wrap="none" rtlCol="0">
            <a:spAutoFit/>
          </a:bodyPr>
          <a:lstStyle/>
          <a:p>
            <a:r>
              <a:rPr lang="en-US" dirty="0" smtClean="0"/>
              <a:t>Security Hook</a:t>
            </a:r>
            <a:endParaRPr lang="en-US" dirty="0"/>
          </a:p>
        </p:txBody>
      </p:sp>
      <p:sp>
        <p:nvSpPr>
          <p:cNvPr id="21" name="TextBox 20"/>
          <p:cNvSpPr txBox="1"/>
          <p:nvPr/>
        </p:nvSpPr>
        <p:spPr>
          <a:xfrm>
            <a:off x="6707569" y="1418707"/>
            <a:ext cx="2395833" cy="369332"/>
          </a:xfrm>
          <a:prstGeom prst="rect">
            <a:avLst/>
          </a:prstGeom>
          <a:noFill/>
        </p:spPr>
        <p:txBody>
          <a:bodyPr wrap="none" rtlCol="0">
            <a:spAutoFit/>
          </a:bodyPr>
          <a:lstStyle/>
          <a:p>
            <a:r>
              <a:rPr lang="en-US" dirty="0" smtClean="0"/>
              <a:t>MAC and DAC Tables</a:t>
            </a:r>
            <a:endParaRPr lang="en-US" dirty="0"/>
          </a:p>
        </p:txBody>
      </p:sp>
      <p:sp>
        <p:nvSpPr>
          <p:cNvPr id="22" name="TextBox 21"/>
          <p:cNvSpPr txBox="1"/>
          <p:nvPr/>
        </p:nvSpPr>
        <p:spPr>
          <a:xfrm>
            <a:off x="7432798" y="6371707"/>
            <a:ext cx="641597" cy="369332"/>
          </a:xfrm>
          <a:prstGeom prst="rect">
            <a:avLst/>
          </a:prstGeom>
          <a:noFill/>
        </p:spPr>
        <p:txBody>
          <a:bodyPr wrap="none" rtlCol="0">
            <a:spAutoFit/>
          </a:bodyPr>
          <a:lstStyle/>
          <a:p>
            <a:r>
              <a:rPr lang="en-US" dirty="0" smtClean="0"/>
              <a:t>AVC</a:t>
            </a:r>
            <a:endParaRPr lang="en-US" dirty="0"/>
          </a:p>
        </p:txBody>
      </p:sp>
      <p:sp>
        <p:nvSpPr>
          <p:cNvPr id="23" name="TextBox 22"/>
          <p:cNvSpPr txBox="1"/>
          <p:nvPr/>
        </p:nvSpPr>
        <p:spPr>
          <a:xfrm>
            <a:off x="594793" y="6355833"/>
            <a:ext cx="2712777" cy="369332"/>
          </a:xfrm>
          <a:prstGeom prst="rect">
            <a:avLst/>
          </a:prstGeom>
          <a:noFill/>
        </p:spPr>
        <p:txBody>
          <a:bodyPr wrap="none" rtlCol="0">
            <a:spAutoFit/>
          </a:bodyPr>
          <a:lstStyle/>
          <a:p>
            <a:r>
              <a:rPr lang="en-US" dirty="0" smtClean="0"/>
              <a:t>Denied Entry to Channel</a:t>
            </a:r>
            <a:endParaRPr lang="en-US" dirty="0"/>
          </a:p>
        </p:txBody>
      </p:sp>
    </p:spTree>
    <p:extLst>
      <p:ext uri="{BB962C8B-B14F-4D97-AF65-F5344CB8AC3E}">
        <p14:creationId xmlns:p14="http://schemas.microsoft.com/office/powerpoint/2010/main" val="40508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t>Protected?</a:t>
            </a:r>
            <a:endParaRPr lang="en-US" dirty="0"/>
          </a:p>
        </p:txBody>
      </p:sp>
      <p:pic>
        <p:nvPicPr>
          <p:cNvPr id="8" name="Picture 7"/>
          <p:cNvPicPr>
            <a:picLocks noChangeAspect="1"/>
          </p:cNvPicPr>
          <p:nvPr/>
        </p:nvPicPr>
        <p:blipFill>
          <a:blip r:embed="rId3"/>
          <a:stretch>
            <a:fillRect/>
          </a:stretch>
        </p:blipFill>
        <p:spPr>
          <a:xfrm>
            <a:off x="1162520" y="1586782"/>
            <a:ext cx="5729019" cy="1769582"/>
          </a:xfrm>
          <a:prstGeom prst="rect">
            <a:avLst/>
          </a:prstGeom>
        </p:spPr>
      </p:pic>
      <p:pic>
        <p:nvPicPr>
          <p:cNvPr id="10" name="Picture 9"/>
          <p:cNvPicPr>
            <a:picLocks noChangeAspect="1"/>
          </p:cNvPicPr>
          <p:nvPr/>
        </p:nvPicPr>
        <p:blipFill>
          <a:blip r:embed="rId4"/>
          <a:stretch>
            <a:fillRect/>
          </a:stretch>
        </p:blipFill>
        <p:spPr>
          <a:xfrm>
            <a:off x="301752" y="3696178"/>
            <a:ext cx="3565628" cy="2399426"/>
          </a:xfrm>
          <a:prstGeom prst="rect">
            <a:avLst/>
          </a:prstGeom>
        </p:spPr>
      </p:pic>
      <p:sp>
        <p:nvSpPr>
          <p:cNvPr id="11" name="TextBox 10"/>
          <p:cNvSpPr txBox="1"/>
          <p:nvPr/>
        </p:nvSpPr>
        <p:spPr>
          <a:xfrm>
            <a:off x="4027030" y="3356364"/>
            <a:ext cx="4809122" cy="2585323"/>
          </a:xfrm>
          <a:prstGeom prst="rect">
            <a:avLst/>
          </a:prstGeom>
          <a:noFill/>
        </p:spPr>
        <p:txBody>
          <a:bodyPr wrap="square" rtlCol="0">
            <a:spAutoFit/>
          </a:bodyPr>
          <a:lstStyle/>
          <a:p>
            <a:pPr marL="285750" indent="-285750">
              <a:buFont typeface="Arial"/>
              <a:buChar char="•"/>
            </a:pPr>
            <a:r>
              <a:rPr lang="en-US" dirty="0" smtClean="0"/>
              <a:t>NFC </a:t>
            </a:r>
            <a:r>
              <a:rPr lang="en-US" dirty="0"/>
              <a:t>p</a:t>
            </a:r>
            <a:r>
              <a:rPr lang="en-US" dirty="0" smtClean="0"/>
              <a:t>rotection </a:t>
            </a:r>
            <a:r>
              <a:rPr lang="en-US" dirty="0" smtClean="0"/>
              <a:t>places hooks </a:t>
            </a:r>
            <a:r>
              <a:rPr lang="en-US" dirty="0" smtClean="0"/>
              <a:t>in essential functions for connecting to NFC device</a:t>
            </a:r>
          </a:p>
          <a:p>
            <a:pPr marL="285750" indent="-285750">
              <a:buFont typeface="Arial"/>
              <a:buChar char="•"/>
            </a:pPr>
            <a:endParaRPr lang="en-US" dirty="0"/>
          </a:p>
          <a:p>
            <a:pPr marL="285750" indent="-285750">
              <a:buFont typeface="Arial"/>
              <a:buChar char="•"/>
            </a:pPr>
            <a:r>
              <a:rPr lang="en-US" dirty="0" smtClean="0"/>
              <a:t>Internet controlled inside the kernel with hooks at the different socket operations</a:t>
            </a:r>
          </a:p>
          <a:p>
            <a:pPr marL="285750" indent="-285750">
              <a:buFont typeface="Arial"/>
              <a:buChar char="•"/>
            </a:pPr>
            <a:endParaRPr lang="en-US" dirty="0"/>
          </a:p>
          <a:p>
            <a:pPr marL="285750" indent="-285750">
              <a:buFont typeface="Arial"/>
              <a:buChar char="•"/>
            </a:pPr>
            <a:r>
              <a:rPr lang="en-US" dirty="0" smtClean="0"/>
              <a:t>Audio, </a:t>
            </a:r>
            <a:r>
              <a:rPr lang="en-US" dirty="0" smtClean="0"/>
              <a:t>which is only  hooked at the framework layer and locks the channel if the app using it is approved. </a:t>
            </a:r>
            <a:endParaRPr lang="en-US" dirty="0"/>
          </a:p>
        </p:txBody>
      </p:sp>
    </p:spTree>
    <p:extLst>
      <p:ext uri="{BB962C8B-B14F-4D97-AF65-F5344CB8AC3E}">
        <p14:creationId xmlns:p14="http://schemas.microsoft.com/office/powerpoint/2010/main" val="169322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evaluation has two nexus 4 </a:t>
            </a:r>
            <a:r>
              <a:rPr lang="en-US" dirty="0" smtClean="0"/>
              <a:t>phones, one </a:t>
            </a:r>
            <a:r>
              <a:rPr lang="en-US" dirty="0" smtClean="0"/>
              <a:t>with Android 4.4 the other with 4.3</a:t>
            </a:r>
          </a:p>
          <a:p>
            <a:endParaRPr lang="en-US" dirty="0"/>
          </a:p>
          <a:p>
            <a:r>
              <a:rPr lang="en-US" dirty="0" smtClean="0"/>
              <a:t>One phone has unmodified OS, the other with SEACAT</a:t>
            </a:r>
          </a:p>
          <a:p>
            <a:endParaRPr lang="en-US" dirty="0"/>
          </a:p>
          <a:p>
            <a:r>
              <a:rPr lang="en-US" dirty="0" smtClean="0"/>
              <a:t>All channels </a:t>
            </a:r>
            <a:r>
              <a:rPr lang="en-US" dirty="0" smtClean="0"/>
              <a:t>were </a:t>
            </a:r>
            <a:r>
              <a:rPr lang="en-US" dirty="0" smtClean="0"/>
              <a:t>protected under MAC and DAC policies except for audio</a:t>
            </a:r>
          </a:p>
          <a:p>
            <a:endParaRPr lang="en-US" dirty="0"/>
          </a:p>
          <a:p>
            <a:r>
              <a:rPr lang="en-US" dirty="0" smtClean="0"/>
              <a:t>Attempts were made to assign a </a:t>
            </a:r>
            <a:r>
              <a:rPr lang="en-US" dirty="0" smtClean="0"/>
              <a:t>resource </a:t>
            </a:r>
            <a:r>
              <a:rPr lang="en-US" dirty="0" smtClean="0"/>
              <a:t>specified by MAC by way of a DAC user policy</a:t>
            </a:r>
          </a:p>
          <a:p>
            <a:endParaRPr lang="en-US" dirty="0"/>
          </a:p>
          <a:p>
            <a:r>
              <a:rPr lang="en-US" dirty="0" smtClean="0"/>
              <a:t>Checked performance overhead on installation of apps and different processes</a:t>
            </a:r>
            <a:endParaRPr lang="en-US" dirty="0"/>
          </a:p>
        </p:txBody>
      </p:sp>
    </p:spTree>
    <p:extLst>
      <p:ext uri="{BB962C8B-B14F-4D97-AF65-F5344CB8AC3E}">
        <p14:creationId xmlns:p14="http://schemas.microsoft.com/office/powerpoint/2010/main" val="200165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a:t>
            </a:r>
            <a:endParaRPr lang="en-US" dirty="0"/>
          </a:p>
        </p:txBody>
      </p:sp>
      <p:pic>
        <p:nvPicPr>
          <p:cNvPr id="4" name="Picture 3"/>
          <p:cNvPicPr>
            <a:picLocks noChangeAspect="1"/>
          </p:cNvPicPr>
          <p:nvPr/>
        </p:nvPicPr>
        <p:blipFill>
          <a:blip r:embed="rId2"/>
          <a:stretch>
            <a:fillRect/>
          </a:stretch>
        </p:blipFill>
        <p:spPr>
          <a:xfrm>
            <a:off x="671063" y="1828800"/>
            <a:ext cx="7839045" cy="2665910"/>
          </a:xfrm>
          <a:prstGeom prst="rect">
            <a:avLst/>
          </a:prstGeom>
        </p:spPr>
      </p:pic>
    </p:spTree>
    <p:extLst>
      <p:ext uri="{BB962C8B-B14F-4D97-AF65-F5344CB8AC3E}">
        <p14:creationId xmlns:p14="http://schemas.microsoft.com/office/powerpoint/2010/main" val="398183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All attacks on unmodified OS were </a:t>
            </a:r>
            <a:r>
              <a:rPr lang="en-US" dirty="0" smtClean="0"/>
              <a:t>successful, while </a:t>
            </a:r>
            <a:r>
              <a:rPr lang="en-US" dirty="0" smtClean="0"/>
              <a:t>none were successful with SEACAT</a:t>
            </a:r>
          </a:p>
          <a:p>
            <a:endParaRPr lang="en-US" dirty="0"/>
          </a:p>
          <a:p>
            <a:r>
              <a:rPr lang="en-US" dirty="0" smtClean="0"/>
              <a:t>Labeling resources takes a long </a:t>
            </a:r>
            <a:r>
              <a:rPr lang="en-US" dirty="0" smtClean="0"/>
              <a:t>time at 189 </a:t>
            </a:r>
            <a:r>
              <a:rPr lang="en-US" dirty="0" err="1" smtClean="0"/>
              <a:t>ms</a:t>
            </a:r>
            <a:endParaRPr lang="en-US" dirty="0" smtClean="0"/>
          </a:p>
          <a:p>
            <a:endParaRPr lang="en-US" dirty="0"/>
          </a:p>
          <a:p>
            <a:r>
              <a:rPr lang="en-US" dirty="0"/>
              <a:t>A</a:t>
            </a:r>
            <a:r>
              <a:rPr lang="en-US" dirty="0" smtClean="0"/>
              <a:t>ssigning </a:t>
            </a:r>
            <a:r>
              <a:rPr lang="en-US" dirty="0" smtClean="0"/>
              <a:t>apps to domains takes 49 ms, security hooks happens almost instantaneously</a:t>
            </a:r>
          </a:p>
          <a:p>
            <a:endParaRPr lang="en-US" dirty="0"/>
          </a:p>
          <a:p>
            <a:r>
              <a:rPr lang="en-US" dirty="0" smtClean="0"/>
              <a:t>Does </a:t>
            </a:r>
            <a:r>
              <a:rPr lang="en-US" dirty="0" smtClean="0"/>
              <a:t>not include the delay from human intervention</a:t>
            </a:r>
          </a:p>
          <a:p>
            <a:endParaRPr lang="en-US" dirty="0"/>
          </a:p>
          <a:p>
            <a:r>
              <a:rPr lang="en-US" dirty="0" smtClean="0"/>
              <a:t>There are some user experience </a:t>
            </a:r>
            <a:r>
              <a:rPr lang="en-US" dirty="0" smtClean="0"/>
              <a:t>issues, </a:t>
            </a:r>
            <a:r>
              <a:rPr lang="en-US" dirty="0" smtClean="0"/>
              <a:t>specifically with the NFC protections</a:t>
            </a:r>
          </a:p>
          <a:p>
            <a:endParaRPr lang="en-US" dirty="0"/>
          </a:p>
          <a:p>
            <a:endParaRPr lang="en-US" dirty="0"/>
          </a:p>
        </p:txBody>
      </p:sp>
    </p:spTree>
    <p:extLst>
      <p:ext uri="{BB962C8B-B14F-4D97-AF65-F5344CB8AC3E}">
        <p14:creationId xmlns:p14="http://schemas.microsoft.com/office/powerpoint/2010/main" val="964071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Measurements</a:t>
            </a:r>
            <a:endParaRPr lang="en-US" dirty="0"/>
          </a:p>
        </p:txBody>
      </p:sp>
      <p:pic>
        <p:nvPicPr>
          <p:cNvPr id="4" name="Picture 3"/>
          <p:cNvPicPr>
            <a:picLocks noChangeAspect="1"/>
          </p:cNvPicPr>
          <p:nvPr/>
        </p:nvPicPr>
        <p:blipFill>
          <a:blip r:embed="rId2"/>
          <a:stretch>
            <a:fillRect/>
          </a:stretch>
        </p:blipFill>
        <p:spPr>
          <a:xfrm>
            <a:off x="201857" y="1683732"/>
            <a:ext cx="8755166" cy="4979853"/>
          </a:xfrm>
          <a:prstGeom prst="rect">
            <a:avLst/>
          </a:prstGeom>
        </p:spPr>
      </p:pic>
      <p:sp>
        <p:nvSpPr>
          <p:cNvPr id="3" name="Right Arrow 2"/>
          <p:cNvSpPr/>
          <p:nvPr/>
        </p:nvSpPr>
        <p:spPr>
          <a:xfrm>
            <a:off x="201857" y="5573059"/>
            <a:ext cx="336025" cy="3287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1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lstStyle/>
          <a:p>
            <a:r>
              <a:rPr lang="en-US" dirty="0" smtClean="0"/>
              <a:t>SEACAT was designed to provide integrated security control through both MAC and DAC across different Android Layers</a:t>
            </a:r>
          </a:p>
          <a:p>
            <a:endParaRPr lang="en-US" dirty="0"/>
          </a:p>
          <a:p>
            <a:r>
              <a:rPr lang="en-US" dirty="0" smtClean="0"/>
              <a:t>MAC and DAC policies guide the access to external resources and are enforced by security hooks</a:t>
            </a:r>
          </a:p>
          <a:p>
            <a:endParaRPr lang="en-US" dirty="0"/>
          </a:p>
          <a:p>
            <a:r>
              <a:rPr lang="en-US" dirty="0" smtClean="0"/>
              <a:t>Misconfigured DAC rules will not override MAC policies</a:t>
            </a:r>
            <a:endParaRPr lang="en-US" dirty="0"/>
          </a:p>
        </p:txBody>
      </p:sp>
    </p:spTree>
    <p:extLst>
      <p:ext uri="{BB962C8B-B14F-4D97-AF65-F5344CB8AC3E}">
        <p14:creationId xmlns:p14="http://schemas.microsoft.com/office/powerpoint/2010/main" val="420858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Questions</a:t>
            </a:r>
            <a:endParaRPr lang="en-US" dirty="0"/>
          </a:p>
        </p:txBody>
      </p:sp>
      <p:sp>
        <p:nvSpPr>
          <p:cNvPr id="3" name="Content Placeholder 2"/>
          <p:cNvSpPr>
            <a:spLocks noGrp="1"/>
          </p:cNvSpPr>
          <p:nvPr>
            <p:ph sz="quarter" idx="1"/>
          </p:nvPr>
        </p:nvSpPr>
        <p:spPr/>
        <p:txBody>
          <a:bodyPr/>
          <a:lstStyle/>
          <a:p>
            <a:r>
              <a:rPr lang="en-US" dirty="0" smtClean="0"/>
              <a:t>What is one vulnerability that SEACAT has and can it be avoided?</a:t>
            </a:r>
          </a:p>
          <a:p>
            <a:endParaRPr lang="en-US" dirty="0"/>
          </a:p>
          <a:p>
            <a:r>
              <a:rPr lang="en-US" dirty="0" smtClean="0"/>
              <a:t>What is the fail safe in SEACAT that attempts to block attacks when the vulnerability in question 1 happens?</a:t>
            </a:r>
          </a:p>
          <a:p>
            <a:endParaRPr lang="en-US" dirty="0"/>
          </a:p>
          <a:p>
            <a:r>
              <a:rPr lang="en-US" dirty="0" smtClean="0"/>
              <a:t>What is one channel not included in the MAC policies and why?</a:t>
            </a:r>
          </a:p>
          <a:p>
            <a:endParaRPr lang="en-US" dirty="0"/>
          </a:p>
          <a:p>
            <a:endParaRPr lang="en-US" dirty="0"/>
          </a:p>
        </p:txBody>
      </p:sp>
    </p:spTree>
    <p:extLst>
      <p:ext uri="{BB962C8B-B14F-4D97-AF65-F5344CB8AC3E}">
        <p14:creationId xmlns:p14="http://schemas.microsoft.com/office/powerpoint/2010/main" val="312781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Sensitive Information</a:t>
            </a:r>
            <a:endParaRPr lang="en-US" dirty="0"/>
          </a:p>
        </p:txBody>
      </p:sp>
      <p:pic>
        <p:nvPicPr>
          <p:cNvPr id="4" name="Picture 3"/>
          <p:cNvPicPr>
            <a:picLocks noChangeAspect="1"/>
          </p:cNvPicPr>
          <p:nvPr/>
        </p:nvPicPr>
        <p:blipFill>
          <a:blip r:embed="rId2"/>
          <a:stretch>
            <a:fillRect/>
          </a:stretch>
        </p:blipFill>
        <p:spPr>
          <a:xfrm>
            <a:off x="587925" y="1477168"/>
            <a:ext cx="3505200" cy="2324100"/>
          </a:xfrm>
          <a:prstGeom prst="rect">
            <a:avLst/>
          </a:prstGeom>
        </p:spPr>
      </p:pic>
      <p:pic>
        <p:nvPicPr>
          <p:cNvPr id="5" name="Picture 4"/>
          <p:cNvPicPr>
            <a:picLocks noChangeAspect="1"/>
          </p:cNvPicPr>
          <p:nvPr/>
        </p:nvPicPr>
        <p:blipFill>
          <a:blip r:embed="rId3"/>
          <a:stretch>
            <a:fillRect/>
          </a:stretch>
        </p:blipFill>
        <p:spPr>
          <a:xfrm>
            <a:off x="4905706" y="1477168"/>
            <a:ext cx="3213100" cy="2527300"/>
          </a:xfrm>
          <a:prstGeom prst="rect">
            <a:avLst/>
          </a:prstGeom>
        </p:spPr>
      </p:pic>
      <p:pic>
        <p:nvPicPr>
          <p:cNvPr id="7" name="Picture 6"/>
          <p:cNvPicPr>
            <a:picLocks noChangeAspect="1"/>
          </p:cNvPicPr>
          <p:nvPr/>
        </p:nvPicPr>
        <p:blipFill>
          <a:blip r:embed="rId4"/>
          <a:stretch>
            <a:fillRect/>
          </a:stretch>
        </p:blipFill>
        <p:spPr>
          <a:xfrm>
            <a:off x="497121" y="4175882"/>
            <a:ext cx="3365500" cy="2413000"/>
          </a:xfrm>
          <a:prstGeom prst="rect">
            <a:avLst/>
          </a:prstGeom>
        </p:spPr>
      </p:pic>
      <p:pic>
        <p:nvPicPr>
          <p:cNvPr id="8" name="Picture 7"/>
          <p:cNvPicPr>
            <a:picLocks noChangeAspect="1"/>
          </p:cNvPicPr>
          <p:nvPr/>
        </p:nvPicPr>
        <p:blipFill>
          <a:blip r:embed="rId5"/>
          <a:stretch>
            <a:fillRect/>
          </a:stretch>
        </p:blipFill>
        <p:spPr>
          <a:xfrm>
            <a:off x="4640992" y="4475060"/>
            <a:ext cx="3065316" cy="2113822"/>
          </a:xfrm>
          <a:prstGeom prst="rect">
            <a:avLst/>
          </a:prstGeom>
        </p:spPr>
      </p:pic>
    </p:spTree>
    <p:extLst>
      <p:ext uri="{BB962C8B-B14F-4D97-AF65-F5344CB8AC3E}">
        <p14:creationId xmlns:p14="http://schemas.microsoft.com/office/powerpoint/2010/main" val="509842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Your Information Secure?</a:t>
            </a:r>
            <a:endParaRPr lang="en-US" dirty="0"/>
          </a:p>
        </p:txBody>
      </p:sp>
      <p:sp>
        <p:nvSpPr>
          <p:cNvPr id="3" name="Content Placeholder 2"/>
          <p:cNvSpPr>
            <a:spLocks noGrp="1"/>
          </p:cNvSpPr>
          <p:nvPr>
            <p:ph sz="quarter" idx="1"/>
          </p:nvPr>
        </p:nvSpPr>
        <p:spPr/>
        <p:txBody>
          <a:bodyPr/>
          <a:lstStyle/>
          <a:p>
            <a:r>
              <a:rPr lang="en-US" dirty="0" smtClean="0"/>
              <a:t>Does Android </a:t>
            </a:r>
            <a:r>
              <a:rPr lang="en-US" dirty="0" smtClean="0"/>
              <a:t>protect </a:t>
            </a:r>
            <a:r>
              <a:rPr lang="en-US" dirty="0"/>
              <a:t>e</a:t>
            </a:r>
            <a:r>
              <a:rPr lang="en-US" dirty="0" smtClean="0"/>
              <a:t>xternal </a:t>
            </a:r>
            <a:r>
              <a:rPr lang="en-US" dirty="0"/>
              <a:t>r</a:t>
            </a:r>
            <a:r>
              <a:rPr lang="en-US" dirty="0" smtClean="0"/>
              <a:t>esources</a:t>
            </a:r>
            <a:r>
              <a:rPr lang="en-US" dirty="0" smtClean="0"/>
              <a:t>?</a:t>
            </a:r>
          </a:p>
          <a:p>
            <a:endParaRPr lang="en-US" dirty="0"/>
          </a:p>
          <a:p>
            <a:r>
              <a:rPr lang="en-US" dirty="0" smtClean="0"/>
              <a:t>Most external resources are not protected</a:t>
            </a:r>
          </a:p>
          <a:p>
            <a:endParaRPr lang="en-US" dirty="0"/>
          </a:p>
          <a:p>
            <a:r>
              <a:rPr lang="en-US" dirty="0" smtClean="0"/>
              <a:t>Protecting resources limits capabilities, higher overhead, etc.</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492174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Unsecure?</a:t>
            </a:r>
            <a:endParaRPr lang="en-US" dirty="0"/>
          </a:p>
        </p:txBody>
      </p:sp>
      <p:sp>
        <p:nvSpPr>
          <p:cNvPr id="3" name="Content Placeholder 2"/>
          <p:cNvSpPr>
            <a:spLocks noGrp="1"/>
          </p:cNvSpPr>
          <p:nvPr>
            <p:ph sz="quarter" idx="1"/>
          </p:nvPr>
        </p:nvSpPr>
        <p:spPr/>
        <p:txBody>
          <a:bodyPr/>
          <a:lstStyle/>
          <a:p>
            <a:r>
              <a:rPr lang="en-US" dirty="0" smtClean="0"/>
              <a:t>Apps can obtain sensitive information from permissions (SMS, MMS, Audio, Bluetooth)</a:t>
            </a:r>
          </a:p>
          <a:p>
            <a:endParaRPr lang="en-US" dirty="0"/>
          </a:p>
          <a:p>
            <a:endParaRPr lang="en-US" dirty="0" smtClean="0"/>
          </a:p>
          <a:p>
            <a:endParaRPr lang="en-US" dirty="0"/>
          </a:p>
          <a:p>
            <a:endParaRPr lang="en-US" dirty="0" smtClean="0"/>
          </a:p>
          <a:p>
            <a:endParaRPr lang="en-US" dirty="0"/>
          </a:p>
          <a:p>
            <a:r>
              <a:rPr lang="en-US" dirty="0" smtClean="0"/>
              <a:t>The only apps that should have access are android and the necessary application</a:t>
            </a:r>
          </a:p>
          <a:p>
            <a:endParaRPr lang="en-US" dirty="0"/>
          </a:p>
        </p:txBody>
      </p:sp>
      <p:pic>
        <p:nvPicPr>
          <p:cNvPr id="4" name="Picture 3"/>
          <p:cNvPicPr>
            <a:picLocks noChangeAspect="1"/>
          </p:cNvPicPr>
          <p:nvPr/>
        </p:nvPicPr>
        <p:blipFill>
          <a:blip r:embed="rId2"/>
          <a:stretch>
            <a:fillRect/>
          </a:stretch>
        </p:blipFill>
        <p:spPr>
          <a:xfrm>
            <a:off x="2592463" y="2653600"/>
            <a:ext cx="3657927" cy="2057584"/>
          </a:xfrm>
          <a:prstGeom prst="rect">
            <a:avLst/>
          </a:prstGeom>
        </p:spPr>
      </p:pic>
    </p:spTree>
    <p:extLst>
      <p:ext uri="{BB962C8B-B14F-4D97-AF65-F5344CB8AC3E}">
        <p14:creationId xmlns:p14="http://schemas.microsoft.com/office/powerpoint/2010/main" val="4023033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Threat</a:t>
            </a:r>
            <a:endParaRPr lang="en-US" dirty="0"/>
          </a:p>
        </p:txBody>
      </p:sp>
      <p:pic>
        <p:nvPicPr>
          <p:cNvPr id="4" name="Picture 3"/>
          <p:cNvPicPr>
            <a:picLocks noChangeAspect="1"/>
          </p:cNvPicPr>
          <p:nvPr/>
        </p:nvPicPr>
        <p:blipFill>
          <a:blip r:embed="rId2"/>
          <a:stretch>
            <a:fillRect/>
          </a:stretch>
        </p:blipFill>
        <p:spPr>
          <a:xfrm>
            <a:off x="475645" y="1465619"/>
            <a:ext cx="3492500" cy="2324100"/>
          </a:xfrm>
          <a:prstGeom prst="rect">
            <a:avLst/>
          </a:prstGeom>
        </p:spPr>
      </p:pic>
      <p:pic>
        <p:nvPicPr>
          <p:cNvPr id="5" name="Picture 4"/>
          <p:cNvPicPr>
            <a:picLocks noChangeAspect="1"/>
          </p:cNvPicPr>
          <p:nvPr/>
        </p:nvPicPr>
        <p:blipFill>
          <a:blip r:embed="rId3"/>
          <a:stretch>
            <a:fillRect/>
          </a:stretch>
        </p:blipFill>
        <p:spPr>
          <a:xfrm>
            <a:off x="301752" y="4318000"/>
            <a:ext cx="4546600" cy="1790700"/>
          </a:xfrm>
          <a:prstGeom prst="rect">
            <a:avLst/>
          </a:prstGeom>
        </p:spPr>
      </p:pic>
      <p:pic>
        <p:nvPicPr>
          <p:cNvPr id="6" name="Picture 5"/>
          <p:cNvPicPr>
            <a:picLocks noChangeAspect="1"/>
          </p:cNvPicPr>
          <p:nvPr/>
        </p:nvPicPr>
        <p:blipFill>
          <a:blip r:embed="rId4"/>
          <a:stretch>
            <a:fillRect/>
          </a:stretch>
        </p:blipFill>
        <p:spPr>
          <a:xfrm>
            <a:off x="4621203" y="1465619"/>
            <a:ext cx="3543300" cy="2298700"/>
          </a:xfrm>
          <a:prstGeom prst="rect">
            <a:avLst/>
          </a:prstGeom>
        </p:spPr>
      </p:pic>
      <p:pic>
        <p:nvPicPr>
          <p:cNvPr id="7" name="Picture 6"/>
          <p:cNvPicPr>
            <a:picLocks noChangeAspect="1"/>
          </p:cNvPicPr>
          <p:nvPr/>
        </p:nvPicPr>
        <p:blipFill>
          <a:blip r:embed="rId5"/>
          <a:stretch>
            <a:fillRect/>
          </a:stretch>
        </p:blipFill>
        <p:spPr>
          <a:xfrm>
            <a:off x="5224406" y="3934261"/>
            <a:ext cx="3085176" cy="2410621"/>
          </a:xfrm>
          <a:prstGeom prst="rect">
            <a:avLst/>
          </a:prstGeom>
        </p:spPr>
      </p:pic>
    </p:spTree>
    <p:extLst>
      <p:ext uri="{BB962C8B-B14F-4D97-AF65-F5344CB8AC3E}">
        <p14:creationId xmlns:p14="http://schemas.microsoft.com/office/powerpoint/2010/main" val="2258379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Real is </a:t>
            </a:r>
            <a:r>
              <a:rPr lang="en-US" dirty="0"/>
              <a:t>T</a:t>
            </a:r>
            <a:r>
              <a:rPr lang="en-US" dirty="0" smtClean="0"/>
              <a:t>his </a:t>
            </a:r>
            <a:r>
              <a:rPr lang="en-US" dirty="0" smtClean="0"/>
              <a:t>Problem?	</a:t>
            </a:r>
            <a:endParaRPr lang="en-US" dirty="0"/>
          </a:p>
        </p:txBody>
      </p:sp>
      <p:sp>
        <p:nvSpPr>
          <p:cNvPr id="3" name="Content Placeholder 2"/>
          <p:cNvSpPr>
            <a:spLocks noGrp="1"/>
          </p:cNvSpPr>
          <p:nvPr>
            <p:ph sz="quarter" idx="1"/>
          </p:nvPr>
        </p:nvSpPr>
        <p:spPr/>
        <p:txBody>
          <a:bodyPr/>
          <a:lstStyle/>
          <a:p>
            <a:r>
              <a:rPr lang="en-US" dirty="0" smtClean="0"/>
              <a:t>Out of 13,500 top rated apps, 560 require SMS permission</a:t>
            </a:r>
          </a:p>
          <a:p>
            <a:endParaRPr lang="en-US" dirty="0"/>
          </a:p>
          <a:p>
            <a:r>
              <a:rPr lang="en-US" dirty="0" smtClean="0"/>
              <a:t>Once permission is </a:t>
            </a:r>
            <a:r>
              <a:rPr lang="en-US" dirty="0" smtClean="0"/>
              <a:t>granted, </a:t>
            </a:r>
            <a:r>
              <a:rPr lang="en-US" dirty="0" smtClean="0"/>
              <a:t>it is granted fully</a:t>
            </a:r>
          </a:p>
          <a:p>
            <a:endParaRPr lang="en-US" dirty="0"/>
          </a:p>
          <a:p>
            <a:r>
              <a:rPr lang="en-US" dirty="0" smtClean="0"/>
              <a:t>The authors hacked Jawbone UP wristband activity trackers and gathered all information from it</a:t>
            </a:r>
          </a:p>
          <a:p>
            <a:endParaRPr lang="en-US" dirty="0"/>
          </a:p>
          <a:p>
            <a:r>
              <a:rPr lang="en-US" dirty="0" smtClean="0"/>
              <a:t>Can steal information from the Audio jack</a:t>
            </a:r>
            <a:endParaRPr lang="en-US" dirty="0"/>
          </a:p>
        </p:txBody>
      </p:sp>
    </p:spTree>
    <p:extLst>
      <p:ext uri="{BB962C8B-B14F-4D97-AF65-F5344CB8AC3E}">
        <p14:creationId xmlns:p14="http://schemas.microsoft.com/office/powerpoint/2010/main" val="2311350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Security Analysis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When a text message comes in through the </a:t>
            </a:r>
            <a:r>
              <a:rPr lang="en-US" dirty="0" smtClean="0"/>
              <a:t>channel, </a:t>
            </a:r>
            <a:r>
              <a:rPr lang="en-US" dirty="0" smtClean="0"/>
              <a:t>it broadcasts the message to </a:t>
            </a:r>
            <a:r>
              <a:rPr lang="en-US" dirty="0" smtClean="0"/>
              <a:t>apps </a:t>
            </a:r>
            <a:r>
              <a:rPr lang="en-US" dirty="0" smtClean="0"/>
              <a:t>that register with SMS_RECEIVED_ACTION and have permissions RECEIVE_SMS</a:t>
            </a:r>
          </a:p>
          <a:p>
            <a:endParaRPr lang="en-US" dirty="0"/>
          </a:p>
          <a:p>
            <a:r>
              <a:rPr lang="en-US" dirty="0" smtClean="0"/>
              <a:t>Similar with the </a:t>
            </a:r>
            <a:r>
              <a:rPr lang="en-US" dirty="0" smtClean="0"/>
              <a:t>MMS, </a:t>
            </a:r>
            <a:r>
              <a:rPr lang="en-US" dirty="0" smtClean="0"/>
              <a:t>which is over 160 characters</a:t>
            </a:r>
          </a:p>
          <a:p>
            <a:endParaRPr lang="en-US" dirty="0"/>
          </a:p>
          <a:p>
            <a:r>
              <a:rPr lang="en-US" dirty="0" smtClean="0"/>
              <a:t>Every app they tested was vulnerable to exposing information that was sent</a:t>
            </a:r>
          </a:p>
          <a:p>
            <a:endParaRPr lang="en-US" dirty="0"/>
          </a:p>
          <a:p>
            <a:r>
              <a:rPr lang="en-US" dirty="0" smtClean="0"/>
              <a:t>Some apps asked for permissions that were not necessary for them to have</a:t>
            </a:r>
          </a:p>
          <a:p>
            <a:endParaRPr lang="en-US" dirty="0"/>
          </a:p>
          <a:p>
            <a:r>
              <a:rPr lang="en-US" dirty="0" smtClean="0"/>
              <a:t>Found vulnerabilities in SMS, Audio and NFC</a:t>
            </a:r>
            <a:endParaRPr lang="en-US" dirty="0"/>
          </a:p>
        </p:txBody>
      </p:sp>
    </p:spTree>
    <p:extLst>
      <p:ext uri="{BB962C8B-B14F-4D97-AF65-F5344CB8AC3E}">
        <p14:creationId xmlns:p14="http://schemas.microsoft.com/office/powerpoint/2010/main" val="3674192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on All Applications</a:t>
            </a:r>
            <a:endParaRPr lang="en-US" dirty="0"/>
          </a:p>
        </p:txBody>
      </p:sp>
      <p:pic>
        <p:nvPicPr>
          <p:cNvPr id="4" name="Picture 3"/>
          <p:cNvPicPr>
            <a:picLocks noChangeAspect="1"/>
          </p:cNvPicPr>
          <p:nvPr/>
        </p:nvPicPr>
        <p:blipFill>
          <a:blip r:embed="rId2"/>
          <a:stretch>
            <a:fillRect/>
          </a:stretch>
        </p:blipFill>
        <p:spPr>
          <a:xfrm>
            <a:off x="12700" y="965200"/>
            <a:ext cx="9118600" cy="5892800"/>
          </a:xfrm>
          <a:prstGeom prst="rect">
            <a:avLst/>
          </a:prstGeom>
        </p:spPr>
      </p:pic>
    </p:spTree>
    <p:extLst>
      <p:ext uri="{BB962C8B-B14F-4D97-AF65-F5344CB8AC3E}">
        <p14:creationId xmlns:p14="http://schemas.microsoft.com/office/powerpoint/2010/main" val="15614792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1228</TotalTime>
  <Words>1284</Words>
  <Application>Microsoft Office PowerPoint</Application>
  <PresentationFormat>On-screen Show (4:3)</PresentationFormat>
  <Paragraphs>206</Paragraphs>
  <Slides>27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Georgia</vt:lpstr>
      <vt:lpstr>Lucida Console</vt:lpstr>
      <vt:lpstr>Wingdings</vt:lpstr>
      <vt:lpstr>Wingdings 2</vt:lpstr>
      <vt:lpstr>Civic</vt:lpstr>
      <vt:lpstr>What’s in Your Dongle and Bank Account? Mandatory and Discretionary Protections of External Resources</vt:lpstr>
      <vt:lpstr>Lots of Apps and Services</vt:lpstr>
      <vt:lpstr>More Sensitive Information</vt:lpstr>
      <vt:lpstr>Is Your Information Secure?</vt:lpstr>
      <vt:lpstr>Why is it Unsecure?</vt:lpstr>
      <vt:lpstr>Understanding the Threat</vt:lpstr>
      <vt:lpstr>How Real is This Problem? </vt:lpstr>
      <vt:lpstr>Further Security Analysis</vt:lpstr>
      <vt:lpstr>Data on All Applications</vt:lpstr>
      <vt:lpstr>Outline</vt:lpstr>
      <vt:lpstr>What are Android’s Solutions?</vt:lpstr>
      <vt:lpstr>Porscha Solution</vt:lpstr>
      <vt:lpstr>Novelty of This Paper</vt:lpstr>
      <vt:lpstr>SEACAT</vt:lpstr>
      <vt:lpstr>Policies</vt:lpstr>
      <vt:lpstr>How Do These Policies Help?</vt:lpstr>
      <vt:lpstr>How Are Policies Determined?</vt:lpstr>
      <vt:lpstr>Design of SEACAT</vt:lpstr>
      <vt:lpstr>Architecture </vt:lpstr>
      <vt:lpstr>Refined Walkthrough</vt:lpstr>
      <vt:lpstr>What Is Protected?</vt:lpstr>
      <vt:lpstr>Evaluation</vt:lpstr>
      <vt:lpstr>Attacks</vt:lpstr>
      <vt:lpstr>Results</vt:lpstr>
      <vt:lpstr>Performance Measurements</vt:lpstr>
      <vt:lpstr>Conclusions</vt:lpstr>
      <vt:lpstr>Quiz Questions</vt:lpstr>
    </vt:vector>
  </TitlesOfParts>
  <Company>wofford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Your Dongle and Bank Account? Mandatory and Discretionary Protections of External Resources</dc:title>
  <dc:creator>Cody watson</dc:creator>
  <cp:lastModifiedBy>Cody Watson</cp:lastModifiedBy>
  <cp:revision>41</cp:revision>
  <dcterms:created xsi:type="dcterms:W3CDTF">2015-09-20T04:47:04Z</dcterms:created>
  <dcterms:modified xsi:type="dcterms:W3CDTF">2015-09-28T00:50:56Z</dcterms:modified>
</cp:coreProperties>
</file>